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613" r:id="rId1"/>
  </p:sldMasterIdLst>
  <p:notesMasterIdLst>
    <p:notesMasterId r:id="rId17"/>
  </p:notesMasterIdLst>
  <p:sldIdLst>
    <p:sldId id="256" r:id="rId2"/>
    <p:sldId id="265" r:id="rId3"/>
    <p:sldId id="268" r:id="rId4"/>
    <p:sldId id="269" r:id="rId5"/>
    <p:sldId id="266" r:id="rId6"/>
    <p:sldId id="257" r:id="rId7"/>
    <p:sldId id="258" r:id="rId8"/>
    <p:sldId id="259" r:id="rId9"/>
    <p:sldId id="270" r:id="rId10"/>
    <p:sldId id="260" r:id="rId11"/>
    <p:sldId id="261" r:id="rId12"/>
    <p:sldId id="262" r:id="rId13"/>
    <p:sldId id="263" r:id="rId14"/>
    <p:sldId id="264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955"/>
    <p:restoredTop sz="75859"/>
  </p:normalViewPr>
  <p:slideViewPr>
    <p:cSldViewPr snapToGrid="0" snapToObjects="1">
      <p:cViewPr varScale="1">
        <p:scale>
          <a:sx n="72" d="100"/>
          <a:sy n="72" d="100"/>
        </p:scale>
        <p:origin x="232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71ED7-CEAD-5E42-8AB9-7D01EA532DB9}" type="datetimeFigureOut">
              <a:rPr lang="en-US" smtClean="0"/>
              <a:t>4/27/21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A7931-86FD-944B-9C57-FD579EC01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385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6A7931-86FD-944B-9C57-FD579EC019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0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6A7931-86FD-944B-9C57-FD579EC0197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479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C384620-5832-CA49-A172-7EE0A63EDB67}" type="datetimeFigureOut">
              <a:rPr lang="en-US" smtClean="0"/>
              <a:t>4/27/21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368A-9A9B-E046-A1B6-B09454D1C63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5180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4620-5832-CA49-A172-7EE0A63EDB67}" type="datetimeFigureOut">
              <a:rPr lang="en-US" smtClean="0"/>
              <a:t>4/27/21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368A-9A9B-E046-A1B6-B09454D1C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4620-5832-CA49-A172-7EE0A63EDB67}" type="datetimeFigureOut">
              <a:rPr lang="en-US" smtClean="0"/>
              <a:t>4/27/21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368A-9A9B-E046-A1B6-B09454D1C63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95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4620-5832-CA49-A172-7EE0A63EDB67}" type="datetimeFigureOut">
              <a:rPr lang="en-US" smtClean="0"/>
              <a:t>4/27/21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368A-9A9B-E046-A1B6-B09454D1C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29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4620-5832-CA49-A172-7EE0A63EDB67}" type="datetimeFigureOut">
              <a:rPr lang="en-US" smtClean="0"/>
              <a:t>4/27/21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368A-9A9B-E046-A1B6-B09454D1C63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8844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4620-5832-CA49-A172-7EE0A63EDB67}" type="datetimeFigureOut">
              <a:rPr lang="en-US" smtClean="0"/>
              <a:t>4/27/21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368A-9A9B-E046-A1B6-B09454D1C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0199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4620-5832-CA49-A172-7EE0A63EDB67}" type="datetimeFigureOut">
              <a:rPr lang="en-US" smtClean="0"/>
              <a:t>4/27/21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368A-9A9B-E046-A1B6-B09454D1C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296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4620-5832-CA49-A172-7EE0A63EDB67}" type="datetimeFigureOut">
              <a:rPr lang="en-US" smtClean="0"/>
              <a:t>4/27/21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368A-9A9B-E046-A1B6-B09454D1C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49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4620-5832-CA49-A172-7EE0A63EDB67}" type="datetimeFigureOut">
              <a:rPr lang="en-US" smtClean="0"/>
              <a:t>4/27/21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368A-9A9B-E046-A1B6-B09454D1C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31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4620-5832-CA49-A172-7EE0A63EDB67}" type="datetimeFigureOut">
              <a:rPr lang="en-US" smtClean="0"/>
              <a:t>4/27/21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368A-9A9B-E046-A1B6-B09454D1C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714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4620-5832-CA49-A172-7EE0A63EDB67}" type="datetimeFigureOut">
              <a:rPr lang="en-US" smtClean="0"/>
              <a:t>4/27/21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368A-9A9B-E046-A1B6-B09454D1C63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6683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C384620-5832-CA49-A172-7EE0A63EDB67}" type="datetimeFigureOut">
              <a:rPr lang="en-US" smtClean="0"/>
              <a:t>4/27/21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599368A-9A9B-E046-A1B6-B09454D1C63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2428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14" r:id="rId1"/>
    <p:sldLayoutId id="2147484615" r:id="rId2"/>
    <p:sldLayoutId id="2147484616" r:id="rId3"/>
    <p:sldLayoutId id="2147484617" r:id="rId4"/>
    <p:sldLayoutId id="2147484618" r:id="rId5"/>
    <p:sldLayoutId id="2147484619" r:id="rId6"/>
    <p:sldLayoutId id="2147484620" r:id="rId7"/>
    <p:sldLayoutId id="2147484621" r:id="rId8"/>
    <p:sldLayoutId id="2147484622" r:id="rId9"/>
    <p:sldLayoutId id="2147484623" r:id="rId10"/>
    <p:sldLayoutId id="214748462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dicalnewstoday.com/articles/animal-therap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7">
            <a:extLst>
              <a:ext uri="{FF2B5EF4-FFF2-40B4-BE49-F238E27FC236}">
                <a16:creationId xmlns:a16="http://schemas.microsoft.com/office/drawing/2014/main" id="{B64F47E8-C2CA-43A6-9404-03BADA34D7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FF01D43C-86DB-4B5D-A163-81BC942012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945" y="620720"/>
            <a:ext cx="4193173" cy="5571069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0" ty="0" sx="75000" sy="75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11">
            <a:extLst>
              <a:ext uri="{FF2B5EF4-FFF2-40B4-BE49-F238E27FC236}">
                <a16:creationId xmlns:a16="http://schemas.microsoft.com/office/drawing/2014/main" id="{36A995F0-906C-4573-A739-16EED217D8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9343" y="620720"/>
            <a:ext cx="6442480" cy="55931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3B96CF-115F-F344-8204-F338B13795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9063" y="862724"/>
            <a:ext cx="5904992" cy="3266603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sz="4400" dirty="0">
                <a:solidFill>
                  <a:schemeClr val="bg1"/>
                </a:solidFill>
              </a:rPr>
              <a:t>Parent Perceptions of Service Animals Impacts on the Language Skills of Their Children with Autism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626C77-2548-684A-863E-E230CF4FAF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89063" y="4455760"/>
            <a:ext cx="5771195" cy="1431695"/>
          </a:xfrm>
        </p:spPr>
        <p:txBody>
          <a:bodyPr anchor="t"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Rachel McManamon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Faculty Mentors: Dr. Tim Brackenbury &amp; Megan Wilson</a:t>
            </a:r>
          </a:p>
        </p:txBody>
      </p:sp>
      <p:cxnSp>
        <p:nvCxnSpPr>
          <p:cNvPr id="23" name="Straight Connector 13">
            <a:extLst>
              <a:ext uri="{FF2B5EF4-FFF2-40B4-BE49-F238E27FC236}">
                <a16:creationId xmlns:a16="http://schemas.microsoft.com/office/drawing/2014/main" id="{C3F5F06D-7250-43A5-9B61-0B7F1FD7E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09960" y="4214336"/>
            <a:ext cx="512064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521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B742A-4D75-914D-B29A-5220A9209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64FF7-98AF-0740-AF59-BD36EE97E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100" dirty="0"/>
              <a:t>Matched conclusions with literature</a:t>
            </a:r>
          </a:p>
          <a:p>
            <a:pPr lvl="1"/>
            <a:r>
              <a:rPr lang="en-US" sz="2200" dirty="0"/>
              <a:t>Multiple areas of improvement in pragmatics/language</a:t>
            </a:r>
          </a:p>
          <a:p>
            <a:pPr lvl="1"/>
            <a:r>
              <a:rPr lang="en-US" sz="2200" dirty="0"/>
              <a:t>Increased opportunities for learning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3100" dirty="0"/>
              <a:t>Overall lack of in-depth research</a:t>
            </a:r>
          </a:p>
          <a:p>
            <a:pPr lvl="1"/>
            <a:r>
              <a:rPr lang="en-US" sz="2200" dirty="0"/>
              <a:t>Individual areas of impairments</a:t>
            </a:r>
          </a:p>
          <a:p>
            <a:endParaRPr lang="en-US" dirty="0"/>
          </a:p>
          <a:p>
            <a:pPr>
              <a:spcAft>
                <a:spcPts val="600"/>
              </a:spcAft>
            </a:pPr>
            <a:r>
              <a:rPr lang="en-US" sz="3100" dirty="0"/>
              <a:t>Need for larger/more controlled research</a:t>
            </a:r>
          </a:p>
          <a:p>
            <a:pPr lvl="1"/>
            <a:r>
              <a:rPr lang="en-US" sz="2200" dirty="0"/>
              <a:t>Reduced bias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943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7B871-206D-C54C-BA52-742241C0D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Differences from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0EEE2-0EBD-8B4E-A1FF-EBBE0CB6E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100" dirty="0"/>
              <a:t>Organizations</a:t>
            </a:r>
          </a:p>
          <a:p>
            <a:pPr lvl="1"/>
            <a:r>
              <a:rPr lang="en-US" sz="2200" dirty="0"/>
              <a:t>Official therapy dog trainers/distributors</a:t>
            </a:r>
          </a:p>
          <a:p>
            <a:pPr lvl="1"/>
            <a:r>
              <a:rPr lang="en-US" sz="2200" dirty="0"/>
              <a:t>ASD support facilities</a:t>
            </a:r>
          </a:p>
          <a:p>
            <a:endParaRPr lang="en-US" dirty="0"/>
          </a:p>
          <a:p>
            <a:pPr>
              <a:spcAft>
                <a:spcPts val="600"/>
              </a:spcAft>
            </a:pPr>
            <a:r>
              <a:rPr lang="en-US" sz="3100" dirty="0"/>
              <a:t>Number of participants</a:t>
            </a:r>
          </a:p>
          <a:p>
            <a:pPr lvl="1"/>
            <a:r>
              <a:rPr lang="en-US" sz="2200" dirty="0"/>
              <a:t>10 parents/caregivers</a:t>
            </a:r>
          </a:p>
          <a:p>
            <a:endParaRPr lang="en-US" dirty="0"/>
          </a:p>
          <a:p>
            <a:pPr>
              <a:spcAft>
                <a:spcPts val="600"/>
              </a:spcAft>
            </a:pPr>
            <a:r>
              <a:rPr lang="en-US" sz="3100" dirty="0"/>
              <a:t>Interview Process</a:t>
            </a:r>
          </a:p>
          <a:p>
            <a:pPr lvl="1"/>
            <a:r>
              <a:rPr lang="en-US" sz="2200" dirty="0"/>
              <a:t>In-person interviews</a:t>
            </a:r>
          </a:p>
        </p:txBody>
      </p:sp>
    </p:spTree>
    <p:extLst>
      <p:ext uri="{BB962C8B-B14F-4D97-AF65-F5344CB8AC3E}">
        <p14:creationId xmlns:p14="http://schemas.microsoft.com/office/powerpoint/2010/main" val="3947318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3625D-FE7C-1747-8412-E21F1C8A5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Surprises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AA735-0BE9-4946-8EF6-1099094F2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100" dirty="0"/>
              <a:t>Institutional Review Board</a:t>
            </a:r>
          </a:p>
          <a:p>
            <a:pPr lvl="1">
              <a:spcAft>
                <a:spcPts val="600"/>
              </a:spcAft>
            </a:pPr>
            <a:r>
              <a:rPr lang="en-US" sz="2200" dirty="0"/>
              <a:t>Process</a:t>
            </a:r>
          </a:p>
          <a:p>
            <a:pPr lvl="1">
              <a:spcAft>
                <a:spcPts val="600"/>
              </a:spcAft>
            </a:pPr>
            <a:r>
              <a:rPr lang="en-US" sz="2200" dirty="0"/>
              <a:t>Amendments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>
              <a:spcAft>
                <a:spcPts val="600"/>
              </a:spcAft>
            </a:pPr>
            <a:r>
              <a:rPr lang="en-US" sz="3100" dirty="0"/>
              <a:t>Global Pandemic</a:t>
            </a:r>
          </a:p>
          <a:p>
            <a:pPr lvl="1"/>
            <a:r>
              <a:rPr lang="en-US" sz="2200" dirty="0"/>
              <a:t>Organizations</a:t>
            </a:r>
          </a:p>
          <a:p>
            <a:pPr lvl="1"/>
            <a:r>
              <a:rPr lang="en-US" sz="2200" dirty="0"/>
              <a:t>Participants</a:t>
            </a:r>
          </a:p>
          <a:p>
            <a:pPr lvl="1"/>
            <a:r>
              <a:rPr lang="en-US" sz="2200" dirty="0"/>
              <a:t>Overall timeline</a:t>
            </a:r>
          </a:p>
        </p:txBody>
      </p:sp>
    </p:spTree>
    <p:extLst>
      <p:ext uri="{BB962C8B-B14F-4D97-AF65-F5344CB8AC3E}">
        <p14:creationId xmlns:p14="http://schemas.microsoft.com/office/powerpoint/2010/main" val="4084545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E48A2-ADBC-D645-901B-789F90882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Unexpected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97215-24B0-0A49-AA7C-92BD2C576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en-US" sz="3100" dirty="0"/>
              <a:t>Methodology</a:t>
            </a:r>
          </a:p>
          <a:p>
            <a:pPr lvl="1"/>
            <a:r>
              <a:rPr lang="en-US" sz="2200" dirty="0"/>
              <a:t>Zoom interview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3100" dirty="0"/>
              <a:t>Participants</a:t>
            </a:r>
          </a:p>
          <a:p>
            <a:pPr lvl="1"/>
            <a:r>
              <a:rPr lang="en-US" sz="2200" dirty="0"/>
              <a:t>Only 1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3100" dirty="0"/>
              <a:t>Timeline</a:t>
            </a:r>
          </a:p>
          <a:p>
            <a:pPr lvl="1"/>
            <a:r>
              <a:rPr lang="en-US" sz="2200" dirty="0"/>
              <a:t>Delayed a semester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15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303F5-A0FA-434A-B909-99A62185B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Strengths of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B3C9B-D0B4-5B43-BAFF-E5B406E263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334000" cy="5032375"/>
          </a:xfrm>
        </p:spPr>
        <p:txBody>
          <a:bodyPr/>
          <a:lstStyle/>
          <a:p>
            <a:r>
              <a:rPr lang="en-US" sz="3100" dirty="0"/>
              <a:t>Increasing information of ASD</a:t>
            </a:r>
          </a:p>
          <a:p>
            <a:pPr lvl="1"/>
            <a:r>
              <a:rPr lang="en-US" sz="2200" dirty="0"/>
              <a:t>Rise in popularity and diagnosis</a:t>
            </a:r>
          </a:p>
          <a:p>
            <a:endParaRPr lang="en-US" dirty="0"/>
          </a:p>
          <a:p>
            <a:r>
              <a:rPr lang="en-US" sz="3100" dirty="0"/>
              <a:t>Under researched topic</a:t>
            </a:r>
          </a:p>
          <a:p>
            <a:pPr lvl="1"/>
            <a:r>
              <a:rPr lang="en-US" sz="2200" dirty="0"/>
              <a:t>Broad look into topic</a:t>
            </a:r>
          </a:p>
          <a:p>
            <a:pPr lvl="1"/>
            <a:r>
              <a:rPr lang="en-US" sz="2200" dirty="0"/>
              <a:t>Need for specified research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596ABE-1363-9E48-836E-9B4C1DE4C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8128" y="1825624"/>
            <a:ext cx="4995672" cy="5032375"/>
          </a:xfrm>
        </p:spPr>
        <p:txBody>
          <a:bodyPr/>
          <a:lstStyle/>
          <a:p>
            <a:r>
              <a:rPr lang="en-US" sz="3100" dirty="0"/>
              <a:t>Simplicity of methodology</a:t>
            </a:r>
          </a:p>
          <a:p>
            <a:pPr lvl="1"/>
            <a:r>
              <a:rPr lang="en-US" sz="2200" dirty="0"/>
              <a:t>Single semi-structured interview</a:t>
            </a:r>
          </a:p>
          <a:p>
            <a:endParaRPr lang="en-US" dirty="0"/>
          </a:p>
          <a:p>
            <a:r>
              <a:rPr lang="en-US" sz="3100" dirty="0"/>
              <a:t>Point of view of perceptions</a:t>
            </a:r>
          </a:p>
          <a:p>
            <a:pPr lvl="1"/>
            <a:r>
              <a:rPr lang="en-US" sz="2200" dirty="0"/>
              <a:t>Parents vs. children</a:t>
            </a:r>
          </a:p>
        </p:txBody>
      </p:sp>
    </p:spTree>
    <p:extLst>
      <p:ext uri="{BB962C8B-B14F-4D97-AF65-F5344CB8AC3E}">
        <p14:creationId xmlns:p14="http://schemas.microsoft.com/office/powerpoint/2010/main" val="1169799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44146-3506-0440-A2BF-90421E144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CB1A5-AEA2-FE45-BB48-C8F8A6F8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52753"/>
            <a:ext cx="12192000" cy="4776492"/>
          </a:xfrm>
        </p:spPr>
        <p:txBody>
          <a:bodyPr>
            <a:noAutofit/>
          </a:bodyPr>
          <a:lstStyle/>
          <a:p>
            <a:r>
              <a:rPr lang="en-US" sz="1600" dirty="0"/>
              <a:t>Berry, Alessandra. Borgi, Marta. Francia, Nadia. Alleva, Enrico. Cirulli, Francesca. Use of Assistance and Therapy Dogs for Children with Autism Spectrum Disorders: A Critical Review of the Current Evidence. The Journal of Alternative and Complementary Evidence 2013.</a:t>
            </a:r>
          </a:p>
          <a:p>
            <a:r>
              <a:rPr lang="en-US" sz="1600" dirty="0"/>
              <a:t>Carvalho, Alisha. Critical Review: Does canine-assisted intervention support positive social functioning and improve communication outcomes in children with Autism Spectrum Disorder (ASD)? 2019.</a:t>
            </a:r>
          </a:p>
          <a:p>
            <a:r>
              <a:rPr lang="en-US" sz="1600" dirty="0"/>
              <a:t>Funahashi, Atsushi. Gruebler, Anna. Aoki, Takeshi. Kadone, Hideki. Suzuki, Kenji. Brief Report: The Smiles of a Child with Autism Spectrum Disorder During an Animal-assisted Activity May Facilitate Social Positive Behaviors—Quantitative Analysis with Smile-	detecting Interface. Springer Science + Business Media, LLC, part of Springer Nature 2013.</a:t>
            </a:r>
          </a:p>
          <a:p>
            <a:r>
              <a:rPr lang="en-US" sz="1600" dirty="0"/>
              <a:t>Harwood, Caitlin. Kaczmarek, Elizabeth. Drake, Deirdre. Parental Perceptions of the Nature of the Relationship Children with Autism Spectrum Disorders Share with Their Canine Companion. Springer Science + Business Media, LLC, part of Springer Nature 2018. </a:t>
            </a:r>
          </a:p>
          <a:p>
            <a:r>
              <a:rPr lang="en-US" sz="1600" dirty="0"/>
              <a:t>Hill, Jessica. Ziviani, Jenny. Driscoll, Carlie. Cawdell-Smith, Judy. Can Canine-Assisted Interventions Affect the Social Behaviors of Children on the Autism Spectrum? A Systematic Review. Springer Science + Business Media, LLC, part of Springer Nature 2018.</a:t>
            </a:r>
          </a:p>
          <a:p>
            <a:r>
              <a:rPr lang="en-US" sz="1600" dirty="0"/>
              <a:t>Johnson, J. (2020). Animal therapy: How it works, benefits, and more. Retrieved April 07, 2021, from </a:t>
            </a:r>
            <a:r>
              <a:rPr lang="en-US" sz="1600" u="sng" dirty="0">
                <a:hlinkClick r:id="rId2"/>
              </a:rPr>
              <a:t>https://www.medicalnewstoday.com/articles/animal-therapy</a:t>
            </a:r>
            <a:endParaRPr lang="en-US" sz="1600" dirty="0"/>
          </a:p>
          <a:p>
            <a:r>
              <a:rPr lang="en-US" sz="1600" dirty="0"/>
              <a:t>Sierwertsen, Caitlin. French, Emma. Teramoto, Masaru. Autism Spectrum Disorder and Pet Therapy. Advances Journal, 2015.</a:t>
            </a:r>
          </a:p>
        </p:txBody>
      </p:sp>
    </p:spTree>
    <p:extLst>
      <p:ext uri="{BB962C8B-B14F-4D97-AF65-F5344CB8AC3E}">
        <p14:creationId xmlns:p14="http://schemas.microsoft.com/office/powerpoint/2010/main" val="2195527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66DB8-AD10-5E43-81BA-A133B7CB0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11167872" cy="1499616"/>
          </a:xfrm>
        </p:spPr>
        <p:txBody>
          <a:bodyPr>
            <a:normAutofit/>
          </a:bodyPr>
          <a:lstStyle/>
          <a:p>
            <a:r>
              <a:rPr lang="en-US" dirty="0"/>
              <a:t>Background- Autism Spectrum Disorder (ASD)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86A2B-C6FF-6A4B-A09C-DBBD468FD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7528"/>
            <a:ext cx="5257800" cy="4825026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US" sz="3600" dirty="0"/>
              <a:t>What is it?</a:t>
            </a:r>
          </a:p>
          <a:p>
            <a:pPr lvl="1"/>
            <a:r>
              <a:rPr lang="en-US" sz="2600" dirty="0"/>
              <a:t>Pervasive Developmental Disorder</a:t>
            </a:r>
          </a:p>
          <a:p>
            <a:pPr lvl="1"/>
            <a:r>
              <a:rPr lang="en-US" sz="2600" dirty="0"/>
              <a:t>Previously:</a:t>
            </a:r>
          </a:p>
          <a:p>
            <a:pPr lvl="2"/>
            <a:r>
              <a:rPr lang="en-US" sz="2400" dirty="0"/>
              <a:t>Autism</a:t>
            </a:r>
          </a:p>
          <a:p>
            <a:pPr lvl="2"/>
            <a:r>
              <a:rPr lang="en-US" sz="2400" dirty="0"/>
              <a:t>Pervasive Developmental Disorder not otherwise specified</a:t>
            </a:r>
          </a:p>
          <a:p>
            <a:pPr lvl="2"/>
            <a:r>
              <a:rPr lang="en-US" sz="2400" dirty="0"/>
              <a:t>Asperger Syndrome</a:t>
            </a:r>
          </a:p>
          <a:p>
            <a:endParaRPr lang="en-US" dirty="0"/>
          </a:p>
          <a:p>
            <a:pPr>
              <a:spcAft>
                <a:spcPts val="600"/>
              </a:spcAft>
            </a:pPr>
            <a:r>
              <a:rPr lang="en-US" sz="3600" dirty="0"/>
              <a:t>Impairments</a:t>
            </a:r>
          </a:p>
          <a:p>
            <a:pPr lvl="1"/>
            <a:r>
              <a:rPr lang="en-US" sz="2600" dirty="0"/>
              <a:t>Communication skills</a:t>
            </a:r>
          </a:p>
          <a:p>
            <a:pPr lvl="1"/>
            <a:r>
              <a:rPr lang="en-US" sz="2600" dirty="0"/>
              <a:t>Social interaction</a:t>
            </a:r>
          </a:p>
          <a:p>
            <a:pPr lvl="1"/>
            <a:r>
              <a:rPr lang="en-US" sz="2600" dirty="0"/>
              <a:t>Ability to form relationships</a:t>
            </a:r>
          </a:p>
          <a:p>
            <a:pPr lvl="1"/>
            <a:r>
              <a:rPr lang="en-US" sz="2600" dirty="0"/>
              <a:t>Behaviors</a:t>
            </a:r>
          </a:p>
          <a:p>
            <a:pPr lvl="2"/>
            <a:r>
              <a:rPr lang="en-US" sz="2300" dirty="0"/>
              <a:t>stimulation tolerance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DAA6A4-7C56-1B47-B437-A577426EAD3B}"/>
              </a:ext>
            </a:extLst>
          </p:cNvPr>
          <p:cNvSpPr txBox="1"/>
          <p:nvPr/>
        </p:nvSpPr>
        <p:spPr>
          <a:xfrm>
            <a:off x="6367549" y="2084832"/>
            <a:ext cx="4986251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Current Treatment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Behavior and Communication Approaches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200" dirty="0"/>
              <a:t>Applied Behavior Analysis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200" dirty="0"/>
              <a:t>Assistive Technology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200" dirty="0"/>
              <a:t>Social Skills Training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200" dirty="0"/>
              <a:t>Speech Therapy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200" dirty="0"/>
              <a:t>Occupational Therapy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Dietary Approaches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Medication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Complementary and Alternative Medicine</a:t>
            </a:r>
          </a:p>
        </p:txBody>
      </p:sp>
    </p:spTree>
    <p:extLst>
      <p:ext uri="{BB962C8B-B14F-4D97-AF65-F5344CB8AC3E}">
        <p14:creationId xmlns:p14="http://schemas.microsoft.com/office/powerpoint/2010/main" val="2616765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28CEF-C338-724C-9DC0-D36D82ECC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11167872" cy="1499616"/>
          </a:xfrm>
        </p:spPr>
        <p:txBody>
          <a:bodyPr>
            <a:normAutofit/>
          </a:bodyPr>
          <a:lstStyle/>
          <a:p>
            <a:r>
              <a:rPr lang="en-US"/>
              <a:t>Background- Animal-Assisted Therapy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55B80-9448-B648-A894-A4B033CB7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4832"/>
            <a:ext cx="10515600" cy="459067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100" dirty="0"/>
              <a:t>What is it?</a:t>
            </a:r>
          </a:p>
          <a:p>
            <a:pPr lvl="1"/>
            <a:r>
              <a:rPr lang="en-US" sz="2200" dirty="0"/>
              <a:t>Using trained animals for a health-related purpose specific to the individual</a:t>
            </a:r>
          </a:p>
          <a:p>
            <a:endParaRPr lang="en-US" dirty="0"/>
          </a:p>
          <a:p>
            <a:pPr>
              <a:spcAft>
                <a:spcPts val="600"/>
              </a:spcAft>
            </a:pPr>
            <a:r>
              <a:rPr lang="en-US" sz="3100" dirty="0"/>
              <a:t>What is it used for?</a:t>
            </a:r>
          </a:p>
          <a:p>
            <a:pPr lvl="1"/>
            <a:r>
              <a:rPr lang="en-US" sz="2200" dirty="0"/>
              <a:t>Mental Health Conditions</a:t>
            </a:r>
          </a:p>
          <a:p>
            <a:pPr lvl="2"/>
            <a:r>
              <a:rPr lang="en-US" sz="2000" dirty="0"/>
              <a:t>Anxiety/Depression</a:t>
            </a:r>
          </a:p>
          <a:p>
            <a:pPr lvl="2"/>
            <a:r>
              <a:rPr lang="en-US" sz="2000" dirty="0"/>
              <a:t>PTSD</a:t>
            </a:r>
          </a:p>
          <a:p>
            <a:pPr lvl="1"/>
            <a:r>
              <a:rPr lang="en-US" sz="2200" dirty="0"/>
              <a:t>Physical conditions</a:t>
            </a:r>
          </a:p>
          <a:p>
            <a:pPr lvl="2"/>
            <a:r>
              <a:rPr lang="en-US" sz="2000" dirty="0"/>
              <a:t>Hippotherapy</a:t>
            </a:r>
          </a:p>
          <a:p>
            <a:pPr lvl="2"/>
            <a:r>
              <a:rPr lang="en-US" sz="2000" dirty="0"/>
              <a:t>Seeing eye dog</a:t>
            </a:r>
          </a:p>
          <a:p>
            <a:pPr lvl="2"/>
            <a:r>
              <a:rPr lang="en-US" sz="2000" dirty="0"/>
              <a:t>Epilepsy</a:t>
            </a:r>
          </a:p>
        </p:txBody>
      </p:sp>
    </p:spTree>
    <p:extLst>
      <p:ext uri="{BB962C8B-B14F-4D97-AF65-F5344CB8AC3E}">
        <p14:creationId xmlns:p14="http://schemas.microsoft.com/office/powerpoint/2010/main" val="2788666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8AB09-298B-CC41-BF87-46FFFED84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11167872" cy="1499616"/>
          </a:xfrm>
        </p:spPr>
        <p:txBody>
          <a:bodyPr>
            <a:normAutofit/>
          </a:bodyPr>
          <a:lstStyle/>
          <a:p>
            <a:r>
              <a:rPr lang="en-US" dirty="0"/>
              <a:t>Background- Animal-Assisted Therapy and ASD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B1FC9-C7E9-5E46-AFCE-DDA8B37A68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49611"/>
            <a:ext cx="5181600" cy="444716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100" dirty="0"/>
              <a:t>Purpose</a:t>
            </a:r>
          </a:p>
          <a:p>
            <a:pPr lvl="1"/>
            <a:r>
              <a:rPr lang="en-US" sz="2200" dirty="0"/>
              <a:t>Facilitate social interactions</a:t>
            </a:r>
          </a:p>
          <a:p>
            <a:pPr lvl="2"/>
            <a:r>
              <a:rPr lang="en-US" sz="2000" dirty="0"/>
              <a:t>Initiation</a:t>
            </a:r>
          </a:p>
          <a:p>
            <a:pPr lvl="2"/>
            <a:r>
              <a:rPr lang="en-US" sz="2000" dirty="0"/>
              <a:t>Conversation topics</a:t>
            </a:r>
          </a:p>
          <a:p>
            <a:pPr lvl="1"/>
            <a:r>
              <a:rPr lang="en-US" sz="2200" dirty="0"/>
              <a:t>Safety</a:t>
            </a:r>
          </a:p>
          <a:p>
            <a:pPr lvl="1"/>
            <a:r>
              <a:rPr lang="en-US" sz="2200" dirty="0"/>
              <a:t>Provide comfort</a:t>
            </a:r>
          </a:p>
          <a:p>
            <a:pPr lvl="2"/>
            <a:r>
              <a:rPr lang="en-US" sz="2000" dirty="0"/>
              <a:t>Reduce stress</a:t>
            </a:r>
          </a:p>
          <a:p>
            <a:pPr lvl="2"/>
            <a:r>
              <a:rPr lang="en-US" sz="2000" dirty="0"/>
              <a:t>Increase happiness</a:t>
            </a:r>
          </a:p>
          <a:p>
            <a:pPr lvl="1"/>
            <a:r>
              <a:rPr lang="en-US" sz="2200" dirty="0"/>
              <a:t>Control emotional/Behavioral outbursts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E1780E-AAD3-0D45-A608-90748CA3DE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49611"/>
            <a:ext cx="5181600" cy="4761155"/>
          </a:xfrm>
        </p:spPr>
        <p:txBody>
          <a:bodyPr/>
          <a:lstStyle/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sz="2200" dirty="0"/>
              <a:t>Responsibility/Control</a:t>
            </a:r>
          </a:p>
          <a:p>
            <a:pPr lvl="1"/>
            <a:r>
              <a:rPr lang="en-US" sz="2200" dirty="0"/>
              <a:t>Increase meaningful behaviors</a:t>
            </a:r>
          </a:p>
          <a:p>
            <a:pPr lvl="2"/>
            <a:r>
              <a:rPr lang="en-US" sz="2000" dirty="0"/>
              <a:t>Verbal</a:t>
            </a:r>
          </a:p>
          <a:p>
            <a:pPr lvl="3"/>
            <a:r>
              <a:rPr lang="en-US" sz="1800" dirty="0"/>
              <a:t>Language</a:t>
            </a:r>
          </a:p>
          <a:p>
            <a:pPr lvl="2"/>
            <a:r>
              <a:rPr lang="en-US" sz="2000" dirty="0"/>
              <a:t>Nonverbal</a:t>
            </a:r>
          </a:p>
          <a:p>
            <a:pPr lvl="3"/>
            <a:r>
              <a:rPr lang="en-US" sz="2000" dirty="0"/>
              <a:t>Eye contact</a:t>
            </a:r>
          </a:p>
        </p:txBody>
      </p:sp>
    </p:spTree>
    <p:extLst>
      <p:ext uri="{BB962C8B-B14F-4D97-AF65-F5344CB8AC3E}">
        <p14:creationId xmlns:p14="http://schemas.microsoft.com/office/powerpoint/2010/main" val="744018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D7804-A1FB-474E-ADA4-F1E711B22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Literature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4F94A-45B9-1748-B8D9-6B7F249C4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100" dirty="0"/>
              <a:t>Common Findings</a:t>
            </a:r>
          </a:p>
          <a:p>
            <a:pPr lvl="1"/>
            <a:r>
              <a:rPr lang="en-US" sz="2200" dirty="0"/>
              <a:t>Increased frequency &amp; duration of verbal and non-verbal behaviors</a:t>
            </a:r>
          </a:p>
          <a:p>
            <a:pPr lvl="1"/>
            <a:r>
              <a:rPr lang="en-US" sz="2200" dirty="0"/>
              <a:t>Dogs act as social bridge for peer interaction</a:t>
            </a:r>
          </a:p>
          <a:p>
            <a:pPr lvl="1"/>
            <a:r>
              <a:rPr lang="en-US" sz="2200" dirty="0"/>
              <a:t>Increased sense of responsibility</a:t>
            </a:r>
          </a:p>
          <a:p>
            <a:pPr lvl="1"/>
            <a:r>
              <a:rPr lang="en-US" sz="2200" dirty="0"/>
              <a:t>Decreased outburst/behaviors</a:t>
            </a:r>
          </a:p>
          <a:p>
            <a:pPr lvl="1"/>
            <a:r>
              <a:rPr lang="en-US" sz="2200" dirty="0"/>
              <a:t>Decreased stress/anxiety</a:t>
            </a:r>
          </a:p>
          <a:p>
            <a:pPr lvl="1"/>
            <a:r>
              <a:rPr lang="en-US" sz="2200" dirty="0"/>
              <a:t>World understanding</a:t>
            </a:r>
          </a:p>
        </p:txBody>
      </p:sp>
    </p:spTree>
    <p:extLst>
      <p:ext uri="{BB962C8B-B14F-4D97-AF65-F5344CB8AC3E}">
        <p14:creationId xmlns:p14="http://schemas.microsoft.com/office/powerpoint/2010/main" val="2474450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40BE6-DF15-6F4B-9B83-6AD4C55FD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5C448-210B-CE43-A8F4-9B4235E367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503237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100" dirty="0"/>
              <a:t>Purpose</a:t>
            </a:r>
          </a:p>
          <a:p>
            <a:pPr lvl="1"/>
            <a:r>
              <a:rPr lang="en-US" sz="2200" dirty="0"/>
              <a:t>Dive deeper into area of pragmatics and language for children with ASD</a:t>
            </a:r>
          </a:p>
          <a:p>
            <a:pPr lvl="1"/>
            <a:r>
              <a:rPr lang="en-US" sz="2200" dirty="0"/>
              <a:t>Back up findings from literature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A25670-12EE-0548-90B7-D35B0B4A15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503237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100" dirty="0"/>
              <a:t>Outcomes</a:t>
            </a:r>
          </a:p>
          <a:p>
            <a:pPr lvl="1"/>
            <a:r>
              <a:rPr lang="en-US" sz="2200" dirty="0"/>
              <a:t>4 common themes</a:t>
            </a:r>
          </a:p>
          <a:p>
            <a:pPr lvl="2"/>
            <a:r>
              <a:rPr lang="en-US" sz="2000" dirty="0"/>
              <a:t>Responsibility</a:t>
            </a:r>
          </a:p>
          <a:p>
            <a:pPr lvl="2"/>
            <a:r>
              <a:rPr lang="en-US" sz="2000" dirty="0"/>
              <a:t>Confidence</a:t>
            </a:r>
          </a:p>
          <a:p>
            <a:pPr lvl="2"/>
            <a:r>
              <a:rPr lang="en-US" sz="2000" dirty="0"/>
              <a:t>Fitting in with Peers</a:t>
            </a:r>
          </a:p>
          <a:p>
            <a:pPr lvl="2"/>
            <a:r>
              <a:rPr lang="en-US" sz="2000" dirty="0"/>
              <a:t>Spontaneous Language Use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0B9271-310B-9849-B053-60A0D297A056}"/>
              </a:ext>
            </a:extLst>
          </p:cNvPr>
          <p:cNvSpPr txBox="1"/>
          <p:nvPr/>
        </p:nvSpPr>
        <p:spPr>
          <a:xfrm>
            <a:off x="1093816" y="4754880"/>
            <a:ext cx="985196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/>
              <a:t>Research Question</a:t>
            </a:r>
            <a:r>
              <a:rPr lang="en-US" sz="2800" dirty="0"/>
              <a:t>: </a:t>
            </a:r>
            <a:r>
              <a:rPr lang="en-US" sz="2400" dirty="0"/>
              <a:t>How do children with ASD change in relation to language skills as a result from having a therapy dog, as perceived by their parents?</a:t>
            </a:r>
          </a:p>
        </p:txBody>
      </p:sp>
    </p:spTree>
    <p:extLst>
      <p:ext uri="{BB962C8B-B14F-4D97-AF65-F5344CB8AC3E}">
        <p14:creationId xmlns:p14="http://schemas.microsoft.com/office/powerpoint/2010/main" val="2785101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5EB0A-ECDD-8049-9238-DA287BD4E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11167872" cy="1499616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dirty="0"/>
              <a:t>Methodology</a:t>
            </a:r>
            <a:br>
              <a:rPr lang="en-US" dirty="0"/>
            </a:br>
            <a:r>
              <a:rPr lang="en-US" sz="2400" dirty="0"/>
              <a:t>Approved by BGSU’s Institutional Review Board on 06/30/20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85190-5320-B048-B036-B67E25CE86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84832"/>
            <a:ext cx="5181600" cy="420321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100" dirty="0"/>
              <a:t>Recruitment</a:t>
            </a:r>
          </a:p>
          <a:p>
            <a:pPr lvl="1"/>
            <a:r>
              <a:rPr lang="en-US" sz="2200" dirty="0"/>
              <a:t>Organizations</a:t>
            </a:r>
          </a:p>
          <a:p>
            <a:pPr lvl="1"/>
            <a:r>
              <a:rPr lang="en-US" sz="2200" dirty="0"/>
              <a:t>Facebook Groups</a:t>
            </a:r>
          </a:p>
          <a:p>
            <a:endParaRPr lang="en-US" dirty="0"/>
          </a:p>
          <a:p>
            <a:pPr>
              <a:spcAft>
                <a:spcPts val="600"/>
              </a:spcAft>
            </a:pPr>
            <a:r>
              <a:rPr lang="en-US" sz="3100" dirty="0"/>
              <a:t>Consent</a:t>
            </a:r>
          </a:p>
          <a:p>
            <a:pPr lvl="1"/>
            <a:r>
              <a:rPr lang="en-US" sz="2200" dirty="0"/>
              <a:t>Review of information and verbal consent at start of interview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29E65B-D4F8-A44A-93A2-90360E35DF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89097"/>
            <a:ext cx="5181600" cy="393974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100" dirty="0"/>
              <a:t>Zoom Interview</a:t>
            </a:r>
          </a:p>
          <a:p>
            <a:pPr lvl="1"/>
            <a:r>
              <a:rPr lang="en-US" sz="2200" dirty="0"/>
              <a:t>Semi-structured</a:t>
            </a:r>
          </a:p>
          <a:p>
            <a:endParaRPr lang="en-US" dirty="0"/>
          </a:p>
          <a:p>
            <a:pPr>
              <a:spcAft>
                <a:spcPts val="600"/>
              </a:spcAft>
            </a:pPr>
            <a:r>
              <a:rPr lang="en-US" sz="3100" dirty="0"/>
              <a:t>Reward</a:t>
            </a:r>
          </a:p>
          <a:p>
            <a:pPr lvl="1"/>
            <a:r>
              <a:rPr lang="en-US" sz="2200" dirty="0"/>
              <a:t>$25 Amazon gift card</a:t>
            </a:r>
          </a:p>
        </p:txBody>
      </p:sp>
    </p:spTree>
    <p:extLst>
      <p:ext uri="{BB962C8B-B14F-4D97-AF65-F5344CB8AC3E}">
        <p14:creationId xmlns:p14="http://schemas.microsoft.com/office/powerpoint/2010/main" val="3321597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8E63D-7D68-4842-AA5C-4B20D6A78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026D80-3A9E-5C4A-9E7F-63927A7EB5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503237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100" dirty="0"/>
              <a:t>Responsibility</a:t>
            </a:r>
          </a:p>
          <a:p>
            <a:pPr lvl="1"/>
            <a:r>
              <a:rPr lang="en-US" sz="2200" dirty="0"/>
              <a:t>Inability to complete household chores</a:t>
            </a:r>
          </a:p>
          <a:p>
            <a:pPr lvl="1"/>
            <a:r>
              <a:rPr lang="en-US" sz="2200" dirty="0"/>
              <a:t>Main provider for dog</a:t>
            </a:r>
          </a:p>
          <a:p>
            <a:pPr lvl="1"/>
            <a:r>
              <a:rPr lang="en-US" sz="2200" dirty="0"/>
              <a:t>Able to complete with little to no guidance</a:t>
            </a:r>
          </a:p>
          <a:p>
            <a:pPr lvl="1"/>
            <a:r>
              <a:rPr lang="en-US" sz="2200" dirty="0"/>
              <a:t>Dog to preemptively detect changes in child</a:t>
            </a:r>
          </a:p>
          <a:p>
            <a:pPr lvl="1"/>
            <a:r>
              <a:rPr lang="en-US" sz="2200" dirty="0"/>
              <a:t>Reduced workload of parent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D9FC0E5-834C-7741-9022-8A57EB9FD7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503237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100" dirty="0"/>
              <a:t>Confidence</a:t>
            </a:r>
          </a:p>
          <a:p>
            <a:pPr lvl="1"/>
            <a:r>
              <a:rPr lang="en-US" sz="2200" dirty="0"/>
              <a:t>Pride in ability to take good care of dog</a:t>
            </a:r>
          </a:p>
          <a:p>
            <a:pPr lvl="1"/>
            <a:r>
              <a:rPr lang="en-US" sz="2200" dirty="0"/>
              <a:t>Reassurance</a:t>
            </a:r>
          </a:p>
          <a:p>
            <a:pPr lvl="1"/>
            <a:r>
              <a:rPr lang="en-US" sz="2200" dirty="0"/>
              <a:t>More willing to try and succeed in other activities</a:t>
            </a:r>
          </a:p>
        </p:txBody>
      </p:sp>
    </p:spTree>
    <p:extLst>
      <p:ext uri="{BB962C8B-B14F-4D97-AF65-F5344CB8AC3E}">
        <p14:creationId xmlns:p14="http://schemas.microsoft.com/office/powerpoint/2010/main" val="3587981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312DD-74CC-C548-B847-1D716F5CC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77AAD-AC23-774F-BEEC-03A807095C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503237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100" dirty="0"/>
              <a:t>Fitting in with Peers</a:t>
            </a:r>
          </a:p>
          <a:p>
            <a:pPr lvl="1"/>
            <a:r>
              <a:rPr lang="en-US" sz="2200" dirty="0"/>
              <a:t>Social bridge</a:t>
            </a:r>
          </a:p>
          <a:p>
            <a:pPr lvl="1"/>
            <a:r>
              <a:rPr lang="en-US" sz="2200" dirty="0"/>
              <a:t>Knowledge base</a:t>
            </a:r>
          </a:p>
          <a:p>
            <a:pPr lvl="1"/>
            <a:r>
              <a:rPr lang="en-US" sz="2200" dirty="0"/>
              <a:t>Anecdotes</a:t>
            </a:r>
          </a:p>
          <a:p>
            <a:pPr lvl="1"/>
            <a:r>
              <a:rPr lang="en-US" sz="2200" dirty="0"/>
              <a:t>Initiation</a:t>
            </a:r>
          </a:p>
          <a:p>
            <a:pPr lvl="1"/>
            <a:r>
              <a:rPr lang="en-US" sz="2200" dirty="0"/>
              <a:t>Exposure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D91DE6-BD43-D841-A260-D45FE29D5F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503237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100" dirty="0"/>
              <a:t>Spontaneous Language Use</a:t>
            </a:r>
          </a:p>
          <a:p>
            <a:pPr lvl="1"/>
            <a:r>
              <a:rPr lang="en-US" sz="2200" dirty="0"/>
              <a:t>More they can talk about</a:t>
            </a:r>
          </a:p>
          <a:p>
            <a:pPr lvl="1"/>
            <a:r>
              <a:rPr lang="en-US" sz="2200" dirty="0"/>
              <a:t>Commands for dog</a:t>
            </a:r>
          </a:p>
          <a:p>
            <a:pPr lvl="1"/>
            <a:r>
              <a:rPr lang="en-US" sz="2200" dirty="0"/>
              <a:t>Required verbalizations</a:t>
            </a:r>
          </a:p>
        </p:txBody>
      </p:sp>
    </p:spTree>
    <p:extLst>
      <p:ext uri="{BB962C8B-B14F-4D97-AF65-F5344CB8AC3E}">
        <p14:creationId xmlns:p14="http://schemas.microsoft.com/office/powerpoint/2010/main" val="30667266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{2C03374C-334A-F14B-9CC5-246BDC80D415}tf10001061</Template>
  <TotalTime>1451</TotalTime>
  <Words>791</Words>
  <Application>Microsoft Macintosh PowerPoint</Application>
  <PresentationFormat>Widescreen</PresentationFormat>
  <Paragraphs>170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Cambria</vt:lpstr>
      <vt:lpstr>Tw Cen MT</vt:lpstr>
      <vt:lpstr>Wingdings 3</vt:lpstr>
      <vt:lpstr>Integral</vt:lpstr>
      <vt:lpstr>Parent Perceptions of Service Animals Impacts on the Language Skills of Their Children with Autism</vt:lpstr>
      <vt:lpstr>Background- Autism Spectrum Disorder (ASD)</vt:lpstr>
      <vt:lpstr>Background- Animal-Assisted Therapy</vt:lpstr>
      <vt:lpstr>Background- Animal-Assisted Therapy and ASD</vt:lpstr>
      <vt:lpstr>Literature Review</vt:lpstr>
      <vt:lpstr>Research Summary</vt:lpstr>
      <vt:lpstr>Methodology Approved by BGSU’s Institutional Review Board on 06/30/20</vt:lpstr>
      <vt:lpstr>Results</vt:lpstr>
      <vt:lpstr>Results Cont.</vt:lpstr>
      <vt:lpstr>Implications</vt:lpstr>
      <vt:lpstr>Differences from Proposal</vt:lpstr>
      <vt:lpstr>Surprises</vt:lpstr>
      <vt:lpstr>Unexpected Changes</vt:lpstr>
      <vt:lpstr>Strengths of Project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 Perceptions of Service Animals Impacts on the Language Skills of Their Children with Autism</dc:title>
  <dc:creator>Rachel Elizabeth McManamon</dc:creator>
  <cp:lastModifiedBy>Rachel Elizabeth McManamon</cp:lastModifiedBy>
  <cp:revision>27</cp:revision>
  <dcterms:created xsi:type="dcterms:W3CDTF">2021-04-24T00:11:34Z</dcterms:created>
  <dcterms:modified xsi:type="dcterms:W3CDTF">2021-04-27T14:25:33Z</dcterms:modified>
</cp:coreProperties>
</file>