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1"/>
  </p:sldMasterIdLst>
  <p:notesMasterIdLst>
    <p:notesMasterId r:id="rId4"/>
  </p:notesMasterIdLst>
  <p:sldIdLst>
    <p:sldId id="257" r:id="rId2"/>
    <p:sldId id="258" r:id="rId3"/>
  </p:sldIdLst>
  <p:sldSz cx="43891200" cy="329184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E39"/>
    <a:srgbClr val="9E8D6E"/>
    <a:srgbClr val="8AB833"/>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779C4-7FDE-594B-9555-1E502A968DB3}" v="249" dt="2021-04-21T16:17:04.014"/>
    <p1510:client id="{5516C5C9-B4D7-4C73-ADFC-33F0628833A9}" v="1367" dt="2021-04-20T20:24:38.464"/>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3"/>
    <p:restoredTop sz="94620"/>
  </p:normalViewPr>
  <p:slideViewPr>
    <p:cSldViewPr snapToGrid="0" snapToObjects="1">
      <p:cViewPr>
        <p:scale>
          <a:sx n="43" d="100"/>
          <a:sy n="43" d="100"/>
        </p:scale>
        <p:origin x="-4600" y="17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falconbgsu-my.sharepoint.com/personal/emroger_bgsu_edu/Documents/Food%20Choice%20Data-%20organiz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falconbgsu-my.sharepoint.com/personal/emroger_bgsu_edu/Documents/Food%20Choice%20Data-%20organiz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falconbgsu-my.sharepoint.com/personal/emroger_bgsu_edu/Documents/Food%20Choice%20Data-%20organiz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falconbgsu-my.sharepoint.com/personal/emroger_bgsu_edu/Documents/Food%20Choice%20Data-%20organized.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dirty="0"/>
              <a:t>Liking</a:t>
            </a:r>
          </a:p>
        </c:rich>
      </c:tx>
      <c:layout>
        <c:manualLayout>
          <c:xMode val="edge"/>
          <c:yMode val="edge"/>
          <c:x val="0.40671522309711289"/>
          <c:y val="2.3148148148148147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'Senesory Data by Choice'!$T$20</c:f>
              <c:strCache>
                <c:ptCount val="1"/>
                <c:pt idx="0">
                  <c:v>M Choosers</c:v>
                </c:pt>
              </c:strCache>
            </c:strRef>
          </c:tx>
          <c:spPr>
            <a:ln w="28575" cap="rnd">
              <a:solidFill>
                <a:srgbClr val="9E8D6E"/>
              </a:solidFill>
              <a:round/>
            </a:ln>
            <a:effectLst/>
          </c:spPr>
          <c:marker>
            <c:symbol val="none"/>
          </c:marker>
          <c:cat>
            <c:strRef>
              <c:f>'Senesory Data by Choice'!$S$21:$S$22</c:f>
              <c:strCache>
                <c:ptCount val="2"/>
                <c:pt idx="0">
                  <c:v>VeganTaco</c:v>
                </c:pt>
                <c:pt idx="1">
                  <c:v>MeatTaco</c:v>
                </c:pt>
              </c:strCache>
            </c:strRef>
          </c:cat>
          <c:val>
            <c:numRef>
              <c:f>'Senesory Data by Choice'!$T$21:$T$22</c:f>
              <c:numCache>
                <c:formatCode>General</c:formatCode>
                <c:ptCount val="2"/>
                <c:pt idx="0">
                  <c:v>5.8139534883720927</c:v>
                </c:pt>
                <c:pt idx="1">
                  <c:v>6.4761904761904763</c:v>
                </c:pt>
              </c:numCache>
            </c:numRef>
          </c:val>
          <c:smooth val="0"/>
          <c:extLst>
            <c:ext xmlns:c16="http://schemas.microsoft.com/office/drawing/2014/chart" uri="{C3380CC4-5D6E-409C-BE32-E72D297353CC}">
              <c16:uniqueId val="{00000000-5AB5-7640-A0AB-F1F00D40A237}"/>
            </c:ext>
          </c:extLst>
        </c:ser>
        <c:ser>
          <c:idx val="1"/>
          <c:order val="1"/>
          <c:tx>
            <c:strRef>
              <c:f>'Senesory Data by Choice'!$U$20</c:f>
              <c:strCache>
                <c:ptCount val="1"/>
                <c:pt idx="0">
                  <c:v>V Choosers</c:v>
                </c:pt>
              </c:strCache>
            </c:strRef>
          </c:tx>
          <c:spPr>
            <a:ln w="28575" cap="rnd">
              <a:solidFill>
                <a:srgbClr val="549E39"/>
              </a:solidFill>
              <a:round/>
            </a:ln>
            <a:effectLst/>
          </c:spPr>
          <c:marker>
            <c:symbol val="none"/>
          </c:marker>
          <c:cat>
            <c:strRef>
              <c:f>'Senesory Data by Choice'!$S$21:$S$22</c:f>
              <c:strCache>
                <c:ptCount val="2"/>
                <c:pt idx="0">
                  <c:v>VeganTaco</c:v>
                </c:pt>
                <c:pt idx="1">
                  <c:v>MeatTaco</c:v>
                </c:pt>
              </c:strCache>
            </c:strRef>
          </c:cat>
          <c:val>
            <c:numRef>
              <c:f>'Senesory Data by Choice'!$U$21:$U$22</c:f>
              <c:numCache>
                <c:formatCode>General</c:formatCode>
                <c:ptCount val="2"/>
                <c:pt idx="0">
                  <c:v>6.52</c:v>
                </c:pt>
                <c:pt idx="1">
                  <c:v>5.6400000000000006</c:v>
                </c:pt>
              </c:numCache>
            </c:numRef>
          </c:val>
          <c:smooth val="0"/>
          <c:extLst>
            <c:ext xmlns:c16="http://schemas.microsoft.com/office/drawing/2014/chart" uri="{C3380CC4-5D6E-409C-BE32-E72D297353CC}">
              <c16:uniqueId val="{00000001-5AB5-7640-A0AB-F1F00D40A237}"/>
            </c:ext>
          </c:extLst>
        </c:ser>
        <c:dLbls>
          <c:showLegendKey val="0"/>
          <c:showVal val="0"/>
          <c:showCatName val="0"/>
          <c:showSerName val="0"/>
          <c:showPercent val="0"/>
          <c:showBubbleSize val="0"/>
        </c:dLbls>
        <c:smooth val="0"/>
        <c:axId val="1541587744"/>
        <c:axId val="1777341760"/>
      </c:lineChart>
      <c:catAx>
        <c:axId val="1541587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77341760"/>
        <c:crosses val="autoZero"/>
        <c:auto val="1"/>
        <c:lblAlgn val="ctr"/>
        <c:lblOffset val="100"/>
        <c:noMultiLvlLbl val="0"/>
      </c:catAx>
      <c:valAx>
        <c:axId val="1777341760"/>
        <c:scaling>
          <c:orientation val="minMax"/>
          <c:min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41587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dirty="0"/>
              <a:t>Appearance</a:t>
            </a:r>
          </a:p>
        </c:rich>
      </c:tx>
      <c:layout>
        <c:manualLayout>
          <c:xMode val="edge"/>
          <c:yMode val="edge"/>
          <c:x val="0.40671522309711289"/>
          <c:y val="2.3148148148148147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'Senesory Data by Choice'!$T$25</c:f>
              <c:strCache>
                <c:ptCount val="1"/>
                <c:pt idx="0">
                  <c:v>M Choosers</c:v>
                </c:pt>
              </c:strCache>
            </c:strRef>
          </c:tx>
          <c:spPr>
            <a:ln w="28575" cap="rnd">
              <a:solidFill>
                <a:srgbClr val="9E8D6E"/>
              </a:solidFill>
              <a:round/>
            </a:ln>
            <a:effectLst/>
          </c:spPr>
          <c:marker>
            <c:symbol val="none"/>
          </c:marker>
          <c:cat>
            <c:strRef>
              <c:f>'Senesory Data by Choice'!$S$26:$S$27</c:f>
              <c:strCache>
                <c:ptCount val="2"/>
                <c:pt idx="0">
                  <c:v>VeganTaco</c:v>
                </c:pt>
                <c:pt idx="1">
                  <c:v>MeatTaco</c:v>
                </c:pt>
              </c:strCache>
            </c:strRef>
          </c:cat>
          <c:val>
            <c:numRef>
              <c:f>'Senesory Data by Choice'!$T$26:$T$27</c:f>
              <c:numCache>
                <c:formatCode>General</c:formatCode>
                <c:ptCount val="2"/>
                <c:pt idx="0">
                  <c:v>5.9523809523809526</c:v>
                </c:pt>
                <c:pt idx="1">
                  <c:v>6.0952380952380949</c:v>
                </c:pt>
              </c:numCache>
            </c:numRef>
          </c:val>
          <c:smooth val="0"/>
          <c:extLst>
            <c:ext xmlns:c16="http://schemas.microsoft.com/office/drawing/2014/chart" uri="{C3380CC4-5D6E-409C-BE32-E72D297353CC}">
              <c16:uniqueId val="{00000000-51B0-134D-827F-1F4405AD2E37}"/>
            </c:ext>
          </c:extLst>
        </c:ser>
        <c:ser>
          <c:idx val="1"/>
          <c:order val="1"/>
          <c:tx>
            <c:strRef>
              <c:f>'Senesory Data by Choice'!$U$25</c:f>
              <c:strCache>
                <c:ptCount val="1"/>
                <c:pt idx="0">
                  <c:v>V Choosers</c:v>
                </c:pt>
              </c:strCache>
            </c:strRef>
          </c:tx>
          <c:spPr>
            <a:ln w="28575" cap="rnd">
              <a:solidFill>
                <a:srgbClr val="549E39"/>
              </a:solidFill>
              <a:round/>
            </a:ln>
            <a:effectLst/>
          </c:spPr>
          <c:marker>
            <c:symbol val="none"/>
          </c:marker>
          <c:cat>
            <c:strRef>
              <c:f>'Senesory Data by Choice'!$S$26:$S$27</c:f>
              <c:strCache>
                <c:ptCount val="2"/>
                <c:pt idx="0">
                  <c:v>VeganTaco</c:v>
                </c:pt>
                <c:pt idx="1">
                  <c:v>MeatTaco</c:v>
                </c:pt>
              </c:strCache>
            </c:strRef>
          </c:cat>
          <c:val>
            <c:numRef>
              <c:f>'Senesory Data by Choice'!$U$26:$U$27</c:f>
              <c:numCache>
                <c:formatCode>General</c:formatCode>
                <c:ptCount val="2"/>
                <c:pt idx="0">
                  <c:v>5.92</c:v>
                </c:pt>
                <c:pt idx="1">
                  <c:v>5.84</c:v>
                </c:pt>
              </c:numCache>
            </c:numRef>
          </c:val>
          <c:smooth val="0"/>
          <c:extLst>
            <c:ext xmlns:c16="http://schemas.microsoft.com/office/drawing/2014/chart" uri="{C3380CC4-5D6E-409C-BE32-E72D297353CC}">
              <c16:uniqueId val="{00000001-51B0-134D-827F-1F4405AD2E37}"/>
            </c:ext>
          </c:extLst>
        </c:ser>
        <c:dLbls>
          <c:showLegendKey val="0"/>
          <c:showVal val="0"/>
          <c:showCatName val="0"/>
          <c:showSerName val="0"/>
          <c:showPercent val="0"/>
          <c:showBubbleSize val="0"/>
        </c:dLbls>
        <c:smooth val="0"/>
        <c:axId val="1541587744"/>
        <c:axId val="1777341760"/>
      </c:lineChart>
      <c:catAx>
        <c:axId val="1541587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77341760"/>
        <c:crosses val="autoZero"/>
        <c:auto val="1"/>
        <c:lblAlgn val="ctr"/>
        <c:lblOffset val="100"/>
        <c:noMultiLvlLbl val="0"/>
      </c:catAx>
      <c:valAx>
        <c:axId val="1777341760"/>
        <c:scaling>
          <c:orientation val="minMax"/>
          <c:max val="7"/>
          <c:min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41587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dirty="0"/>
              <a:t>Taste</a:t>
            </a:r>
          </a:p>
        </c:rich>
      </c:tx>
      <c:layout>
        <c:manualLayout>
          <c:xMode val="edge"/>
          <c:yMode val="edge"/>
          <c:x val="0.40671522309711289"/>
          <c:y val="2.3148148148148147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'Senesory Data by Choice'!$T$30</c:f>
              <c:strCache>
                <c:ptCount val="1"/>
                <c:pt idx="0">
                  <c:v>M Choosers</c:v>
                </c:pt>
              </c:strCache>
            </c:strRef>
          </c:tx>
          <c:spPr>
            <a:ln w="28575" cap="rnd">
              <a:solidFill>
                <a:srgbClr val="9E8D6E"/>
              </a:solidFill>
              <a:round/>
            </a:ln>
            <a:effectLst/>
          </c:spPr>
          <c:marker>
            <c:symbol val="none"/>
          </c:marker>
          <c:cat>
            <c:strRef>
              <c:f>'Senesory Data by Choice'!$S$31:$S$32</c:f>
              <c:strCache>
                <c:ptCount val="2"/>
                <c:pt idx="0">
                  <c:v>VeganTaco</c:v>
                </c:pt>
                <c:pt idx="1">
                  <c:v>MeatTaco</c:v>
                </c:pt>
              </c:strCache>
            </c:strRef>
          </c:cat>
          <c:val>
            <c:numRef>
              <c:f>'Senesory Data by Choice'!$T$31:$T$32</c:f>
              <c:numCache>
                <c:formatCode>General</c:formatCode>
                <c:ptCount val="2"/>
                <c:pt idx="0">
                  <c:v>5.7073170731707314</c:v>
                </c:pt>
                <c:pt idx="1">
                  <c:v>6.7619047619047619</c:v>
                </c:pt>
              </c:numCache>
            </c:numRef>
          </c:val>
          <c:smooth val="0"/>
          <c:extLst>
            <c:ext xmlns:c16="http://schemas.microsoft.com/office/drawing/2014/chart" uri="{C3380CC4-5D6E-409C-BE32-E72D297353CC}">
              <c16:uniqueId val="{00000000-0E90-194F-806B-EFCC80F2DE25}"/>
            </c:ext>
          </c:extLst>
        </c:ser>
        <c:ser>
          <c:idx val="1"/>
          <c:order val="1"/>
          <c:tx>
            <c:strRef>
              <c:f>'Senesory Data by Choice'!$U$30</c:f>
              <c:strCache>
                <c:ptCount val="1"/>
                <c:pt idx="0">
                  <c:v>V Choosers</c:v>
                </c:pt>
              </c:strCache>
            </c:strRef>
          </c:tx>
          <c:spPr>
            <a:ln w="28575" cap="rnd">
              <a:solidFill>
                <a:srgbClr val="549E39"/>
              </a:solidFill>
              <a:round/>
            </a:ln>
            <a:effectLst/>
          </c:spPr>
          <c:marker>
            <c:symbol val="none"/>
          </c:marker>
          <c:cat>
            <c:strRef>
              <c:f>'Senesory Data by Choice'!$S$31:$S$32</c:f>
              <c:strCache>
                <c:ptCount val="2"/>
                <c:pt idx="0">
                  <c:v>VeganTaco</c:v>
                </c:pt>
                <c:pt idx="1">
                  <c:v>MeatTaco</c:v>
                </c:pt>
              </c:strCache>
            </c:strRef>
          </c:cat>
          <c:val>
            <c:numRef>
              <c:f>'Senesory Data by Choice'!$U$31:$U$32</c:f>
              <c:numCache>
                <c:formatCode>General</c:formatCode>
                <c:ptCount val="2"/>
                <c:pt idx="0">
                  <c:v>6.32</c:v>
                </c:pt>
                <c:pt idx="1">
                  <c:v>5.68</c:v>
                </c:pt>
              </c:numCache>
            </c:numRef>
          </c:val>
          <c:smooth val="0"/>
          <c:extLst>
            <c:ext xmlns:c16="http://schemas.microsoft.com/office/drawing/2014/chart" uri="{C3380CC4-5D6E-409C-BE32-E72D297353CC}">
              <c16:uniqueId val="{00000001-0E90-194F-806B-EFCC80F2DE25}"/>
            </c:ext>
          </c:extLst>
        </c:ser>
        <c:dLbls>
          <c:showLegendKey val="0"/>
          <c:showVal val="0"/>
          <c:showCatName val="0"/>
          <c:showSerName val="0"/>
          <c:showPercent val="0"/>
          <c:showBubbleSize val="0"/>
        </c:dLbls>
        <c:smooth val="0"/>
        <c:axId val="1541587744"/>
        <c:axId val="1777341760"/>
      </c:lineChart>
      <c:catAx>
        <c:axId val="1541587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77341760"/>
        <c:crosses val="autoZero"/>
        <c:auto val="1"/>
        <c:lblAlgn val="ctr"/>
        <c:lblOffset val="100"/>
        <c:noMultiLvlLbl val="0"/>
      </c:catAx>
      <c:valAx>
        <c:axId val="1777341760"/>
        <c:scaling>
          <c:orientation val="minMax"/>
          <c:max val="7"/>
          <c:min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41587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dirty="0"/>
              <a:t>Texture</a:t>
            </a:r>
          </a:p>
        </c:rich>
      </c:tx>
      <c:layout>
        <c:manualLayout>
          <c:xMode val="edge"/>
          <c:yMode val="edge"/>
          <c:x val="0.40671522309711289"/>
          <c:y val="2.3148148148148147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'Senesory Data by Choice'!$T$35</c:f>
              <c:strCache>
                <c:ptCount val="1"/>
                <c:pt idx="0">
                  <c:v>M Choosers</c:v>
                </c:pt>
              </c:strCache>
            </c:strRef>
          </c:tx>
          <c:spPr>
            <a:ln w="28575" cap="rnd">
              <a:solidFill>
                <a:srgbClr val="9E8D6E"/>
              </a:solidFill>
              <a:round/>
            </a:ln>
            <a:effectLst/>
          </c:spPr>
          <c:marker>
            <c:symbol val="none"/>
          </c:marker>
          <c:cat>
            <c:strRef>
              <c:f>'Senesory Data by Choice'!$S$36:$S$37</c:f>
              <c:strCache>
                <c:ptCount val="2"/>
                <c:pt idx="0">
                  <c:v>VeganTaco</c:v>
                </c:pt>
                <c:pt idx="1">
                  <c:v>MeatTaco</c:v>
                </c:pt>
              </c:strCache>
            </c:strRef>
          </c:cat>
          <c:val>
            <c:numRef>
              <c:f>'Senesory Data by Choice'!$T$36:$T$37</c:f>
              <c:numCache>
                <c:formatCode>General</c:formatCode>
                <c:ptCount val="2"/>
                <c:pt idx="0">
                  <c:v>4.8809523809523814</c:v>
                </c:pt>
                <c:pt idx="1">
                  <c:v>6.0952380952380949</c:v>
                </c:pt>
              </c:numCache>
            </c:numRef>
          </c:val>
          <c:smooth val="0"/>
          <c:extLst>
            <c:ext xmlns:c16="http://schemas.microsoft.com/office/drawing/2014/chart" uri="{C3380CC4-5D6E-409C-BE32-E72D297353CC}">
              <c16:uniqueId val="{00000000-B7CD-DC4D-8543-20D586EFDC01}"/>
            </c:ext>
          </c:extLst>
        </c:ser>
        <c:ser>
          <c:idx val="1"/>
          <c:order val="1"/>
          <c:tx>
            <c:strRef>
              <c:f>'Senesory Data by Choice'!$U$35</c:f>
              <c:strCache>
                <c:ptCount val="1"/>
                <c:pt idx="0">
                  <c:v>V Choosers</c:v>
                </c:pt>
              </c:strCache>
            </c:strRef>
          </c:tx>
          <c:spPr>
            <a:ln w="28575" cap="rnd">
              <a:solidFill>
                <a:srgbClr val="549E39"/>
              </a:solidFill>
              <a:round/>
            </a:ln>
            <a:effectLst/>
          </c:spPr>
          <c:marker>
            <c:symbol val="none"/>
          </c:marker>
          <c:cat>
            <c:strRef>
              <c:f>'Senesory Data by Choice'!$S$36:$S$37</c:f>
              <c:strCache>
                <c:ptCount val="2"/>
                <c:pt idx="0">
                  <c:v>VeganTaco</c:v>
                </c:pt>
                <c:pt idx="1">
                  <c:v>MeatTaco</c:v>
                </c:pt>
              </c:strCache>
            </c:strRef>
          </c:cat>
          <c:val>
            <c:numRef>
              <c:f>'Senesory Data by Choice'!$U$36:$U$37</c:f>
              <c:numCache>
                <c:formatCode>General</c:formatCode>
                <c:ptCount val="2"/>
                <c:pt idx="0">
                  <c:v>5.6</c:v>
                </c:pt>
                <c:pt idx="1">
                  <c:v>5.7200000000000006</c:v>
                </c:pt>
              </c:numCache>
            </c:numRef>
          </c:val>
          <c:smooth val="0"/>
          <c:extLst>
            <c:ext xmlns:c16="http://schemas.microsoft.com/office/drawing/2014/chart" uri="{C3380CC4-5D6E-409C-BE32-E72D297353CC}">
              <c16:uniqueId val="{00000001-B7CD-DC4D-8543-20D586EFDC01}"/>
            </c:ext>
          </c:extLst>
        </c:ser>
        <c:dLbls>
          <c:showLegendKey val="0"/>
          <c:showVal val="0"/>
          <c:showCatName val="0"/>
          <c:showSerName val="0"/>
          <c:showPercent val="0"/>
          <c:showBubbleSize val="0"/>
        </c:dLbls>
        <c:smooth val="0"/>
        <c:axId val="1541587744"/>
        <c:axId val="1777341760"/>
      </c:lineChart>
      <c:catAx>
        <c:axId val="1541587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77341760"/>
        <c:crosses val="autoZero"/>
        <c:auto val="1"/>
        <c:lblAlgn val="ctr"/>
        <c:lblOffset val="100"/>
        <c:noMultiLvlLbl val="0"/>
      </c:catAx>
      <c:valAx>
        <c:axId val="1777341760"/>
        <c:scaling>
          <c:orientation val="minMax"/>
          <c:max val="7"/>
          <c:min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41587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6A8F36DB-441E-0F43-901F-739EA00C5CAA}" type="datetimeFigureOut">
              <a:rPr lang="en-US" smtClean="0"/>
              <a:t>4/20/21</a:t>
            </a:fld>
            <a:endParaRPr lang="en-US" dirty="0"/>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AFA310E4-CA6C-3D4D-B2FD-218C99999F48}" type="slidenum">
              <a:rPr lang="en-US" smtClean="0"/>
              <a:t>‹#›</a:t>
            </a:fld>
            <a:endParaRPr lang="en-US" dirty="0"/>
          </a:p>
        </p:txBody>
      </p:sp>
    </p:spTree>
    <p:extLst>
      <p:ext uri="{BB962C8B-B14F-4D97-AF65-F5344CB8AC3E}">
        <p14:creationId xmlns:p14="http://schemas.microsoft.com/office/powerpoint/2010/main" val="74073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310E4-CA6C-3D4D-B2FD-218C99999F48}" type="slidenum">
              <a:rPr lang="en-US" smtClean="0"/>
              <a:t>1</a:t>
            </a:fld>
            <a:endParaRPr lang="en-US" dirty="0"/>
          </a:p>
        </p:txBody>
      </p:sp>
    </p:spTree>
    <p:extLst>
      <p:ext uri="{BB962C8B-B14F-4D97-AF65-F5344CB8AC3E}">
        <p14:creationId xmlns:p14="http://schemas.microsoft.com/office/powerpoint/2010/main" val="2721425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5290752" y="11456371"/>
            <a:ext cx="33309696" cy="7900416"/>
          </a:xfrm>
          <a:solidFill>
            <a:srgbClr val="FFFFFF"/>
          </a:solidFill>
          <a:ln w="38100">
            <a:solidFill>
              <a:srgbClr val="404040"/>
            </a:solidFill>
          </a:ln>
        </p:spPr>
        <p:txBody>
          <a:bodyPr lIns="274320" rIns="274320" anchor="ctr" anchorCtr="1">
            <a:normAutofit/>
          </a:bodyPr>
          <a:lstStyle>
            <a:lvl1pPr algn="ctr">
              <a:defRPr sz="16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9702703" y="20892211"/>
            <a:ext cx="24485803" cy="5951491"/>
          </a:xfrm>
          <a:noFill/>
        </p:spPr>
        <p:txBody>
          <a:bodyPr>
            <a:normAutofit/>
          </a:bodyPr>
          <a:lstStyle>
            <a:lvl1pPr marL="0" indent="0" algn="ctr">
              <a:buNone/>
              <a:defRPr sz="9120">
                <a:solidFill>
                  <a:schemeClr val="tx1">
                    <a:lumMod val="75000"/>
                    <a:lumOff val="25000"/>
                  </a:schemeClr>
                </a:solidFill>
              </a:defRPr>
            </a:lvl1pPr>
            <a:lvl2pPr marL="2194560" indent="0" algn="ctr">
              <a:buNone/>
              <a:defRPr sz="912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ACDB3CC-F982-40F9-8DD6-BCC9AFBF44BD}" type="datetime1">
              <a:rPr lang="en-US" smtClean="0"/>
              <a:pPr/>
              <a:t>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14539300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71629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51203" y="4498848"/>
            <a:ext cx="5059037" cy="2392070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09021" y="4498848"/>
            <a:ext cx="22637635" cy="239207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868855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6" name="Rectangle 15"/>
          <p:cNvSpPr/>
          <p:nvPr userDrawn="1"/>
        </p:nvSpPr>
        <p:spPr>
          <a:xfrm>
            <a:off x="-5"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394" tIns="171394" rIns="171394" bIns="171394"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8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800" dirty="0">
                <a:solidFill>
                  <a:srgbClr val="7F7F7F"/>
                </a:solidFill>
                <a:latin typeface="Calibri" pitchFamily="34" charset="0"/>
                <a:cs typeface="Calibri" panose="020F0502020204030204" pitchFamily="34" charset="0"/>
              </a:rPr>
              <a:t>The </a:t>
            </a:r>
            <a:r>
              <a:rPr lang="en-US" sz="4800" dirty="0">
                <a:solidFill>
                  <a:srgbClr val="7F7F7F"/>
                </a:solidFill>
                <a:latin typeface="Calibri" pitchFamily="34" charset="0"/>
                <a:cs typeface="Calibri" panose="020F0502020204030204" pitchFamily="34" charset="0"/>
              </a:rPr>
              <a:t>various elements included</a:t>
            </a:r>
            <a:r>
              <a:rPr sz="4800" dirty="0">
                <a:solidFill>
                  <a:srgbClr val="7F7F7F"/>
                </a:solidFill>
                <a:latin typeface="Calibri" pitchFamily="34" charset="0"/>
                <a:cs typeface="Calibri" panose="020F0502020204030204" pitchFamily="34" charset="0"/>
              </a:rPr>
              <a:t> in this </a:t>
            </a:r>
            <a:r>
              <a:rPr lang="en-US" sz="4800" dirty="0">
                <a:solidFill>
                  <a:srgbClr val="7F7F7F"/>
                </a:solidFill>
                <a:latin typeface="Calibri" pitchFamily="34" charset="0"/>
                <a:cs typeface="Calibri" panose="020F0502020204030204" pitchFamily="34" charset="0"/>
              </a:rPr>
              <a:t>poster are ones</a:t>
            </a:r>
            <a:r>
              <a:rPr lang="en-US" sz="4800" baseline="0" dirty="0">
                <a:solidFill>
                  <a:srgbClr val="7F7F7F"/>
                </a:solidFill>
                <a:latin typeface="Calibri" pitchFamily="34" charset="0"/>
                <a:cs typeface="Calibri" panose="020F0502020204030204" pitchFamily="34" charset="0"/>
              </a:rPr>
              <a:t> we often see in medical, research, and scientific posters.</a:t>
            </a:r>
            <a:r>
              <a:rPr sz="4800" dirty="0">
                <a:solidFill>
                  <a:srgbClr val="7F7F7F"/>
                </a:solidFill>
                <a:latin typeface="Calibri" pitchFamily="34" charset="0"/>
                <a:cs typeface="Calibri" panose="020F0502020204030204" pitchFamily="34" charset="0"/>
              </a:rPr>
              <a:t> </a:t>
            </a:r>
            <a:r>
              <a:rPr lang="en-US" sz="4800" dirty="0">
                <a:solidFill>
                  <a:srgbClr val="7F7F7F"/>
                </a:solidFill>
                <a:latin typeface="Calibri" pitchFamily="34" charset="0"/>
                <a:cs typeface="Calibri" panose="020F0502020204030204" pitchFamily="34" charset="0"/>
              </a:rPr>
              <a:t>Feel</a:t>
            </a:r>
            <a:r>
              <a:rPr lang="en-US" sz="48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800" dirty="0">
                <a:solidFill>
                  <a:srgbClr val="7F7F7F"/>
                </a:solidFill>
                <a:latin typeface="Calibri" pitchFamily="34" charset="0"/>
                <a:cs typeface="Calibri" panose="020F0502020204030204" pitchFamily="34" charset="0"/>
              </a:rPr>
              <a:t>You can place digital photos or logo art in your poster file by selecting the </a:t>
            </a:r>
            <a:r>
              <a:rPr lang="en-US" sz="4800" b="1" dirty="0">
                <a:solidFill>
                  <a:srgbClr val="7F7F7F"/>
                </a:solidFill>
                <a:latin typeface="Calibri" pitchFamily="34" charset="0"/>
                <a:cs typeface="Calibri" panose="020F0502020204030204" pitchFamily="34" charset="0"/>
              </a:rPr>
              <a:t>Insert, Picture</a:t>
            </a:r>
            <a:r>
              <a:rPr lang="en-US" sz="48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800" b="1" dirty="0">
                <a:solidFill>
                  <a:srgbClr val="7F7F7F"/>
                </a:solidFill>
                <a:latin typeface="Calibri" pitchFamily="34" charset="0"/>
                <a:cs typeface="Calibri" panose="020F0502020204030204" pitchFamily="34" charset="0"/>
              </a:rPr>
              <a:t>150-200 pixels per inch in their final printed size</a:t>
            </a:r>
            <a:r>
              <a:rPr lang="en-US" sz="4800" dirty="0">
                <a:solidFill>
                  <a:srgbClr val="7F7F7F"/>
                </a:solidFill>
                <a:latin typeface="Calibri" pitchFamily="34" charset="0"/>
                <a:cs typeface="Calibri" panose="020F0502020204030204" pitchFamily="34" charset="0"/>
              </a:rPr>
              <a:t>. For instance, a 1600 x 1200 pixel</a:t>
            </a:r>
            <a:r>
              <a:rPr lang="en-US" sz="4800" baseline="0" dirty="0">
                <a:solidFill>
                  <a:srgbClr val="7F7F7F"/>
                </a:solidFill>
                <a:latin typeface="Calibri" pitchFamily="34" charset="0"/>
                <a:cs typeface="Calibri" panose="020F0502020204030204" pitchFamily="34" charset="0"/>
              </a:rPr>
              <a:t> photo will usually look fine up to </a:t>
            </a:r>
            <a:r>
              <a:rPr lang="en-US" sz="48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8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8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400" dirty="0">
                <a:solidFill>
                  <a:srgbClr val="7F7F7F"/>
                </a:solidFill>
                <a:latin typeface="Calibri" pitchFamily="34" charset="0"/>
                <a:cs typeface="Calibri" panose="020F0502020204030204" pitchFamily="34" charset="0"/>
              </a:rPr>
            </a:br>
            <a:r>
              <a:rPr lang="en-US" sz="34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8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8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800" baseline="0" dirty="0">
                  <a:solidFill>
                    <a:schemeClr val="bg1">
                      <a:lumMod val="50000"/>
                    </a:schemeClr>
                  </a:solidFill>
                  <a:latin typeface="Calibri" pitchFamily="34" charset="0"/>
                  <a:cs typeface="Calibri" panose="020F0502020204030204" pitchFamily="34" charset="0"/>
                </a:rPr>
                <a:t>To change the color theme, select the </a:t>
              </a:r>
              <a:r>
                <a:rPr lang="en-US" sz="4800" b="1" baseline="0" dirty="0">
                  <a:solidFill>
                    <a:schemeClr val="bg1">
                      <a:lumMod val="50000"/>
                    </a:schemeClr>
                  </a:solidFill>
                  <a:latin typeface="Calibri" pitchFamily="34" charset="0"/>
                  <a:cs typeface="Calibri" panose="020F0502020204030204" pitchFamily="34" charset="0"/>
                </a:rPr>
                <a:t>Design</a:t>
              </a:r>
              <a:r>
                <a:rPr lang="en-US" sz="4800" baseline="0" dirty="0">
                  <a:solidFill>
                    <a:schemeClr val="bg1">
                      <a:lumMod val="50000"/>
                    </a:schemeClr>
                  </a:solidFill>
                  <a:latin typeface="Calibri" pitchFamily="34" charset="0"/>
                  <a:cs typeface="Calibri" panose="020F0502020204030204" pitchFamily="34" charset="0"/>
                </a:rPr>
                <a:t> tab, then select the </a:t>
              </a:r>
              <a:r>
                <a:rPr lang="en-US" sz="4800" b="1" baseline="0" dirty="0">
                  <a:solidFill>
                    <a:schemeClr val="bg1">
                      <a:lumMod val="50000"/>
                    </a:schemeClr>
                  </a:solidFill>
                  <a:latin typeface="Calibri" pitchFamily="34" charset="0"/>
                  <a:cs typeface="Calibri" panose="020F0502020204030204" pitchFamily="34" charset="0"/>
                </a:rPr>
                <a:t>Colors</a:t>
              </a:r>
              <a:r>
                <a:rPr lang="en-US" sz="48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8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800" dirty="0">
                  <a:solidFill>
                    <a:schemeClr val="bg1">
                      <a:lumMod val="50000"/>
                    </a:schemeClr>
                  </a:solidFill>
                  <a:latin typeface="Calibri" pitchFamily="34" charset="0"/>
                  <a:cs typeface="Calibri" panose="020F0502020204030204" pitchFamily="34" charset="0"/>
                </a:rPr>
                <a:t>Once your poster file is ready, visit</a:t>
              </a:r>
              <a:r>
                <a:rPr lang="en-US" sz="4800" baseline="0" dirty="0">
                  <a:solidFill>
                    <a:schemeClr val="bg1">
                      <a:lumMod val="50000"/>
                    </a:schemeClr>
                  </a:solidFill>
                  <a:latin typeface="Calibri" pitchFamily="34" charset="0"/>
                  <a:cs typeface="Calibri" panose="020F0502020204030204" pitchFamily="34" charset="0"/>
                </a:rPr>
                <a:t> </a:t>
              </a:r>
              <a:r>
                <a:rPr lang="en-US" sz="4800" b="1" baseline="0" dirty="0">
                  <a:solidFill>
                    <a:schemeClr val="bg1">
                      <a:lumMod val="50000"/>
                    </a:schemeClr>
                  </a:solidFill>
                  <a:latin typeface="Calibri" pitchFamily="34" charset="0"/>
                  <a:cs typeface="Calibri" panose="020F0502020204030204" pitchFamily="34" charset="0"/>
                </a:rPr>
                <a:t>www.genigraphics.com</a:t>
              </a:r>
              <a:r>
                <a:rPr lang="en-US" sz="48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8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8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800" baseline="0" dirty="0">
                  <a:solidFill>
                    <a:schemeClr val="bg1">
                      <a:lumMod val="50000"/>
                    </a:schemeClr>
                  </a:solidFill>
                  <a:latin typeface="Calibri" pitchFamily="34" charset="0"/>
                  <a:cs typeface="Calibri" panose="020F0502020204030204" pitchFamily="34" charset="0"/>
                </a:rPr>
                <a:t>US and Canada:  1-800-790-4001</a:t>
              </a:r>
              <a:br>
                <a:rPr lang="en-US" sz="4800" baseline="0" dirty="0">
                  <a:solidFill>
                    <a:schemeClr val="bg1">
                      <a:lumMod val="50000"/>
                    </a:schemeClr>
                  </a:solidFill>
                  <a:latin typeface="Calibri" pitchFamily="34" charset="0"/>
                  <a:cs typeface="Calibri" panose="020F0502020204030204" pitchFamily="34" charset="0"/>
                </a:rPr>
              </a:br>
              <a:r>
                <a:rPr lang="en-US" sz="48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400" dirty="0">
                  <a:solidFill>
                    <a:schemeClr val="bg1">
                      <a:lumMod val="50000"/>
                    </a:schemeClr>
                  </a:solidFill>
                  <a:latin typeface="Calibri" pitchFamily="34" charset="0"/>
                  <a:cs typeface="Calibri" panose="020F0502020204030204" pitchFamily="34" charset="0"/>
                </a:rPr>
              </a:br>
              <a:r>
                <a:rPr lang="en-US" sz="34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2"/>
            <a:ext cx="5297434" cy="185928"/>
          </a:xfrm>
          <a:prstGeom prst="rect">
            <a:avLst/>
          </a:prstGeom>
        </p:spPr>
      </p:pic>
    </p:spTree>
    <p:extLst>
      <p:ext uri="{BB962C8B-B14F-4D97-AF65-F5344CB8AC3E}">
        <p14:creationId xmlns:p14="http://schemas.microsoft.com/office/powerpoint/2010/main" val="205654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5D6BDF-9D0E-4E2B-85B8-D8F4790360C9}" type="datetimeFigureOut">
              <a:rPr lang="en-US" smtClean="0"/>
              <a:t>4/19/21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09667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5310835" y="11456371"/>
            <a:ext cx="33313421" cy="7900416"/>
          </a:xfrm>
          <a:solidFill>
            <a:srgbClr val="FFFFFF"/>
          </a:solidFill>
          <a:ln w="38100">
            <a:solidFill>
              <a:srgbClr val="404040"/>
            </a:solidFill>
          </a:ln>
        </p:spPr>
        <p:txBody>
          <a:bodyPr lIns="274320" rIns="274320" anchor="ctr" anchorCtr="1">
            <a:normAutofit/>
          </a:bodyPr>
          <a:lstStyle>
            <a:lvl1pPr>
              <a:defRPr sz="16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9702703" y="20891832"/>
            <a:ext cx="24485803" cy="6072394"/>
          </a:xfrm>
        </p:spPr>
        <p:txBody>
          <a:bodyPr anchor="t" anchorCtr="1">
            <a:normAutofit/>
          </a:bodyPr>
          <a:lstStyle>
            <a:lvl1pPr marL="0" indent="0">
              <a:buNone/>
              <a:defRPr sz="9120">
                <a:solidFill>
                  <a:schemeClr val="tx1"/>
                </a:solidFill>
              </a:defRPr>
            </a:lvl1pPr>
            <a:lvl2pPr marL="2194560" indent="0">
              <a:buNone/>
              <a:defRPr sz="912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DDAE5B-B07C-441A-8026-C23A427A74DC}" type="datetime1">
              <a:rPr lang="en-US" smtClean="0"/>
              <a:pPr/>
              <a:t>4/19/21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7361376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90750" y="12662611"/>
            <a:ext cx="15782510" cy="148895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817938" y="12662611"/>
            <a:ext cx="15794477" cy="148895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985D6BDF-9D0E-4E2B-85B8-D8F4790360C9}" type="datetimeFigureOut">
              <a:rPr lang="en-US" smtClean="0"/>
              <a:t>4/19/21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3057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90747" y="11104485"/>
            <a:ext cx="15782515" cy="3379618"/>
          </a:xfrm>
        </p:spPr>
        <p:txBody>
          <a:bodyPr anchor="b" anchorCtr="1">
            <a:normAutofit/>
          </a:bodyPr>
          <a:lstStyle>
            <a:lvl1pPr marL="0" indent="0" algn="ctr">
              <a:buNone/>
              <a:defRPr sz="9120" b="0" cap="all" spc="480" baseline="0">
                <a:solidFill>
                  <a:schemeClr val="accent2">
                    <a:lumMod val="75000"/>
                  </a:schemeClr>
                </a:solidFill>
              </a:defRPr>
            </a:lvl1pPr>
            <a:lvl2pPr marL="2194560" indent="0">
              <a:buNone/>
              <a:defRPr sz="912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5290747" y="15087600"/>
            <a:ext cx="15782515" cy="1246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817938" y="15087600"/>
            <a:ext cx="15794477" cy="12464525"/>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22817938" y="11104485"/>
            <a:ext cx="15794477" cy="3379618"/>
          </a:xfrm>
        </p:spPr>
        <p:txBody>
          <a:bodyPr anchor="b" anchorCtr="1">
            <a:normAutofit/>
          </a:bodyPr>
          <a:lstStyle>
            <a:lvl1pPr marL="0" indent="0" algn="ctr">
              <a:buNone/>
              <a:defRPr sz="9120" b="0" cap="all" spc="480" baseline="0">
                <a:solidFill>
                  <a:schemeClr val="accent2">
                    <a:lumMod val="75000"/>
                  </a:schemeClr>
                </a:solidFill>
              </a:defRPr>
            </a:lvl1pPr>
            <a:lvl2pPr marL="2194560" indent="0">
              <a:buNone/>
              <a:defRPr sz="912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7" name="Date Placeholder 6"/>
          <p:cNvSpPr>
            <a:spLocks noGrp="1"/>
          </p:cNvSpPr>
          <p:nvPr>
            <p:ph type="dt" sz="half" idx="10"/>
          </p:nvPr>
        </p:nvSpPr>
        <p:spPr/>
        <p:txBody>
          <a:bodyPr/>
          <a:lstStyle/>
          <a:p>
            <a:fld id="{985D6BDF-9D0E-4E2B-85B8-D8F4790360C9}" type="datetimeFigureOut">
              <a:rPr lang="en-US" smtClean="0"/>
              <a:t>4/19/21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785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5D6BDF-9D0E-4E2B-85B8-D8F4790360C9}" type="datetimeFigureOut">
              <a:rPr lang="en-US" smtClean="0"/>
              <a:t>4/19/21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49934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4/19/21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16083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21945600"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3075375" y="10770381"/>
            <a:ext cx="15794851" cy="5479186"/>
          </a:xfrm>
          <a:solidFill>
            <a:srgbClr val="FFFFFF"/>
          </a:solidFill>
          <a:ln>
            <a:solidFill>
              <a:srgbClr val="404040"/>
            </a:solidFill>
          </a:ln>
        </p:spPr>
        <p:txBody>
          <a:bodyPr anchor="ctr" anchorCtr="1">
            <a:normAutofit/>
          </a:bodyPr>
          <a:lstStyle>
            <a:lvl1pPr>
              <a:defRPr sz="10080">
                <a:solidFill>
                  <a:srgbClr val="262626"/>
                </a:solidFill>
              </a:defRPr>
            </a:lvl1pPr>
          </a:lstStyle>
          <a:p>
            <a:r>
              <a:rPr lang="en-US"/>
              <a:t>Click to edit Master title style</a:t>
            </a:r>
          </a:p>
        </p:txBody>
      </p:sp>
      <p:sp>
        <p:nvSpPr>
          <p:cNvPr id="3" name="Content Placeholder 2"/>
          <p:cNvSpPr>
            <a:spLocks noGrp="1"/>
          </p:cNvSpPr>
          <p:nvPr>
            <p:ph idx="1"/>
          </p:nvPr>
        </p:nvSpPr>
        <p:spPr>
          <a:xfrm>
            <a:off x="24249888" y="3862426"/>
            <a:ext cx="17337024" cy="25193549"/>
          </a:xfrm>
        </p:spPr>
        <p:txBody>
          <a:bodyPr>
            <a:normAutofit/>
          </a:bodyPr>
          <a:lstStyle>
            <a:lvl1pPr>
              <a:defRPr sz="9120">
                <a:solidFill>
                  <a:schemeClr val="tx1"/>
                </a:solidFill>
              </a:defRPr>
            </a:lvl1pPr>
            <a:lvl2pPr>
              <a:defRPr sz="7680">
                <a:solidFill>
                  <a:schemeClr val="tx1"/>
                </a:solidFill>
              </a:defRPr>
            </a:lvl2pPr>
            <a:lvl3pPr>
              <a:defRPr sz="7680">
                <a:solidFill>
                  <a:schemeClr val="tx1"/>
                </a:solidFill>
              </a:defRPr>
            </a:lvl3pPr>
            <a:lvl4pPr>
              <a:defRPr sz="7680">
                <a:solidFill>
                  <a:schemeClr val="tx1"/>
                </a:solidFill>
              </a:defRPr>
            </a:lvl4pPr>
            <a:lvl5pPr>
              <a:defRPr sz="7680">
                <a:solidFill>
                  <a:schemeClr val="tx1"/>
                </a:solidFill>
              </a:defRPr>
            </a:lvl5pPr>
            <a:lvl6pPr>
              <a:defRPr sz="7680"/>
            </a:lvl6pPr>
            <a:lvl7pPr>
              <a:defRPr sz="7680"/>
            </a:lvl7pPr>
            <a:lvl8pPr>
              <a:defRPr sz="7680"/>
            </a:lvl8pPr>
            <a:lvl9pPr>
              <a:defRPr sz="7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42232" y="17039606"/>
            <a:ext cx="13661136" cy="10531373"/>
          </a:xfrm>
        </p:spPr>
        <p:txBody>
          <a:bodyPr anchor="t" anchorCtr="1">
            <a:normAutofit/>
          </a:bodyPr>
          <a:lstStyle>
            <a:lvl1pPr marL="0" indent="0" algn="ctr">
              <a:buNone/>
              <a:defRPr sz="7200">
                <a:solidFill>
                  <a:srgbClr val="FFFFFF"/>
                </a:solidFill>
              </a:defRPr>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9" name="Date Placeholder 8"/>
          <p:cNvSpPr>
            <a:spLocks noGrp="1"/>
          </p:cNvSpPr>
          <p:nvPr>
            <p:ph type="dt" sz="half" idx="10"/>
          </p:nvPr>
        </p:nvSpPr>
        <p:spPr/>
        <p:txBody>
          <a:bodyPr/>
          <a:lstStyle/>
          <a:p>
            <a:fld id="{985D6BDF-9D0E-4E2B-85B8-D8F4790360C9}" type="datetimeFigureOut">
              <a:rPr lang="en-US" smtClean="0"/>
              <a:t>4/19/21</a:t>
            </a:fld>
            <a:endParaRPr lang="en-US" dirty="0"/>
          </a:p>
        </p:txBody>
      </p:sp>
      <p:sp>
        <p:nvSpPr>
          <p:cNvPr id="10" name="Footer Placeholder 9"/>
          <p:cNvSpPr>
            <a:spLocks noGrp="1"/>
          </p:cNvSpPr>
          <p:nvPr>
            <p:ph type="ftr" sz="quarter" idx="11"/>
          </p:nvPr>
        </p:nvSpPr>
        <p:spPr>
          <a:xfrm>
            <a:off x="3075375" y="29933798"/>
            <a:ext cx="18270710" cy="1536192"/>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276462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7" y="0"/>
            <a:ext cx="21945595"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3072384" y="10770374"/>
            <a:ext cx="15800832" cy="5486400"/>
          </a:xfrm>
          <a:solidFill>
            <a:srgbClr val="FFFFFF"/>
          </a:solidFill>
          <a:ln>
            <a:solidFill>
              <a:srgbClr val="262626"/>
            </a:solidFill>
          </a:ln>
        </p:spPr>
        <p:txBody>
          <a:bodyPr anchor="ctr" anchorCtr="1">
            <a:noAutofit/>
          </a:bodyPr>
          <a:lstStyle>
            <a:lvl1pPr>
              <a:defRPr sz="1008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21945603" y="-202426"/>
            <a:ext cx="21967550" cy="32918400"/>
          </a:xfrm>
          <a:solidFill>
            <a:schemeClr val="bg1">
              <a:lumMod val="75000"/>
            </a:schemeClr>
          </a:solidFill>
        </p:spPr>
        <p:txBody>
          <a:bodyPr anchor="t"/>
          <a:lstStyle>
            <a:lvl1pPr marL="0" indent="0">
              <a:buNone/>
              <a:defRPr sz="15360">
                <a:solidFill>
                  <a:schemeClr val="bg1">
                    <a:lumMod val="85000"/>
                    <a:lumOff val="15000"/>
                  </a:schemeClr>
                </a:solidFill>
              </a:defRPr>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Click icon to add picture</a:t>
            </a:r>
          </a:p>
        </p:txBody>
      </p:sp>
      <p:sp>
        <p:nvSpPr>
          <p:cNvPr id="4" name="Text Placeholder 3"/>
          <p:cNvSpPr>
            <a:spLocks noGrp="1"/>
          </p:cNvSpPr>
          <p:nvPr>
            <p:ph type="body" sz="half" idx="2"/>
          </p:nvPr>
        </p:nvSpPr>
        <p:spPr>
          <a:xfrm>
            <a:off x="4142232" y="17039613"/>
            <a:ext cx="13661136" cy="10531378"/>
          </a:xfrm>
        </p:spPr>
        <p:txBody>
          <a:bodyPr anchor="t" anchorCtr="1">
            <a:normAutofit/>
          </a:bodyPr>
          <a:lstStyle>
            <a:lvl1pPr marL="0" indent="0" algn="ctr">
              <a:buNone/>
              <a:defRPr sz="7200">
                <a:solidFill>
                  <a:srgbClr val="FFFFFF"/>
                </a:solidFill>
              </a:defRPr>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85D6BDF-9D0E-4E2B-85B8-D8F4790360C9}" type="datetimeFigureOut">
              <a:rPr lang="en-US" smtClean="0"/>
              <a:t>4/19/21</a:t>
            </a:fld>
            <a:endParaRPr lang="en-US" dirty="0"/>
          </a:p>
        </p:txBody>
      </p:sp>
      <p:sp>
        <p:nvSpPr>
          <p:cNvPr id="9" name="Footer Placeholder 8"/>
          <p:cNvSpPr>
            <a:spLocks noGrp="1"/>
          </p:cNvSpPr>
          <p:nvPr>
            <p:ph type="ftr" sz="quarter" idx="11"/>
          </p:nvPr>
        </p:nvSpPr>
        <p:spPr>
          <a:xfrm>
            <a:off x="3072384" y="29933798"/>
            <a:ext cx="18258739" cy="1536192"/>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53307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7709018" y="4630522"/>
            <a:ext cx="28501224" cy="57058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7709018" y="12662619"/>
            <a:ext cx="28501224" cy="148895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8698926" y="29946317"/>
            <a:ext cx="9913488" cy="1555046"/>
          </a:xfrm>
          <a:prstGeom prst="rect">
            <a:avLst/>
          </a:prstGeom>
        </p:spPr>
        <p:txBody>
          <a:bodyPr vert="horz" lIns="91440" tIns="45720" rIns="91440" bIns="45720" rtlCol="0" anchor="ctr"/>
          <a:lstStyle>
            <a:lvl1pPr algn="r">
              <a:defRPr sz="4800">
                <a:solidFill>
                  <a:schemeClr val="tx1">
                    <a:alpha val="70000"/>
                  </a:schemeClr>
                </a:solidFill>
              </a:defRPr>
            </a:lvl1pPr>
          </a:lstStyle>
          <a:p>
            <a:fld id="{985D6BDF-9D0E-4E2B-85B8-D8F4790360C9}" type="datetimeFigureOut">
              <a:rPr lang="en-US" smtClean="0"/>
              <a:t>4/19/21</a:t>
            </a:fld>
            <a:endParaRPr lang="en-US" dirty="0"/>
          </a:p>
        </p:txBody>
      </p:sp>
      <p:sp>
        <p:nvSpPr>
          <p:cNvPr id="5" name="Footer Placeholder 4"/>
          <p:cNvSpPr>
            <a:spLocks noGrp="1"/>
          </p:cNvSpPr>
          <p:nvPr>
            <p:ph type="ftr" sz="quarter" idx="3"/>
          </p:nvPr>
        </p:nvSpPr>
        <p:spPr>
          <a:xfrm>
            <a:off x="5290747" y="29933798"/>
            <a:ext cx="21871987" cy="1536192"/>
          </a:xfrm>
          <a:prstGeom prst="rect">
            <a:avLst/>
          </a:prstGeom>
        </p:spPr>
        <p:txBody>
          <a:bodyPr vert="horz" lIns="91440" tIns="45720" rIns="91440" bIns="45720" rtlCol="0" anchor="ctr"/>
          <a:lstStyle>
            <a:lvl1pPr algn="l">
              <a:defRPr sz="48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39552538" y="29846016"/>
            <a:ext cx="1755648" cy="1755648"/>
          </a:xfrm>
          <a:prstGeom prst="ellipse">
            <a:avLst/>
          </a:prstGeom>
          <a:solidFill>
            <a:srgbClr val="1D1D1D">
              <a:alpha val="69804"/>
            </a:srgbClr>
          </a:solidFill>
        </p:spPr>
        <p:txBody>
          <a:bodyPr vert="horz" lIns="18288" tIns="45720" rIns="18288" bIns="45720" rtlCol="0" anchor="ctr">
            <a:noAutofit/>
          </a:bodyPr>
          <a:lstStyle>
            <a:lvl1pPr algn="ctr">
              <a:defRPr sz="5280" spc="0" baseline="0">
                <a:solidFill>
                  <a:srgbClr val="FFFFFF"/>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1208071486"/>
      </p:ext>
    </p:extLst>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Lst>
  <p:txStyles>
    <p:titleStyle>
      <a:lvl1pPr algn="ctr" defTabSz="4389120" rtl="0" eaLnBrk="1" latinLnBrk="0" hangingPunct="1">
        <a:lnSpc>
          <a:spcPct val="90000"/>
        </a:lnSpc>
        <a:spcBef>
          <a:spcPct val="0"/>
        </a:spcBef>
        <a:buNone/>
        <a:defRPr sz="12480" kern="1200" cap="all" spc="960" baseline="0">
          <a:solidFill>
            <a:srgbClr val="262626"/>
          </a:solidFill>
          <a:latin typeface="+mj-lt"/>
          <a:ea typeface="+mj-ea"/>
          <a:cs typeface="+mj-cs"/>
        </a:defRPr>
      </a:lvl1pPr>
    </p:titleStyle>
    <p:bodyStyle>
      <a:lvl1pPr marL="1097280" indent="-1097280" algn="l" defTabSz="4389120" rtl="0" eaLnBrk="1" latinLnBrk="0" hangingPunct="1">
        <a:lnSpc>
          <a:spcPct val="100000"/>
        </a:lnSpc>
        <a:spcBef>
          <a:spcPts val="4800"/>
        </a:spcBef>
        <a:buClr>
          <a:schemeClr val="accent2"/>
        </a:buClr>
        <a:buFont typeface="Arial" panose="020B0604020202020204" pitchFamily="34" charset="0"/>
        <a:buChar char="•"/>
        <a:defRPr sz="8640" kern="1200">
          <a:solidFill>
            <a:schemeClr val="tx1">
              <a:lumMod val="85000"/>
              <a:lumOff val="15000"/>
            </a:schemeClr>
          </a:solidFill>
          <a:latin typeface="+mn-lt"/>
          <a:ea typeface="+mn-ea"/>
          <a:cs typeface="+mn-cs"/>
        </a:defRPr>
      </a:lvl1pPr>
      <a:lvl2pPr marL="219456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a:solidFill>
            <a:schemeClr val="tx1">
              <a:lumMod val="85000"/>
              <a:lumOff val="15000"/>
            </a:schemeClr>
          </a:solidFill>
          <a:latin typeface="+mn-lt"/>
          <a:ea typeface="+mn-ea"/>
          <a:cs typeface="+mn-cs"/>
        </a:defRPr>
      </a:lvl2pPr>
      <a:lvl3pPr marL="329184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a:solidFill>
            <a:schemeClr val="tx1">
              <a:lumMod val="85000"/>
              <a:lumOff val="15000"/>
            </a:schemeClr>
          </a:solidFill>
          <a:latin typeface="+mn-lt"/>
          <a:ea typeface="+mn-ea"/>
          <a:cs typeface="+mn-cs"/>
        </a:defRPr>
      </a:lvl3pPr>
      <a:lvl4pPr marL="438912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a:solidFill>
            <a:schemeClr val="tx1">
              <a:lumMod val="85000"/>
              <a:lumOff val="15000"/>
            </a:schemeClr>
          </a:solidFill>
          <a:latin typeface="+mn-lt"/>
          <a:ea typeface="+mn-ea"/>
          <a:cs typeface="+mn-cs"/>
        </a:defRPr>
      </a:lvl4pPr>
      <a:lvl5pPr marL="548640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a:solidFill>
            <a:schemeClr val="tx1">
              <a:lumMod val="85000"/>
              <a:lumOff val="15000"/>
            </a:schemeClr>
          </a:solidFill>
          <a:latin typeface="+mn-lt"/>
          <a:ea typeface="+mn-ea"/>
          <a:cs typeface="+mn-cs"/>
        </a:defRPr>
      </a:lvl5pPr>
      <a:lvl6pPr marL="630936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a:solidFill>
            <a:schemeClr val="tx1"/>
          </a:solidFill>
          <a:latin typeface="+mn-lt"/>
          <a:ea typeface="+mn-ea"/>
          <a:cs typeface="+mn-cs"/>
        </a:defRPr>
      </a:lvl6pPr>
      <a:lvl7pPr marL="713232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a:solidFill>
            <a:schemeClr val="tx1"/>
          </a:solidFill>
          <a:latin typeface="+mn-lt"/>
          <a:ea typeface="+mn-ea"/>
          <a:cs typeface="+mn-cs"/>
        </a:defRPr>
      </a:lvl7pPr>
      <a:lvl8pPr marL="795528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baseline="0">
          <a:solidFill>
            <a:schemeClr val="tx1"/>
          </a:solidFill>
          <a:latin typeface="+mn-lt"/>
          <a:ea typeface="+mn-ea"/>
          <a:cs typeface="+mn-cs"/>
        </a:defRPr>
      </a:lvl8pPr>
      <a:lvl9pPr marL="8778240" indent="-1097280" algn="l" defTabSz="4389120" rtl="0" eaLnBrk="1" latinLnBrk="0" hangingPunct="1">
        <a:lnSpc>
          <a:spcPct val="100000"/>
        </a:lnSpc>
        <a:spcBef>
          <a:spcPts val="4800"/>
        </a:spcBef>
        <a:buClr>
          <a:schemeClr val="accent2"/>
        </a:buClr>
        <a:buFont typeface="Arial" panose="020B0604020202020204" pitchFamily="34" charset="0"/>
        <a:buChar char="•"/>
        <a:defRPr sz="7680" kern="1200" baseline="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3.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hyperlink" Target="mailto:emroger@bg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59"/>
            <a:ext cx="32918400" cy="2908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17" tIns="342787" rIns="137117" bIns="342787"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dirty="0">
                <a:solidFill>
                  <a:schemeClr val="bg1"/>
                </a:solidFill>
                <a:latin typeface="+mj-lt"/>
              </a:rPr>
              <a:t>A Comparison of the Sensory Experience, Health Values, and Environmental Values of Plant-Based Meal Choosers vs Meat-Based Meal Choosers</a:t>
            </a:r>
            <a:endParaRPr lang="en-US" sz="7200" b="1" dirty="0">
              <a:solidFill>
                <a:schemeClr val="bg1"/>
              </a:solidFill>
              <a:latin typeface="+mj-lt"/>
            </a:endParaRPr>
          </a:p>
        </p:txBody>
      </p:sp>
      <p:sp>
        <p:nvSpPr>
          <p:cNvPr id="5" name="Text Box 123"/>
          <p:cNvSpPr txBox="1">
            <a:spLocks noChangeArrowheads="1"/>
          </p:cNvSpPr>
          <p:nvPr/>
        </p:nvSpPr>
        <p:spPr bwMode="auto">
          <a:xfrm>
            <a:off x="5486400" y="2400298"/>
            <a:ext cx="32918400" cy="17145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17" tIns="137117" rIns="137117" bIns="13711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800" dirty="0">
                <a:solidFill>
                  <a:schemeClr val="accent3">
                    <a:lumMod val="20000"/>
                    <a:lumOff val="80000"/>
                  </a:schemeClr>
                </a:solidFill>
                <a:latin typeface="+mn-lt"/>
              </a:rPr>
              <a:t>Elizabeth Rogers, Dr. Jonathan Kershaw</a:t>
            </a:r>
          </a:p>
          <a:p>
            <a:pPr algn="ctr" eaLnBrk="1" hangingPunct="1"/>
            <a:r>
              <a:rPr lang="en-US" sz="3800" dirty="0">
                <a:solidFill>
                  <a:schemeClr val="accent3">
                    <a:lumMod val="20000"/>
                    <a:lumOff val="80000"/>
                  </a:schemeClr>
                </a:solidFill>
                <a:latin typeface="+mn-lt"/>
              </a:rPr>
              <a:t>Bowling Green State University, Department of Public and Allied Health</a:t>
            </a:r>
          </a:p>
        </p:txBody>
      </p:sp>
      <p:sp>
        <p:nvSpPr>
          <p:cNvPr id="11" name="Text Box 190"/>
          <p:cNvSpPr txBox="1">
            <a:spLocks noChangeArrowheads="1"/>
          </p:cNvSpPr>
          <p:nvPr/>
        </p:nvSpPr>
        <p:spPr bwMode="auto">
          <a:xfrm>
            <a:off x="1374318" y="11879595"/>
            <a:ext cx="13167360" cy="1846573"/>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71500" indent="-571500" eaLnBrk="1" hangingPunct="1">
              <a:spcAft>
                <a:spcPts val="1800"/>
              </a:spcAft>
              <a:buFont typeface="Arial" panose="020B0604020202020204" pitchFamily="34" charset="0"/>
              <a:buChar char="•"/>
            </a:pPr>
            <a:r>
              <a:rPr lang="en-US" sz="3400" dirty="0">
                <a:latin typeface="+mn-lt"/>
              </a:rPr>
              <a:t>The objective of this study is to characterize meat choosers versus vegan choosers by comparing sensory experience and food choice values and motives.</a:t>
            </a:r>
          </a:p>
        </p:txBody>
      </p:sp>
      <p:sp>
        <p:nvSpPr>
          <p:cNvPr id="10" name="Text Box 189"/>
          <p:cNvSpPr txBox="1">
            <a:spLocks noChangeArrowheads="1"/>
          </p:cNvSpPr>
          <p:nvPr/>
        </p:nvSpPr>
        <p:spPr bwMode="auto">
          <a:xfrm>
            <a:off x="1374318" y="5119505"/>
            <a:ext cx="13167360" cy="5868186"/>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71500" indent="-571500" eaLnBrk="1" hangingPunct="1">
              <a:spcAft>
                <a:spcPts val="1400"/>
              </a:spcAft>
              <a:buFont typeface="Arial" panose="020B0604020202020204" pitchFamily="34" charset="0"/>
              <a:buChar char="•"/>
            </a:pPr>
            <a:r>
              <a:rPr lang="en-US" sz="3400" dirty="0">
                <a:latin typeface="+mn-lt"/>
              </a:rPr>
              <a:t>By encouraging plant-based eating, individuals can gain nutritional value, increase their food security, and improve their health without depleting natural resources </a:t>
            </a:r>
          </a:p>
          <a:p>
            <a:pPr marL="571500" indent="-571500" eaLnBrk="1" hangingPunct="1">
              <a:spcAft>
                <a:spcPts val="1400"/>
              </a:spcAft>
              <a:buFont typeface="Arial" panose="020B0604020202020204" pitchFamily="34" charset="0"/>
              <a:buChar char="•"/>
            </a:pPr>
            <a:r>
              <a:rPr lang="en-US" sz="3400" dirty="0">
                <a:latin typeface="+mn-lt"/>
              </a:rPr>
              <a:t>Plant-based foods typically require fewer resources to produce and have a smaller impact on the environment compared to animal-based foods</a:t>
            </a:r>
          </a:p>
          <a:p>
            <a:pPr marL="457200" indent="-457200" eaLnBrk="1" hangingPunct="1">
              <a:spcAft>
                <a:spcPts val="1400"/>
              </a:spcAft>
              <a:buFont typeface="Arial"/>
              <a:buChar char="•"/>
            </a:pPr>
            <a:r>
              <a:rPr lang="en-US" sz="3400" dirty="0">
                <a:latin typeface="+mn-lt"/>
              </a:rPr>
              <a:t>To increase plant-based meal consumption, a consumer’s ideologies and sensory appeals must be understood. By acknowledging an individual’s desires, plant-base food providers will be able to accurately target their customers. </a:t>
            </a:r>
          </a:p>
        </p:txBody>
      </p:sp>
      <p:sp>
        <p:nvSpPr>
          <p:cNvPr id="32" name="Rectangle 31"/>
          <p:cNvSpPr/>
          <p:nvPr/>
        </p:nvSpPr>
        <p:spPr>
          <a:xfrm>
            <a:off x="1374318" y="4350489"/>
            <a:ext cx="13167360" cy="76901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Introduction</a:t>
            </a:r>
          </a:p>
        </p:txBody>
      </p:sp>
      <p:sp>
        <p:nvSpPr>
          <p:cNvPr id="33" name="Rectangle 32"/>
          <p:cNvSpPr/>
          <p:nvPr/>
        </p:nvSpPr>
        <p:spPr>
          <a:xfrm>
            <a:off x="1374318" y="11220088"/>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Objective</a:t>
            </a:r>
          </a:p>
        </p:txBody>
      </p:sp>
      <p:sp>
        <p:nvSpPr>
          <p:cNvPr id="34" name="Rectangle 33"/>
          <p:cNvSpPr/>
          <p:nvPr/>
        </p:nvSpPr>
        <p:spPr>
          <a:xfrm>
            <a:off x="1374318" y="14128208"/>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15139565" y="5064122"/>
            <a:ext cx="13612070" cy="22990822"/>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1" indent="0" algn="ct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eaLnBrk="1" hangingPunct="1"/>
            <a:endParaRPr lang="en-US" sz="3600" dirty="0">
              <a:latin typeface="+mn-lt"/>
            </a:endParaRPr>
          </a:p>
          <a:p>
            <a:pPr marL="457200" indent="-457200" eaLnBrk="1" hangingPunct="1">
              <a:buFont typeface="Arial"/>
              <a:buChar char="•"/>
            </a:pPr>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eaLnBrk="1" hangingPunct="1"/>
            <a:br>
              <a:rPr lang="en-US" sz="3600" dirty="0">
                <a:latin typeface="+mn-lt"/>
              </a:rPr>
            </a:br>
            <a:endParaRPr lang="en-US" sz="3600" dirty="0">
              <a:latin typeface="+mn-lt"/>
            </a:endParaRPr>
          </a:p>
          <a:p>
            <a:pPr eaLnBrk="1" hangingPunct="1"/>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a:p>
            <a:pPr marL="457200" indent="-457200" eaLnBrk="1" hangingPunct="1">
              <a:buFont typeface="Arial"/>
              <a:buChar char="•"/>
            </a:pPr>
            <a:endParaRPr lang="en-US" sz="3600" dirty="0">
              <a:latin typeface="+mn-lt"/>
            </a:endParaRPr>
          </a:p>
        </p:txBody>
      </p:sp>
      <p:sp>
        <p:nvSpPr>
          <p:cNvPr id="8" name="TextBox 7"/>
          <p:cNvSpPr txBox="1"/>
          <p:nvPr/>
        </p:nvSpPr>
        <p:spPr>
          <a:xfrm>
            <a:off x="9837312" y="29361254"/>
            <a:ext cx="184666" cy="1046440"/>
          </a:xfrm>
          <a:prstGeom prst="rect">
            <a:avLst/>
          </a:prstGeom>
          <a:noFill/>
        </p:spPr>
        <p:txBody>
          <a:bodyPr wrap="none" rtlCol="0">
            <a:spAutoFit/>
          </a:bodyPr>
          <a:lstStyle/>
          <a:p>
            <a:endParaRPr lang="en-US" dirty="0"/>
          </a:p>
        </p:txBody>
      </p:sp>
      <p:sp>
        <p:nvSpPr>
          <p:cNvPr id="3" name="TextBox 2"/>
          <p:cNvSpPr txBox="1"/>
          <p:nvPr/>
        </p:nvSpPr>
        <p:spPr>
          <a:xfrm>
            <a:off x="20683142" y="27092670"/>
            <a:ext cx="184666" cy="1046440"/>
          </a:xfrm>
          <a:prstGeom prst="rect">
            <a:avLst/>
          </a:prstGeom>
          <a:noFill/>
        </p:spPr>
        <p:txBody>
          <a:bodyPr wrap="none" rtlCol="0">
            <a:spAutoFit/>
          </a:bodyPr>
          <a:lstStyle/>
          <a:p>
            <a:endParaRPr lang="en-US" dirty="0"/>
          </a:p>
        </p:txBody>
      </p:sp>
      <p:grpSp>
        <p:nvGrpSpPr>
          <p:cNvPr id="17" name="Group 16"/>
          <p:cNvGrpSpPr/>
          <p:nvPr/>
        </p:nvGrpSpPr>
        <p:grpSpPr>
          <a:xfrm>
            <a:off x="30463184" y="29045291"/>
            <a:ext cx="10679787" cy="3300202"/>
            <a:chOff x="19583400" y="28917158"/>
            <a:chExt cx="13500757" cy="3300202"/>
          </a:xfrm>
        </p:grpSpPr>
        <p:sp>
          <p:nvSpPr>
            <p:cNvPr id="26" name="TextBox 25"/>
            <p:cNvSpPr txBox="1"/>
            <p:nvPr/>
          </p:nvSpPr>
          <p:spPr>
            <a:xfrm>
              <a:off x="19583400" y="30022800"/>
              <a:ext cx="6400800" cy="2194560"/>
            </a:xfrm>
            <a:prstGeom prst="rect">
              <a:avLst/>
            </a:prstGeom>
            <a:noFill/>
          </p:spPr>
          <p:txBody>
            <a:bodyPr wrap="square" lIns="68558" tIns="68558" rIns="68558" bIns="68558" numCol="1" spcCol="342787" rtlCol="0">
              <a:noAutofit/>
            </a:bodyPr>
            <a:lstStyle/>
            <a:p>
              <a:pPr marL="457200" indent="-457200">
                <a:buFont typeface="Arial"/>
                <a:buChar char="•"/>
              </a:pPr>
              <a:r>
                <a:rPr lang="en-US" sz="3600" dirty="0"/>
                <a:t>Paige Wagner</a:t>
              </a:r>
            </a:p>
          </p:txBody>
        </p:sp>
        <p:sp>
          <p:nvSpPr>
            <p:cNvPr id="27" name="TextBox 26"/>
            <p:cNvSpPr txBox="1"/>
            <p:nvPr/>
          </p:nvSpPr>
          <p:spPr>
            <a:xfrm>
              <a:off x="23879924" y="28917158"/>
              <a:ext cx="4860908" cy="730943"/>
            </a:xfrm>
            <a:prstGeom prst="rect">
              <a:avLst/>
            </a:prstGeom>
            <a:noFill/>
          </p:spPr>
          <p:txBody>
            <a:bodyPr wrap="none" lIns="68558" tIns="34277" rIns="68558" bIns="34277" rtlCol="0">
              <a:spAutoFit/>
            </a:bodyPr>
            <a:lstStyle/>
            <a:p>
              <a:r>
                <a:rPr lang="en-US" sz="4300" b="1" dirty="0"/>
                <a:t>Acknowledgements</a:t>
              </a:r>
            </a:p>
          </p:txBody>
        </p:sp>
        <p:sp>
          <p:nvSpPr>
            <p:cNvPr id="21" name="TextBox 20"/>
            <p:cNvSpPr txBox="1"/>
            <p:nvPr/>
          </p:nvSpPr>
          <p:spPr>
            <a:xfrm>
              <a:off x="28301181" y="29994167"/>
              <a:ext cx="4782976" cy="646331"/>
            </a:xfrm>
            <a:prstGeom prst="rect">
              <a:avLst/>
            </a:prstGeom>
            <a:noFill/>
          </p:spPr>
          <p:txBody>
            <a:bodyPr wrap="none" rtlCol="0">
              <a:spAutoFit/>
            </a:bodyPr>
            <a:lstStyle/>
            <a:p>
              <a:pPr marL="457200" indent="-457200">
                <a:buFont typeface="Arial" panose="020B0604020202020204" pitchFamily="34" charset="0"/>
                <a:buChar char="•"/>
              </a:pPr>
              <a:r>
                <a:rPr lang="en-US" sz="3600" dirty="0"/>
                <a:t>BGSU Dining Services</a:t>
              </a:r>
            </a:p>
          </p:txBody>
        </p:sp>
      </p:grpSp>
      <p:grpSp>
        <p:nvGrpSpPr>
          <p:cNvPr id="86" name="Group 85"/>
          <p:cNvGrpSpPr/>
          <p:nvPr/>
        </p:nvGrpSpPr>
        <p:grpSpPr>
          <a:xfrm>
            <a:off x="17208617" y="28988581"/>
            <a:ext cx="9840241" cy="3486143"/>
            <a:chOff x="16531854" y="28995782"/>
            <a:chExt cx="9840241" cy="3486143"/>
          </a:xfrm>
        </p:grpSpPr>
        <p:pic>
          <p:nvPicPr>
            <p:cNvPr id="23" name="Picture 22"/>
            <p:cNvPicPr>
              <a:picLocks noChangeAspect="1"/>
            </p:cNvPicPr>
            <p:nvPr/>
          </p:nvPicPr>
          <p:blipFill rotWithShape="1">
            <a:blip r:embed="rId3"/>
            <a:srcRect t="11911"/>
            <a:stretch/>
          </p:blipFill>
          <p:spPr>
            <a:xfrm>
              <a:off x="16531854" y="29897488"/>
              <a:ext cx="9840241" cy="2584437"/>
            </a:xfrm>
            <a:prstGeom prst="rect">
              <a:avLst/>
            </a:prstGeom>
          </p:spPr>
        </p:pic>
        <p:sp>
          <p:nvSpPr>
            <p:cNvPr id="58" name="TextBox 57"/>
            <p:cNvSpPr txBox="1"/>
            <p:nvPr/>
          </p:nvSpPr>
          <p:spPr>
            <a:xfrm>
              <a:off x="19043800" y="28995782"/>
              <a:ext cx="4920213" cy="730943"/>
            </a:xfrm>
            <a:prstGeom prst="rect">
              <a:avLst/>
            </a:prstGeom>
            <a:noFill/>
          </p:spPr>
          <p:txBody>
            <a:bodyPr wrap="none" lIns="68558" tIns="34277" rIns="68558" bIns="34277" rtlCol="0">
              <a:spAutoFit/>
            </a:bodyPr>
            <a:lstStyle/>
            <a:p>
              <a:r>
                <a:rPr lang="en-US" sz="4300" b="1" dirty="0"/>
                <a:t>Funding Sources</a:t>
              </a:r>
            </a:p>
          </p:txBody>
        </p:sp>
      </p:grpSp>
      <p:grpSp>
        <p:nvGrpSpPr>
          <p:cNvPr id="87" name="Group 86"/>
          <p:cNvGrpSpPr/>
          <p:nvPr/>
        </p:nvGrpSpPr>
        <p:grpSpPr>
          <a:xfrm>
            <a:off x="3508116" y="29045291"/>
            <a:ext cx="9273814" cy="3222418"/>
            <a:chOff x="3637950" y="28995782"/>
            <a:chExt cx="9273814" cy="3222418"/>
          </a:xfrm>
        </p:grpSpPr>
        <p:sp>
          <p:nvSpPr>
            <p:cNvPr id="24" name="TextBox 23"/>
            <p:cNvSpPr txBox="1"/>
            <p:nvPr/>
          </p:nvSpPr>
          <p:spPr>
            <a:xfrm>
              <a:off x="3637950" y="30179207"/>
              <a:ext cx="3424034" cy="2038993"/>
            </a:xfrm>
            <a:prstGeom prst="rect">
              <a:avLst/>
            </a:prstGeom>
            <a:solidFill>
              <a:schemeClr val="accent1">
                <a:lumMod val="40000"/>
                <a:lumOff val="60000"/>
              </a:schemeClr>
            </a:solidFill>
          </p:spPr>
          <p:txBody>
            <a:bodyPr wrap="none" lIns="68558" tIns="34277" rIns="68558" bIns="34277" rtlCol="0">
              <a:spAutoFit/>
            </a:bodyPr>
            <a:lstStyle/>
            <a:p>
              <a:r>
                <a:rPr lang="en-US" sz="3200" dirty="0"/>
                <a:t>Student:</a:t>
              </a:r>
            </a:p>
            <a:p>
              <a:r>
                <a:rPr lang="en-US" sz="3200" dirty="0"/>
                <a:t>Elizabeth Rogers</a:t>
              </a:r>
            </a:p>
            <a:p>
              <a:r>
                <a:rPr lang="en-US" sz="3200" dirty="0">
                  <a:hlinkClick r:id="rId4"/>
                </a:rPr>
                <a:t>emroger@bgsu.edu</a:t>
              </a:r>
              <a:endParaRPr lang="en-US" sz="3200" dirty="0"/>
            </a:p>
            <a:p>
              <a:r>
                <a:rPr lang="en-US" sz="3200" dirty="0"/>
                <a:t>440.454.4738</a:t>
              </a:r>
            </a:p>
          </p:txBody>
        </p:sp>
        <p:sp>
          <p:nvSpPr>
            <p:cNvPr id="25" name="TextBox 24"/>
            <p:cNvSpPr txBox="1"/>
            <p:nvPr/>
          </p:nvSpPr>
          <p:spPr>
            <a:xfrm>
              <a:off x="5349967" y="28995782"/>
              <a:ext cx="6116053" cy="746332"/>
            </a:xfrm>
            <a:prstGeom prst="rect">
              <a:avLst/>
            </a:prstGeom>
            <a:noFill/>
          </p:spPr>
          <p:txBody>
            <a:bodyPr wrap="none" lIns="68558" tIns="34277" rIns="68558" bIns="34277" rtlCol="0">
              <a:spAutoFit/>
            </a:bodyPr>
            <a:lstStyle/>
            <a:p>
              <a:r>
                <a:rPr lang="en-US" sz="4300" b="1" dirty="0"/>
                <a:t>Contact Information</a:t>
              </a:r>
            </a:p>
          </p:txBody>
        </p:sp>
        <p:sp>
          <p:nvSpPr>
            <p:cNvPr id="57" name="TextBox 56"/>
            <p:cNvSpPr txBox="1"/>
            <p:nvPr/>
          </p:nvSpPr>
          <p:spPr>
            <a:xfrm>
              <a:off x="9223876" y="30115498"/>
              <a:ext cx="3687888" cy="2038993"/>
            </a:xfrm>
            <a:prstGeom prst="rect">
              <a:avLst/>
            </a:prstGeom>
          </p:spPr>
          <p:txBody>
            <a:bodyPr wrap="none" lIns="68558" tIns="34277" rIns="68558" bIns="34277" rtlCol="0">
              <a:spAutoFit/>
            </a:bodyPr>
            <a:lstStyle/>
            <a:p>
              <a:r>
                <a:rPr lang="en-US" sz="3200" dirty="0"/>
                <a:t>Faculty:</a:t>
              </a:r>
            </a:p>
            <a:p>
              <a:r>
                <a:rPr lang="en-US" sz="3200" dirty="0"/>
                <a:t>Dr. Jonathan Kershaw</a:t>
              </a:r>
            </a:p>
            <a:p>
              <a:r>
                <a:rPr lang="en-US" sz="3200" dirty="0"/>
                <a:t>jkersha@bgsu.edu</a:t>
              </a:r>
            </a:p>
            <a:p>
              <a:r>
                <a:rPr lang="en-US" sz="3200" dirty="0"/>
                <a:t>(419)372-4579</a:t>
              </a:r>
            </a:p>
          </p:txBody>
        </p:sp>
      </p:grpSp>
      <p:sp>
        <p:nvSpPr>
          <p:cNvPr id="82" name="Rectangle 81"/>
          <p:cNvSpPr/>
          <p:nvPr/>
        </p:nvSpPr>
        <p:spPr>
          <a:xfrm>
            <a:off x="15139565" y="4294972"/>
            <a:ext cx="13612070" cy="77950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Results</a:t>
            </a:r>
          </a:p>
        </p:txBody>
      </p:sp>
      <p:sp>
        <p:nvSpPr>
          <p:cNvPr id="36" name="Rectangle 35"/>
          <p:cNvSpPr/>
          <p:nvPr/>
        </p:nvSpPr>
        <p:spPr>
          <a:xfrm>
            <a:off x="29608692" y="12940480"/>
            <a:ext cx="13167360" cy="74069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Discussion</a:t>
            </a:r>
          </a:p>
        </p:txBody>
      </p:sp>
      <p:sp>
        <p:nvSpPr>
          <p:cNvPr id="83" name="Text Box 189"/>
          <p:cNvSpPr txBox="1">
            <a:spLocks noChangeArrowheads="1"/>
          </p:cNvSpPr>
          <p:nvPr/>
        </p:nvSpPr>
        <p:spPr bwMode="auto">
          <a:xfrm>
            <a:off x="29608692" y="13681176"/>
            <a:ext cx="13167360" cy="13552341"/>
          </a:xfrm>
          <a:prstGeom prst="rect">
            <a:avLst/>
          </a:prstGeom>
          <a:solidFill>
            <a:schemeClr val="bg1"/>
          </a:solidFill>
          <a:ln w="12700">
            <a:solidFill>
              <a:schemeClr val="accent1">
                <a:lumMod val="75000"/>
              </a:schemeClr>
            </a:solidFill>
          </a:ln>
          <a:effectLst/>
        </p:spPr>
        <p:txBody>
          <a:bodyPr wrap="square"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spcAft>
                <a:spcPts val="1400"/>
              </a:spcAft>
              <a:buFont typeface="Arial"/>
              <a:buChar char="•"/>
            </a:pPr>
            <a:r>
              <a:rPr lang="en-US" sz="3400" dirty="0">
                <a:latin typeface="+mn-lt"/>
              </a:rPr>
              <a:t>Contrary to our hypothesis, the health and environmental motives were not different among vegan choosers and meat choosers. </a:t>
            </a:r>
          </a:p>
          <a:p>
            <a:pPr marL="457200" indent="-457200" eaLnBrk="1" hangingPunct="1">
              <a:spcAft>
                <a:spcPts val="1400"/>
              </a:spcAft>
              <a:buFont typeface="Arial"/>
              <a:buChar char="•"/>
            </a:pPr>
            <a:r>
              <a:rPr lang="en-US" sz="3400" dirty="0">
                <a:latin typeface="+mn-lt"/>
              </a:rPr>
              <a:t>A significant difference in animal welfare and price of products was found between vegan and meat choosers. Vegan choosers were more likely to care about the animal welfare than meat choosers. They were also more willing to pay more for their food as compared to meat choosers. These findings were interesting because, as previously mentioned, vegan and vegetarians were screened out from the study. </a:t>
            </a:r>
          </a:p>
          <a:p>
            <a:pPr marL="457200" indent="-457200" eaLnBrk="1" hangingPunct="1">
              <a:spcAft>
                <a:spcPts val="1400"/>
              </a:spcAft>
              <a:buFont typeface="Arial"/>
              <a:buChar char="•"/>
            </a:pPr>
            <a:r>
              <a:rPr lang="en-US" sz="3400" dirty="0">
                <a:latin typeface="+mn-lt"/>
              </a:rPr>
              <a:t>This information can be applied to target marketing for plant-based products. Messaging about animal welfare is more likely to be an effective marketing strategy to encourage plant-based product consumption as opposed to messaging about the environment and an individual’s health.</a:t>
            </a:r>
          </a:p>
          <a:p>
            <a:pPr marL="457200" indent="-457200" eaLnBrk="1" hangingPunct="1">
              <a:spcAft>
                <a:spcPts val="1400"/>
              </a:spcAft>
              <a:buFont typeface="Arial"/>
              <a:buChar char="•"/>
            </a:pPr>
            <a:r>
              <a:rPr lang="en-US" sz="3400" dirty="0">
                <a:latin typeface="+mn-lt"/>
              </a:rPr>
              <a:t>This study also reveals that sensory attributes effect product choice.  A participants meal choice was associated with how much they liked the taste and texture of the sample they tried. This information suggests that to accurately target and influence meat eaters to choose plant-based foods, product developers need to imitate meat characteristics in their products.</a:t>
            </a:r>
          </a:p>
          <a:p>
            <a:pPr marL="457200" indent="-457200" eaLnBrk="1" hangingPunct="1">
              <a:spcAft>
                <a:spcPts val="1400"/>
              </a:spcAft>
              <a:buFont typeface="Arial"/>
              <a:buChar char="•"/>
            </a:pPr>
            <a:r>
              <a:rPr lang="en-US" sz="3400" dirty="0">
                <a:latin typeface="+mn-lt"/>
              </a:rPr>
              <a:t>This study was limited by the homogenous student demographic that was chosen. There was not a significant difference detected in the involvement or self-reported behaviors of vegan choosers and meat choosers.  Among both groups, involvement in healthy eating was significantly higher than involvement in sustainable eating.</a:t>
            </a:r>
          </a:p>
        </p:txBody>
      </p:sp>
      <p:sp>
        <p:nvSpPr>
          <p:cNvPr id="56" name="Text Box 192">
            <a:extLst>
              <a:ext uri="{FF2B5EF4-FFF2-40B4-BE49-F238E27FC236}">
                <a16:creationId xmlns:a16="http://schemas.microsoft.com/office/drawing/2014/main" id="{9D48DBC2-EB52-054D-B3E5-3C90AF4A23EB}"/>
              </a:ext>
            </a:extLst>
          </p:cNvPr>
          <p:cNvSpPr txBox="1">
            <a:spLocks noChangeArrowheads="1"/>
          </p:cNvSpPr>
          <p:nvPr/>
        </p:nvSpPr>
        <p:spPr bwMode="auto">
          <a:xfrm>
            <a:off x="1374318" y="14814008"/>
            <a:ext cx="13167360" cy="12521290"/>
          </a:xfrm>
          <a:prstGeom prst="rect">
            <a:avLst/>
          </a:prstGeom>
          <a:solidFill>
            <a:schemeClr val="bg1"/>
          </a:solidFill>
          <a:ln w="12700">
            <a:solidFill>
              <a:schemeClr val="accent1">
                <a:lumMod val="75000"/>
              </a:schemeClr>
            </a:solidFill>
          </a:ln>
          <a:effectLst/>
        </p:spPr>
        <p:txBody>
          <a:bodyPr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spcAft>
                <a:spcPts val="1400"/>
              </a:spcAft>
              <a:buFont typeface="Arial"/>
              <a:buChar char="•"/>
            </a:pPr>
            <a:r>
              <a:rPr lang="en-US" sz="3400" dirty="0">
                <a:latin typeface="+mn-lt"/>
              </a:rPr>
              <a:t>Consumer panelists were recruited from Bowling Green State University. Vegan and vegetarians, individuals under the age of 18, and individuals with allergies or loss of taste/smell were excluded from the study (n=66,43 females, average age 22)</a:t>
            </a:r>
          </a:p>
          <a:p>
            <a:pPr marL="457200" indent="-457200" eaLnBrk="1" hangingPunct="1">
              <a:spcAft>
                <a:spcPts val="1400"/>
              </a:spcAft>
              <a:buFont typeface="Arial"/>
              <a:buChar char="•"/>
            </a:pPr>
            <a:r>
              <a:rPr lang="en-US" sz="3400" dirty="0">
                <a:latin typeface="+mn-lt"/>
              </a:rPr>
              <a:t>With the assistance of BGSU dining services, consumers were served two sample tacos, one vegan and one meat-based, in a counter-balanced order. Participants were informed which taco they were tasting. </a:t>
            </a:r>
          </a:p>
          <a:p>
            <a:pPr marL="457200" indent="-457200" eaLnBrk="1" hangingPunct="1">
              <a:spcAft>
                <a:spcPts val="1400"/>
              </a:spcAft>
              <a:buFont typeface="Arial"/>
              <a:buChar char="•"/>
            </a:pPr>
            <a:r>
              <a:rPr lang="en-US" sz="3400" dirty="0">
                <a:latin typeface="+mn-lt"/>
              </a:rPr>
              <a:t>Participants used their own device to complete a survey.</a:t>
            </a:r>
          </a:p>
          <a:p>
            <a:pPr marL="1200150" lvl="1" indent="-457200" eaLnBrk="1" hangingPunct="1">
              <a:spcAft>
                <a:spcPts val="1400"/>
              </a:spcAft>
              <a:buFont typeface="Arial"/>
              <a:buChar char="•"/>
            </a:pPr>
            <a:r>
              <a:rPr lang="en-US" sz="3400" dirty="0">
                <a:latin typeface="+mn-lt"/>
              </a:rPr>
              <a:t>Four sensory questions, using a 9-point hedonic scale, were used to measure the degree of consumer liking for each taco sample.</a:t>
            </a:r>
          </a:p>
          <a:p>
            <a:pPr marL="1200150" lvl="1" indent="-457200" eaLnBrk="1" hangingPunct="1">
              <a:spcAft>
                <a:spcPts val="1400"/>
              </a:spcAft>
              <a:buFont typeface="Arial"/>
              <a:buChar char="•"/>
            </a:pPr>
            <a:r>
              <a:rPr lang="en-US" sz="3400" dirty="0">
                <a:latin typeface="+mn-lt"/>
              </a:rPr>
              <a:t>Food choice motives were evaluated 7-point agreement scale</a:t>
            </a:r>
          </a:p>
          <a:p>
            <a:pPr marL="1200150" lvl="1" indent="-457200" eaLnBrk="1" hangingPunct="1">
              <a:spcAft>
                <a:spcPts val="1400"/>
              </a:spcAft>
              <a:buFont typeface="Arial"/>
              <a:buChar char="•"/>
            </a:pPr>
            <a:r>
              <a:rPr lang="en-US" sz="3400" dirty="0">
                <a:latin typeface="+mn-lt"/>
              </a:rPr>
              <a:t>A 5-point scale was used to measure the panelists involvement in sustainable and healthy eating, and self-reported sustainable and healthy behavior</a:t>
            </a:r>
          </a:p>
          <a:p>
            <a:pPr marL="1200150" lvl="1" indent="-457200" eaLnBrk="1" hangingPunct="1">
              <a:spcAft>
                <a:spcPts val="1400"/>
              </a:spcAft>
              <a:buFont typeface="Arial"/>
              <a:buChar char="•"/>
            </a:pPr>
            <a:r>
              <a:rPr lang="en-US" sz="3400" dirty="0">
                <a:latin typeface="+mn-lt"/>
              </a:rPr>
              <a:t>Participants chose a free meal at the end of the study, either vegan tacos or meat tacos. The choice of the incentive was used to categorize participants</a:t>
            </a:r>
          </a:p>
          <a:p>
            <a:pPr marL="457200" indent="-457200" eaLnBrk="1" hangingPunct="1">
              <a:spcAft>
                <a:spcPts val="1400"/>
              </a:spcAft>
              <a:buFont typeface="Arial"/>
              <a:buChar char="•"/>
            </a:pPr>
            <a:r>
              <a:rPr lang="en-US" sz="3400" dirty="0">
                <a:latin typeface="+mn-lt"/>
              </a:rPr>
              <a:t>Data was analyzed in SPSS using repeated measures general linear model. Taco type was set as the within-subjects variable and their choice of meal was the between-subjects variable.</a:t>
            </a:r>
          </a:p>
        </p:txBody>
      </p:sp>
      <p:sp>
        <p:nvSpPr>
          <p:cNvPr id="59" name="Rectangle 58">
            <a:extLst>
              <a:ext uri="{FF2B5EF4-FFF2-40B4-BE49-F238E27FC236}">
                <a16:creationId xmlns:a16="http://schemas.microsoft.com/office/drawing/2014/main" id="{DCEDB912-6326-6547-8D5B-AEC5C7C69E25}"/>
              </a:ext>
            </a:extLst>
          </p:cNvPr>
          <p:cNvSpPr/>
          <p:nvPr/>
        </p:nvSpPr>
        <p:spPr>
          <a:xfrm>
            <a:off x="29608692" y="4294972"/>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4300" b="1" dirty="0">
                <a:solidFill>
                  <a:schemeClr val="accent3">
                    <a:lumMod val="20000"/>
                    <a:lumOff val="80000"/>
                  </a:schemeClr>
                </a:solidFill>
              </a:rPr>
              <a:t>Results</a:t>
            </a:r>
          </a:p>
        </p:txBody>
      </p:sp>
      <p:sp>
        <p:nvSpPr>
          <p:cNvPr id="85" name="Text Box 192">
            <a:extLst>
              <a:ext uri="{FF2B5EF4-FFF2-40B4-BE49-F238E27FC236}">
                <a16:creationId xmlns:a16="http://schemas.microsoft.com/office/drawing/2014/main" id="{4F461597-55A6-4047-B621-91644E0B3047}"/>
              </a:ext>
            </a:extLst>
          </p:cNvPr>
          <p:cNvSpPr txBox="1">
            <a:spLocks noChangeArrowheads="1"/>
          </p:cNvSpPr>
          <p:nvPr/>
        </p:nvSpPr>
        <p:spPr bwMode="auto">
          <a:xfrm>
            <a:off x="29608692" y="4985357"/>
            <a:ext cx="13167360" cy="7478884"/>
          </a:xfrm>
          <a:prstGeom prst="rect">
            <a:avLst/>
          </a:prstGeom>
          <a:solidFill>
            <a:schemeClr val="bg1"/>
          </a:solidFill>
          <a:ln w="12700">
            <a:solidFill>
              <a:schemeClr val="accent1">
                <a:lumMod val="75000"/>
              </a:schemeClr>
            </a:solidFill>
          </a:ln>
          <a:effectLst/>
        </p:spPr>
        <p:txBody>
          <a:bodyPr lIns="137117" tIns="137117" rIns="137117" bIns="13711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a:p>
            <a:pPr eaLnBrk="1" hangingPunct="1"/>
            <a:endParaRPr lang="en-US" sz="3600" dirty="0">
              <a:latin typeface="+mn-lt"/>
            </a:endParaRPr>
          </a:p>
        </p:txBody>
      </p:sp>
      <p:graphicFrame>
        <p:nvGraphicFramePr>
          <p:cNvPr id="9" name="Table 8">
            <a:extLst>
              <a:ext uri="{FF2B5EF4-FFF2-40B4-BE49-F238E27FC236}">
                <a16:creationId xmlns:a16="http://schemas.microsoft.com/office/drawing/2014/main" id="{FF4C7C72-4C46-F64C-81E4-C3D50C38EB4E}"/>
              </a:ext>
            </a:extLst>
          </p:cNvPr>
          <p:cNvGraphicFramePr>
            <a:graphicFrameLocks noGrp="1"/>
          </p:cNvGraphicFramePr>
          <p:nvPr>
            <p:extLst>
              <p:ext uri="{D42A27DB-BD31-4B8C-83A1-F6EECF244321}">
                <p14:modId xmlns:p14="http://schemas.microsoft.com/office/powerpoint/2010/main" val="2684756278"/>
              </p:ext>
            </p:extLst>
          </p:nvPr>
        </p:nvGraphicFramePr>
        <p:xfrm>
          <a:off x="15829304" y="24827972"/>
          <a:ext cx="12419209" cy="2851728"/>
        </p:xfrm>
        <a:graphic>
          <a:graphicData uri="http://schemas.openxmlformats.org/drawingml/2006/table">
            <a:tbl>
              <a:tblPr firstRow="1" firstCol="1" bandRow="1">
                <a:tableStyleId>{69CF1AB2-1976-4502-BF36-3FF5EA218861}</a:tableStyleId>
              </a:tblPr>
              <a:tblGrid>
                <a:gridCol w="6348022">
                  <a:extLst>
                    <a:ext uri="{9D8B030D-6E8A-4147-A177-3AD203B41FA5}">
                      <a16:colId xmlns:a16="http://schemas.microsoft.com/office/drawing/2014/main" val="591274186"/>
                    </a:ext>
                  </a:extLst>
                </a:gridCol>
                <a:gridCol w="2023729">
                  <a:extLst>
                    <a:ext uri="{9D8B030D-6E8A-4147-A177-3AD203B41FA5}">
                      <a16:colId xmlns:a16="http://schemas.microsoft.com/office/drawing/2014/main" val="260395908"/>
                    </a:ext>
                  </a:extLst>
                </a:gridCol>
                <a:gridCol w="2023729">
                  <a:extLst>
                    <a:ext uri="{9D8B030D-6E8A-4147-A177-3AD203B41FA5}">
                      <a16:colId xmlns:a16="http://schemas.microsoft.com/office/drawing/2014/main" val="2105246510"/>
                    </a:ext>
                  </a:extLst>
                </a:gridCol>
                <a:gridCol w="2023729">
                  <a:extLst>
                    <a:ext uri="{9D8B030D-6E8A-4147-A177-3AD203B41FA5}">
                      <a16:colId xmlns:a16="http://schemas.microsoft.com/office/drawing/2014/main" val="977264170"/>
                    </a:ext>
                  </a:extLst>
                </a:gridCol>
              </a:tblGrid>
              <a:tr h="357857">
                <a:tc>
                  <a:txBody>
                    <a:bodyPr/>
                    <a:lstStyle/>
                    <a:p>
                      <a:pPr algn="ctr"/>
                      <a:endParaRPr lang="en-US" sz="2800" dirty="0">
                        <a:effectLst/>
                        <a:latin typeface="+mn-lt"/>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Vegan</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Meat</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p-vlaue</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2290868"/>
                  </a:ext>
                </a:extLst>
              </a:tr>
              <a:tr h="606252">
                <a:tc>
                  <a:txBody>
                    <a:bodyPr/>
                    <a:lstStyle/>
                    <a:p>
                      <a:pPr marL="0" marR="0" algn="ctr">
                        <a:spcBef>
                          <a:spcPts val="0"/>
                        </a:spcBef>
                        <a:spcAft>
                          <a:spcPts val="0"/>
                        </a:spcAft>
                      </a:pPr>
                      <a:r>
                        <a:rPr lang="en-US" sz="2800" dirty="0">
                          <a:effectLst/>
                          <a:latin typeface="+mn-lt"/>
                        </a:rPr>
                        <a:t>Involvement in Healthy Eating</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4.15</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3.91</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0.27</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6494396"/>
                  </a:ext>
                </a:extLst>
              </a:tr>
              <a:tr h="606252">
                <a:tc>
                  <a:txBody>
                    <a:bodyPr/>
                    <a:lstStyle/>
                    <a:p>
                      <a:pPr marL="0" marR="0" algn="ctr">
                        <a:spcBef>
                          <a:spcPts val="0"/>
                        </a:spcBef>
                        <a:spcAft>
                          <a:spcPts val="0"/>
                        </a:spcAft>
                      </a:pPr>
                      <a:r>
                        <a:rPr lang="en-US" sz="2800" dirty="0">
                          <a:effectLst/>
                          <a:latin typeface="+mn-lt"/>
                        </a:rPr>
                        <a:t>Self-Reported Healthy Eating</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3.11</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2.81</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0.135</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6886069"/>
                  </a:ext>
                </a:extLst>
              </a:tr>
              <a:tr h="606252">
                <a:tc>
                  <a:txBody>
                    <a:bodyPr/>
                    <a:lstStyle/>
                    <a:p>
                      <a:pPr marL="0" marR="0" algn="ctr">
                        <a:spcBef>
                          <a:spcPts val="0"/>
                        </a:spcBef>
                        <a:spcAft>
                          <a:spcPts val="0"/>
                        </a:spcAft>
                      </a:pPr>
                      <a:r>
                        <a:rPr lang="en-US" sz="2800" dirty="0">
                          <a:effectLst/>
                          <a:latin typeface="+mn-lt"/>
                        </a:rPr>
                        <a:t>Involvement in Sustainable Eating</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3.53</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mn-lt"/>
                        </a:rPr>
                        <a:t>3.17</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0.161</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43080740"/>
                  </a:ext>
                </a:extLst>
              </a:tr>
              <a:tr h="606252">
                <a:tc>
                  <a:txBody>
                    <a:bodyPr/>
                    <a:lstStyle/>
                    <a:p>
                      <a:pPr marL="0" marR="0" algn="ctr">
                        <a:spcBef>
                          <a:spcPts val="0"/>
                        </a:spcBef>
                        <a:spcAft>
                          <a:spcPts val="0"/>
                        </a:spcAft>
                      </a:pPr>
                      <a:r>
                        <a:rPr lang="en-US" sz="2800" dirty="0">
                          <a:effectLst/>
                          <a:latin typeface="+mn-lt"/>
                        </a:rPr>
                        <a:t>Self-Reported Sustainable Eating</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2.86</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2.68</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800" dirty="0">
                          <a:effectLst/>
                          <a:latin typeface="+mn-lt"/>
                        </a:rPr>
                        <a:t>0.352</a:t>
                      </a:r>
                      <a:endParaRPr lang="en-US" sz="28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62073954"/>
                  </a:ext>
                </a:extLst>
              </a:tr>
            </a:tbl>
          </a:graphicData>
        </a:graphic>
      </p:graphicFrame>
      <p:sp>
        <p:nvSpPr>
          <p:cNvPr id="16" name="TextBox 15">
            <a:extLst>
              <a:ext uri="{FF2B5EF4-FFF2-40B4-BE49-F238E27FC236}">
                <a16:creationId xmlns:a16="http://schemas.microsoft.com/office/drawing/2014/main" id="{5E241D88-7D5F-134B-962F-0AFAB7BB637B}"/>
              </a:ext>
            </a:extLst>
          </p:cNvPr>
          <p:cNvSpPr txBox="1"/>
          <p:nvPr/>
        </p:nvSpPr>
        <p:spPr>
          <a:xfrm>
            <a:off x="15399893" y="5287304"/>
            <a:ext cx="652795" cy="584775"/>
          </a:xfrm>
          <a:prstGeom prst="rect">
            <a:avLst/>
          </a:prstGeom>
          <a:noFill/>
        </p:spPr>
        <p:txBody>
          <a:bodyPr wrap="square" rtlCol="0">
            <a:spAutoFit/>
          </a:bodyPr>
          <a:lstStyle/>
          <a:p>
            <a:r>
              <a:rPr lang="en-US" sz="3200" dirty="0"/>
              <a:t>a.</a:t>
            </a:r>
            <a:endParaRPr lang="en-US" sz="1100" dirty="0"/>
          </a:p>
        </p:txBody>
      </p:sp>
      <p:sp>
        <p:nvSpPr>
          <p:cNvPr id="77" name="TextBox 76">
            <a:extLst>
              <a:ext uri="{FF2B5EF4-FFF2-40B4-BE49-F238E27FC236}">
                <a16:creationId xmlns:a16="http://schemas.microsoft.com/office/drawing/2014/main" id="{8958CE9E-1CC9-0140-8E85-81823CB54723}"/>
              </a:ext>
            </a:extLst>
          </p:cNvPr>
          <p:cNvSpPr txBox="1"/>
          <p:nvPr/>
        </p:nvSpPr>
        <p:spPr>
          <a:xfrm>
            <a:off x="21894759" y="5323131"/>
            <a:ext cx="652795" cy="584775"/>
          </a:xfrm>
          <a:prstGeom prst="rect">
            <a:avLst/>
          </a:prstGeom>
          <a:noFill/>
        </p:spPr>
        <p:txBody>
          <a:bodyPr wrap="square" rtlCol="0">
            <a:spAutoFit/>
          </a:bodyPr>
          <a:lstStyle/>
          <a:p>
            <a:r>
              <a:rPr lang="en-US" sz="3200" dirty="0"/>
              <a:t>b</a:t>
            </a:r>
            <a:r>
              <a:rPr lang="en-US" sz="2400" dirty="0"/>
              <a:t>.</a:t>
            </a:r>
            <a:endParaRPr lang="en-US" sz="1000" dirty="0"/>
          </a:p>
        </p:txBody>
      </p:sp>
      <p:sp>
        <p:nvSpPr>
          <p:cNvPr id="78" name="TextBox 77">
            <a:extLst>
              <a:ext uri="{FF2B5EF4-FFF2-40B4-BE49-F238E27FC236}">
                <a16:creationId xmlns:a16="http://schemas.microsoft.com/office/drawing/2014/main" id="{6A10FB87-6D8B-984B-BA7A-6A98A213DB77}"/>
              </a:ext>
            </a:extLst>
          </p:cNvPr>
          <p:cNvSpPr txBox="1"/>
          <p:nvPr/>
        </p:nvSpPr>
        <p:spPr>
          <a:xfrm>
            <a:off x="15444698" y="10510220"/>
            <a:ext cx="652795" cy="707886"/>
          </a:xfrm>
          <a:prstGeom prst="rect">
            <a:avLst/>
          </a:prstGeom>
          <a:noFill/>
        </p:spPr>
        <p:txBody>
          <a:bodyPr wrap="square" rtlCol="0">
            <a:spAutoFit/>
          </a:bodyPr>
          <a:lstStyle/>
          <a:p>
            <a:r>
              <a:rPr lang="en-US" sz="3200" dirty="0"/>
              <a:t>c</a:t>
            </a:r>
            <a:r>
              <a:rPr lang="en-US" sz="4000" dirty="0"/>
              <a:t>.</a:t>
            </a:r>
            <a:endParaRPr lang="en-US" sz="1400" dirty="0"/>
          </a:p>
        </p:txBody>
      </p:sp>
      <p:sp>
        <p:nvSpPr>
          <p:cNvPr id="79" name="TextBox 78">
            <a:extLst>
              <a:ext uri="{FF2B5EF4-FFF2-40B4-BE49-F238E27FC236}">
                <a16:creationId xmlns:a16="http://schemas.microsoft.com/office/drawing/2014/main" id="{A63E4DCB-663F-E84C-ABB6-7E2EAD9F4BBA}"/>
              </a:ext>
            </a:extLst>
          </p:cNvPr>
          <p:cNvSpPr txBox="1"/>
          <p:nvPr/>
        </p:nvSpPr>
        <p:spPr>
          <a:xfrm>
            <a:off x="21731945" y="10412494"/>
            <a:ext cx="652795" cy="707886"/>
          </a:xfrm>
          <a:prstGeom prst="rect">
            <a:avLst/>
          </a:prstGeom>
          <a:noFill/>
        </p:spPr>
        <p:txBody>
          <a:bodyPr wrap="square" rtlCol="0">
            <a:spAutoFit/>
          </a:bodyPr>
          <a:lstStyle/>
          <a:p>
            <a:r>
              <a:rPr lang="en-US" sz="3200" dirty="0"/>
              <a:t>d</a:t>
            </a:r>
            <a:r>
              <a:rPr lang="en-US" sz="4000" dirty="0"/>
              <a:t>.</a:t>
            </a:r>
            <a:endParaRPr lang="en-US" sz="1400" dirty="0"/>
          </a:p>
        </p:txBody>
      </p:sp>
      <p:grpSp>
        <p:nvGrpSpPr>
          <p:cNvPr id="18" name="Group 17">
            <a:extLst>
              <a:ext uri="{FF2B5EF4-FFF2-40B4-BE49-F238E27FC236}">
                <a16:creationId xmlns:a16="http://schemas.microsoft.com/office/drawing/2014/main" id="{94DE7E90-3DBF-B044-B668-D2F31E09D18C}"/>
              </a:ext>
            </a:extLst>
          </p:cNvPr>
          <p:cNvGrpSpPr/>
          <p:nvPr/>
        </p:nvGrpSpPr>
        <p:grpSpPr>
          <a:xfrm>
            <a:off x="15315815" y="5064122"/>
            <a:ext cx="13485057" cy="15997558"/>
            <a:chOff x="15399893" y="5640913"/>
            <a:chExt cx="13485057" cy="18073147"/>
          </a:xfrm>
        </p:grpSpPr>
        <p:grpSp>
          <p:nvGrpSpPr>
            <p:cNvPr id="13" name="Group 12">
              <a:extLst>
                <a:ext uri="{FF2B5EF4-FFF2-40B4-BE49-F238E27FC236}">
                  <a16:creationId xmlns:a16="http://schemas.microsoft.com/office/drawing/2014/main" id="{74399BBD-6C26-E342-A465-ABE1F754C4E1}"/>
                </a:ext>
              </a:extLst>
            </p:cNvPr>
            <p:cNvGrpSpPr/>
            <p:nvPr/>
          </p:nvGrpSpPr>
          <p:grpSpPr>
            <a:xfrm>
              <a:off x="15726922" y="5640913"/>
              <a:ext cx="12344400" cy="11084753"/>
              <a:chOff x="15726922" y="5640913"/>
              <a:chExt cx="12344400" cy="7706727"/>
            </a:xfrm>
          </p:grpSpPr>
          <p:graphicFrame>
            <p:nvGraphicFramePr>
              <p:cNvPr id="73" name="Chart 72">
                <a:extLst>
                  <a:ext uri="{FF2B5EF4-FFF2-40B4-BE49-F238E27FC236}">
                    <a16:creationId xmlns:a16="http://schemas.microsoft.com/office/drawing/2014/main" id="{6B365271-299B-4C80-82AF-C3631F5BC25E}"/>
                  </a:ext>
                </a:extLst>
              </p:cNvPr>
              <p:cNvGraphicFramePr>
                <a:graphicFrameLocks/>
              </p:cNvGraphicFramePr>
              <p:nvPr>
                <p:extLst>
                  <p:ext uri="{D42A27DB-BD31-4B8C-83A1-F6EECF244321}">
                    <p14:modId xmlns:p14="http://schemas.microsoft.com/office/powerpoint/2010/main" val="1569948701"/>
                  </p:ext>
                </p:extLst>
              </p:nvPr>
            </p:nvGraphicFramePr>
            <p:xfrm>
              <a:off x="15726922" y="5656868"/>
              <a:ext cx="5943600"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85EB492C-9041-481C-84CF-3E5596EA135E}"/>
                  </a:ext>
                </a:extLst>
              </p:cNvPr>
              <p:cNvGraphicFramePr>
                <a:graphicFrameLocks/>
              </p:cNvGraphicFramePr>
              <p:nvPr>
                <p:extLst>
                  <p:ext uri="{D42A27DB-BD31-4B8C-83A1-F6EECF244321}">
                    <p14:modId xmlns:p14="http://schemas.microsoft.com/office/powerpoint/2010/main" val="130102479"/>
                  </p:ext>
                </p:extLst>
              </p:nvPr>
            </p:nvGraphicFramePr>
            <p:xfrm>
              <a:off x="15726922" y="9690040"/>
              <a:ext cx="5943600" cy="3657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5" name="Chart 74">
                <a:extLst>
                  <a:ext uri="{FF2B5EF4-FFF2-40B4-BE49-F238E27FC236}">
                    <a16:creationId xmlns:a16="http://schemas.microsoft.com/office/drawing/2014/main" id="{D1E5BE0B-9916-4B72-8A1F-18E7582CE556}"/>
                  </a:ext>
                </a:extLst>
              </p:cNvPr>
              <p:cNvGraphicFramePr>
                <a:graphicFrameLocks/>
              </p:cNvGraphicFramePr>
              <p:nvPr>
                <p:extLst>
                  <p:ext uri="{D42A27DB-BD31-4B8C-83A1-F6EECF244321}">
                    <p14:modId xmlns:p14="http://schemas.microsoft.com/office/powerpoint/2010/main" val="2943214131"/>
                  </p:ext>
                </p:extLst>
              </p:nvPr>
            </p:nvGraphicFramePr>
            <p:xfrm>
              <a:off x="22127722" y="5640913"/>
              <a:ext cx="5943600" cy="36576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6" name="Chart 75">
                <a:extLst>
                  <a:ext uri="{FF2B5EF4-FFF2-40B4-BE49-F238E27FC236}">
                    <a16:creationId xmlns:a16="http://schemas.microsoft.com/office/drawing/2014/main" id="{C5FA0B51-EBC1-4E6B-B200-13426A2A823C}"/>
                  </a:ext>
                </a:extLst>
              </p:cNvPr>
              <p:cNvGraphicFramePr>
                <a:graphicFrameLocks/>
              </p:cNvGraphicFramePr>
              <p:nvPr>
                <p:extLst>
                  <p:ext uri="{D42A27DB-BD31-4B8C-83A1-F6EECF244321}">
                    <p14:modId xmlns:p14="http://schemas.microsoft.com/office/powerpoint/2010/main" val="3992566725"/>
                  </p:ext>
                </p:extLst>
              </p:nvPr>
            </p:nvGraphicFramePr>
            <p:xfrm>
              <a:off x="22122987" y="9621662"/>
              <a:ext cx="5943600" cy="3657600"/>
            </p:xfrm>
            <a:graphic>
              <a:graphicData uri="http://schemas.openxmlformats.org/drawingml/2006/chart">
                <c:chart xmlns:c="http://schemas.openxmlformats.org/drawingml/2006/chart" xmlns:r="http://schemas.openxmlformats.org/officeDocument/2006/relationships" r:id="rId8"/>
              </a:graphicData>
            </a:graphic>
          </p:graphicFrame>
        </p:grpSp>
        <p:sp>
          <p:nvSpPr>
            <p:cNvPr id="80" name="Text Box 26">
              <a:extLst>
                <a:ext uri="{FF2B5EF4-FFF2-40B4-BE49-F238E27FC236}">
                  <a16:creationId xmlns:a16="http://schemas.microsoft.com/office/drawing/2014/main" id="{9B400EC3-290F-8642-92F0-84E4A944534C}"/>
                </a:ext>
              </a:extLst>
            </p:cNvPr>
            <p:cNvSpPr txBox="1"/>
            <p:nvPr/>
          </p:nvSpPr>
          <p:spPr>
            <a:xfrm>
              <a:off x="15399893" y="16982602"/>
              <a:ext cx="13485057" cy="673145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US" sz="2800" dirty="0"/>
                <a:t>Figure 1: A comparison of the (a) overall liking, (b) taste, (c) appearance, and (d) texture of each taco sample, vegan and meat, for vegan choosers and meat choosers was analyzed. Figure 1a and Figure 1b show significant interactions (p&lt;0.001). Vegan choosers were more likely to score the overall liking (Figure 1a) and the taste liking (Figure 1b) higher for vegan tacos than the meat tacos. Meat choosers were more likely to score the overall liking (Figure 1a) and the taste liking (Figure 1b) higher for meat tacos than the vegan tacos. Figure 1c showed that neither of the two groups liked the appearance of one taco more than the other nor was there a significant interaction of the taco appearances among the two groups. Figure 1d shows that both vegan choosers and meat choosers like the texture of the meat taco better than the vegan taco (p&lt;0.05), however, a significant interaction was also detected (p&lt;0.05). Vegan choosers were more likely to score the texture of the vegan tacos higher than the meat tacos and meat choosers were more likely to score the texture of the meat tacos higher than the vegan tacos. A significant (p&lt;0.05) TACO*CHOICE interaction was detected for overall liking, taste liking, and appearance liking, suggesting a strong relationship between sensory ratings and choice of taco.</a:t>
              </a:r>
            </a:p>
            <a:p>
              <a:endParaRPr lang="en-US" sz="2800" dirty="0"/>
            </a:p>
          </p:txBody>
        </p:sp>
      </p:grpSp>
      <p:graphicFrame>
        <p:nvGraphicFramePr>
          <p:cNvPr id="19" name="Table 19">
            <a:extLst>
              <a:ext uri="{FF2B5EF4-FFF2-40B4-BE49-F238E27FC236}">
                <a16:creationId xmlns:a16="http://schemas.microsoft.com/office/drawing/2014/main" id="{528DA1DD-0322-3E40-9B3B-4FC6A36F0CA3}"/>
              </a:ext>
            </a:extLst>
          </p:cNvPr>
          <p:cNvGraphicFramePr>
            <a:graphicFrameLocks noGrp="1"/>
          </p:cNvGraphicFramePr>
          <p:nvPr>
            <p:extLst>
              <p:ext uri="{D42A27DB-BD31-4B8C-83A1-F6EECF244321}">
                <p14:modId xmlns:p14="http://schemas.microsoft.com/office/powerpoint/2010/main" val="2537184523"/>
              </p:ext>
            </p:extLst>
          </p:nvPr>
        </p:nvGraphicFramePr>
        <p:xfrm>
          <a:off x="30021532" y="7743645"/>
          <a:ext cx="12341680" cy="4346516"/>
        </p:xfrm>
        <a:graphic>
          <a:graphicData uri="http://schemas.openxmlformats.org/drawingml/2006/table">
            <a:tbl>
              <a:tblPr firstRow="1" bandRow="1">
                <a:tableStyleId>{69CF1AB2-1976-4502-BF36-3FF5EA218861}</a:tableStyleId>
              </a:tblPr>
              <a:tblGrid>
                <a:gridCol w="3085420">
                  <a:extLst>
                    <a:ext uri="{9D8B030D-6E8A-4147-A177-3AD203B41FA5}">
                      <a16:colId xmlns:a16="http://schemas.microsoft.com/office/drawing/2014/main" val="1669420984"/>
                    </a:ext>
                  </a:extLst>
                </a:gridCol>
                <a:gridCol w="3085420">
                  <a:extLst>
                    <a:ext uri="{9D8B030D-6E8A-4147-A177-3AD203B41FA5}">
                      <a16:colId xmlns:a16="http://schemas.microsoft.com/office/drawing/2014/main" val="511939828"/>
                    </a:ext>
                  </a:extLst>
                </a:gridCol>
                <a:gridCol w="3085420">
                  <a:extLst>
                    <a:ext uri="{9D8B030D-6E8A-4147-A177-3AD203B41FA5}">
                      <a16:colId xmlns:a16="http://schemas.microsoft.com/office/drawing/2014/main" val="2872246468"/>
                    </a:ext>
                  </a:extLst>
                </a:gridCol>
                <a:gridCol w="3085420">
                  <a:extLst>
                    <a:ext uri="{9D8B030D-6E8A-4147-A177-3AD203B41FA5}">
                      <a16:colId xmlns:a16="http://schemas.microsoft.com/office/drawing/2014/main" val="3049225300"/>
                    </a:ext>
                  </a:extLst>
                </a:gridCol>
              </a:tblGrid>
              <a:tr h="437456">
                <a:tc>
                  <a:txBody>
                    <a:bodyPr/>
                    <a:lstStyle/>
                    <a:p>
                      <a:pPr algn="ctr" fontAlgn="b"/>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Meat Choosers</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Vegan Choosers</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pvalue</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88787115"/>
                  </a:ext>
                </a:extLst>
              </a:tr>
              <a:tr h="366037">
                <a:tc>
                  <a:txBody>
                    <a:bodyPr/>
                    <a:lstStyle/>
                    <a:p>
                      <a:pPr algn="ctr" fontAlgn="b"/>
                      <a:r>
                        <a:rPr lang="en-US" sz="2800" u="none" strike="noStrike" dirty="0">
                          <a:effectLst/>
                        </a:rPr>
                        <a:t>Animal</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3.762</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4.72</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b="1" u="none" strike="noStrike" dirty="0">
                          <a:effectLst/>
                        </a:rPr>
                        <a:t>0.033</a:t>
                      </a:r>
                      <a:endParaRPr lang="en-US" sz="28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70002400"/>
                  </a:ext>
                </a:extLst>
              </a:tr>
              <a:tr h="366037">
                <a:tc>
                  <a:txBody>
                    <a:bodyPr/>
                    <a:lstStyle/>
                    <a:p>
                      <a:pPr algn="ctr" fontAlgn="b"/>
                      <a:r>
                        <a:rPr lang="en-US" sz="2800" u="none" strike="noStrike" dirty="0">
                          <a:effectLst/>
                        </a:rPr>
                        <a:t>Chemicals</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4.452</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4.62</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0.617</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18009970"/>
                  </a:ext>
                </a:extLst>
              </a:tr>
              <a:tr h="366037">
                <a:tc>
                  <a:txBody>
                    <a:bodyPr/>
                    <a:lstStyle/>
                    <a:p>
                      <a:pPr algn="ctr" fontAlgn="b"/>
                      <a:r>
                        <a:rPr lang="en-US" sz="2800" u="none" strike="noStrike" dirty="0">
                          <a:effectLst/>
                        </a:rPr>
                        <a:t>Environment</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4.25</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4.08</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0.66</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76888503"/>
                  </a:ext>
                </a:extLst>
              </a:tr>
              <a:tr h="366037">
                <a:tc>
                  <a:txBody>
                    <a:bodyPr/>
                    <a:lstStyle/>
                    <a:p>
                      <a:pPr algn="ctr" fontAlgn="b"/>
                      <a:r>
                        <a:rPr lang="en-US" sz="2800" u="none" strike="noStrike" dirty="0">
                          <a:effectLst/>
                        </a:rPr>
                        <a:t>Familiarity</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4.488</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4.52</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0.927</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39279933"/>
                  </a:ext>
                </a:extLst>
              </a:tr>
              <a:tr h="366037">
                <a:tc>
                  <a:txBody>
                    <a:bodyPr/>
                    <a:lstStyle/>
                    <a:p>
                      <a:pPr algn="ctr" fontAlgn="b"/>
                      <a:r>
                        <a:rPr lang="en-US" sz="2800" u="none" strike="noStrike" dirty="0">
                          <a:effectLst/>
                        </a:rPr>
                        <a:t>Health</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5.202</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5.6</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0.177</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24138360"/>
                  </a:ext>
                </a:extLst>
              </a:tr>
              <a:tr h="366037">
                <a:tc>
                  <a:txBody>
                    <a:bodyPr/>
                    <a:lstStyle/>
                    <a:p>
                      <a:pPr algn="ctr" fontAlgn="b"/>
                      <a:r>
                        <a:rPr lang="en-US" sz="2800" u="none" strike="noStrike" dirty="0">
                          <a:effectLst/>
                        </a:rPr>
                        <a:t>Local</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4.476</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4.1</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0.269</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14921155"/>
                  </a:ext>
                </a:extLst>
              </a:tr>
              <a:tr h="366037">
                <a:tc>
                  <a:txBody>
                    <a:bodyPr/>
                    <a:lstStyle/>
                    <a:p>
                      <a:pPr algn="ctr" fontAlgn="b"/>
                      <a:r>
                        <a:rPr lang="en-US" sz="2800" u="none" strike="noStrike" dirty="0">
                          <a:effectLst/>
                        </a:rPr>
                        <a:t>Price</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6.69</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6.24</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b="1" u="none" strike="noStrike" dirty="0">
                          <a:effectLst/>
                        </a:rPr>
                        <a:t>0.01</a:t>
                      </a:r>
                      <a:endParaRPr lang="en-US" sz="28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01120129"/>
                  </a:ext>
                </a:extLst>
              </a:tr>
              <a:tr h="366037">
                <a:tc>
                  <a:txBody>
                    <a:bodyPr/>
                    <a:lstStyle/>
                    <a:p>
                      <a:pPr algn="ctr" fontAlgn="b"/>
                      <a:r>
                        <a:rPr lang="en-US" sz="2800" u="none" strike="noStrike" dirty="0">
                          <a:effectLst/>
                        </a:rPr>
                        <a:t>Sensory</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6.167</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6.04</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0.539</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37994237"/>
                  </a:ext>
                </a:extLst>
              </a:tr>
              <a:tr h="366037">
                <a:tc>
                  <a:txBody>
                    <a:bodyPr/>
                    <a:lstStyle/>
                    <a:p>
                      <a:pPr algn="ctr" fontAlgn="b"/>
                      <a:r>
                        <a:rPr lang="en-US" sz="2800" u="none" strike="noStrike" dirty="0">
                          <a:effectLst/>
                        </a:rPr>
                        <a:t>Organic</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3.976</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4.16</a:t>
                      </a:r>
                      <a:endParaRPr lang="en-US" sz="2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800" u="none" strike="noStrike" dirty="0">
                          <a:effectLst/>
                        </a:rPr>
                        <a:t>0.665</a:t>
                      </a:r>
                      <a:endParaRPr lang="en-US" sz="2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65731353"/>
                  </a:ext>
                </a:extLst>
              </a:tr>
            </a:tbl>
          </a:graphicData>
        </a:graphic>
      </p:graphicFrame>
      <p:sp>
        <p:nvSpPr>
          <p:cNvPr id="20" name="TextBox 19">
            <a:extLst>
              <a:ext uri="{FF2B5EF4-FFF2-40B4-BE49-F238E27FC236}">
                <a16:creationId xmlns:a16="http://schemas.microsoft.com/office/drawing/2014/main" id="{F8D022C9-788A-CE4D-B61E-07D15AC722EB}"/>
              </a:ext>
            </a:extLst>
          </p:cNvPr>
          <p:cNvSpPr txBox="1"/>
          <p:nvPr/>
        </p:nvSpPr>
        <p:spPr>
          <a:xfrm>
            <a:off x="15361920" y="21880656"/>
            <a:ext cx="13167360" cy="2677656"/>
          </a:xfrm>
          <a:prstGeom prst="rect">
            <a:avLst/>
          </a:prstGeom>
          <a:noFill/>
        </p:spPr>
        <p:txBody>
          <a:bodyPr wrap="square" rtlCol="0">
            <a:spAutoFit/>
          </a:bodyPr>
          <a:lstStyle/>
          <a:p>
            <a:r>
              <a:rPr lang="en-US" sz="2800" dirty="0"/>
              <a:t>Table 1: A comparison of involvement in healthy eating, self-reported healthy eating, involvement in sustainable eating, and self-reported sustainable eating between vegan choosers and meat choosers. There was not a significant difference detected in the involvement or self-reported behaviors of vegan choosers and meat choosers.  However, among both groups, involvement in healthy eating was significantly higher than involvement in sustainable eating.</a:t>
            </a:r>
          </a:p>
        </p:txBody>
      </p:sp>
      <p:sp>
        <p:nvSpPr>
          <p:cNvPr id="94" name="TextBox 93">
            <a:extLst>
              <a:ext uri="{FF2B5EF4-FFF2-40B4-BE49-F238E27FC236}">
                <a16:creationId xmlns:a16="http://schemas.microsoft.com/office/drawing/2014/main" id="{CF46D86C-1CFD-6C4D-89B5-1A2B692F4357}"/>
              </a:ext>
            </a:extLst>
          </p:cNvPr>
          <p:cNvSpPr txBox="1"/>
          <p:nvPr/>
        </p:nvSpPr>
        <p:spPr>
          <a:xfrm>
            <a:off x="29608692" y="5237367"/>
            <a:ext cx="13167360" cy="1815882"/>
          </a:xfrm>
          <a:prstGeom prst="rect">
            <a:avLst/>
          </a:prstGeom>
          <a:noFill/>
        </p:spPr>
        <p:txBody>
          <a:bodyPr wrap="square" rtlCol="0">
            <a:spAutoFit/>
          </a:bodyPr>
          <a:lstStyle/>
          <a:p>
            <a:r>
              <a:rPr lang="en-US" sz="2800" dirty="0"/>
              <a:t>Table 2: A comparison of the food choice motives among meat choosers and vegan choosers. Data analysis showed an a positive association between vegan choosers and caring for animal welfare. (p&lt;0.05). Additionally, this study revealed that vegan choosers are less likely to care about the price of food as compared to meat choosers (p&lt;0.05).</a:t>
            </a:r>
          </a:p>
        </p:txBody>
      </p:sp>
    </p:spTree>
    <p:extLst>
      <p:ext uri="{BB962C8B-B14F-4D97-AF65-F5344CB8AC3E}">
        <p14:creationId xmlns:p14="http://schemas.microsoft.com/office/powerpoint/2010/main" val="67283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EC0213-54EA-7349-9799-83ECCC208B39}"/>
              </a:ext>
            </a:extLst>
          </p:cNvPr>
          <p:cNvSpPr txBox="1"/>
          <p:nvPr/>
        </p:nvSpPr>
        <p:spPr>
          <a:xfrm>
            <a:off x="3875314" y="10406743"/>
            <a:ext cx="27257829" cy="1754326"/>
          </a:xfrm>
          <a:prstGeom prst="rect">
            <a:avLst/>
          </a:prstGeom>
          <a:noFill/>
        </p:spPr>
        <p:txBody>
          <a:bodyPr wrap="square" rtlCol="0">
            <a:spAutoFit/>
          </a:bodyPr>
          <a:lstStyle/>
          <a:p>
            <a:r>
              <a:rPr lang="en-US" dirty="0"/>
              <a:t>There were no differences detected in the characteristics of sustainability/health involvement or sustainability/health self-reported behaviors between those that chose vegan and those that chose meat.  Among both groups, vegan choosers and meat choosers, involvement in healthy eating was significantly higher (p &lt;0.01) than involvement in sustainable eating, but there was no difference in self-reported healthy eating and sustainable eating.</a:t>
            </a:r>
          </a:p>
          <a:p>
            <a:endParaRPr lang="en-US" dirty="0"/>
          </a:p>
          <a:p>
            <a:endParaRPr lang="en-US" dirty="0"/>
          </a:p>
          <a:p>
            <a:r>
              <a:rPr lang="en-US" dirty="0"/>
              <a:t>Sensory data revealed that meat choosers liked the taste and texture of meat tacos significantly more (p &lt;0.01) than vegan tacos. There was no significant difference detected for the taste or texture between vegan and meat tacos for the vegan choosers</a:t>
            </a:r>
          </a:p>
          <a:p>
            <a:endParaRPr lang="en-US" dirty="0"/>
          </a:p>
        </p:txBody>
      </p:sp>
    </p:spTree>
    <p:extLst>
      <p:ext uri="{BB962C8B-B14F-4D97-AF65-F5344CB8AC3E}">
        <p14:creationId xmlns:p14="http://schemas.microsoft.com/office/powerpoint/2010/main" val="3554460811"/>
      </p:ext>
    </p:extLst>
  </p:cSld>
  <p:clrMapOvr>
    <a:masterClrMapping/>
  </p:clrMapOvr>
</p:sld>
</file>

<file path=ppt/theme/theme1.xml><?xml version="1.0" encoding="utf-8"?>
<a:theme xmlns:a="http://schemas.openxmlformats.org/drawingml/2006/main" name="Parce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{2F631FFA-0E36-BA45-8D64-D81B648F9FA1}tf10001120</Template>
  <TotalTime>0</TotalTime>
  <Words>1232</Words>
  <Application>Microsoft Macintosh PowerPoint</Application>
  <PresentationFormat>Custom</PresentationFormat>
  <Paragraphs>162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Gill Sans MT</vt:lpstr>
      <vt:lpstr>Parcel</vt:lpstr>
      <vt:lpstr>PowerPoint Presentation</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Elizabeth Margaret Rogers</cp:lastModifiedBy>
  <cp:revision>1</cp:revision>
  <cp:lastPrinted>2017-04-21T13:36:06Z</cp:lastPrinted>
  <dcterms:created xsi:type="dcterms:W3CDTF">2013-02-10T21:14:48Z</dcterms:created>
  <dcterms:modified xsi:type="dcterms:W3CDTF">2021-04-21T16:17:04Z</dcterms:modified>
</cp:coreProperties>
</file>