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F13"/>
    <a:srgbClr val="F3E0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97" autoAdjust="0"/>
    <p:restoredTop sz="94737" autoAdjust="0"/>
  </p:normalViewPr>
  <p:slideViewPr>
    <p:cSldViewPr snapToGrid="0">
      <p:cViewPr varScale="1">
        <p:scale>
          <a:sx n="85" d="100"/>
          <a:sy n="85" d="100"/>
        </p:scale>
        <p:origin x="1206" y="84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235F17-F146-7E48-85FC-5E8354B55484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C6AE93-ACDA-9A44-99BE-C7E48A316118}">
      <dgm:prSet custT="1"/>
      <dgm:spPr/>
      <dgm:t>
        <a:bodyPr/>
        <a:lstStyle/>
        <a:p>
          <a:pPr algn="l"/>
          <a:r>
            <a:rPr lang="en-US" sz="1150" dirty="0">
              <a:latin typeface="+mn-lt"/>
            </a:rPr>
            <a:t>Implementing a more friendship-oriented relationship in these facilities alleviates depression, pain, and loneliness. Many older adults are dependent on their nurses and healthcare workers prior to developing a friend-oriented relationship.</a:t>
          </a:r>
        </a:p>
      </dgm:t>
    </dgm:pt>
    <dgm:pt modelId="{855618BC-7D2E-864C-A66B-010E1BAC0FC4}" type="parTrans" cxnId="{DE219BDB-2DA1-E245-89D9-F345B1BFE2D5}">
      <dgm:prSet/>
      <dgm:spPr/>
      <dgm:t>
        <a:bodyPr/>
        <a:lstStyle/>
        <a:p>
          <a:endParaRPr lang="en-US"/>
        </a:p>
      </dgm:t>
    </dgm:pt>
    <dgm:pt modelId="{1CC84DA6-7FB9-474C-B70E-0F4D2E70B03A}" type="sibTrans" cxnId="{DE219BDB-2DA1-E245-89D9-F345B1BFE2D5}">
      <dgm:prSet/>
      <dgm:spPr/>
      <dgm:t>
        <a:bodyPr/>
        <a:lstStyle/>
        <a:p>
          <a:endParaRPr lang="en-US"/>
        </a:p>
      </dgm:t>
    </dgm:pt>
    <dgm:pt modelId="{D579D778-A9ED-1B4A-B6B7-0C001B7A0646}">
      <dgm:prSet custT="1"/>
      <dgm:spPr/>
      <dgm:t>
        <a:bodyPr/>
        <a:lstStyle/>
        <a:p>
          <a:pPr algn="r">
            <a:buNone/>
          </a:pPr>
          <a:r>
            <a:rPr lang="en-US" sz="1100" dirty="0">
              <a:latin typeface="+mn-lt"/>
              <a:cs typeface="Times New Roman" panose="02020603050405020304" pitchFamily="18" charset="0"/>
            </a:rPr>
            <a:t>Older adults in nursing homes and assisted living facilities frequently experience loneliness, social isolation, and minimal friendship-oriented relationships. Meaning those they interact with daily are focused on task completion and not developing a relationship with residents. </a:t>
          </a:r>
          <a:endParaRPr lang="en-US" sz="1100" dirty="0">
            <a:latin typeface="+mn-lt"/>
          </a:endParaRPr>
        </a:p>
      </dgm:t>
    </dgm:pt>
    <dgm:pt modelId="{28E7F50B-3F8C-D540-AC4B-D5D0A454089E}" type="parTrans" cxnId="{757CD616-6147-6146-B49A-C8855174F4D3}">
      <dgm:prSet/>
      <dgm:spPr/>
      <dgm:t>
        <a:bodyPr/>
        <a:lstStyle/>
        <a:p>
          <a:endParaRPr lang="en-US"/>
        </a:p>
      </dgm:t>
    </dgm:pt>
    <dgm:pt modelId="{BF2B75B8-0AB9-5B41-BDA2-CE030355DFCA}" type="sibTrans" cxnId="{757CD616-6147-6146-B49A-C8855174F4D3}">
      <dgm:prSet/>
      <dgm:spPr/>
      <dgm:t>
        <a:bodyPr/>
        <a:lstStyle/>
        <a:p>
          <a:endParaRPr lang="en-US"/>
        </a:p>
      </dgm:t>
    </dgm:pt>
    <dgm:pt modelId="{BAA74FB2-4C43-4F45-BBC9-95B99117F1D8}" type="pres">
      <dgm:prSet presAssocID="{11235F17-F146-7E48-85FC-5E8354B55484}" presName="Name0" presStyleCnt="0">
        <dgm:presLayoutVars>
          <dgm:chMax val="2"/>
          <dgm:chPref val="2"/>
          <dgm:animLvl val="lvl"/>
        </dgm:presLayoutVars>
      </dgm:prSet>
      <dgm:spPr/>
    </dgm:pt>
    <dgm:pt modelId="{4934EFA0-98B3-5442-AAA6-273412671F9C}" type="pres">
      <dgm:prSet presAssocID="{11235F17-F146-7E48-85FC-5E8354B55484}" presName="LeftText" presStyleLbl="revTx" presStyleIdx="0" presStyleCnt="0">
        <dgm:presLayoutVars>
          <dgm:bulletEnabled val="1"/>
        </dgm:presLayoutVars>
      </dgm:prSet>
      <dgm:spPr/>
    </dgm:pt>
    <dgm:pt modelId="{3D50E371-1E98-964E-ACD4-65D48CAAE0BD}" type="pres">
      <dgm:prSet presAssocID="{11235F17-F146-7E48-85FC-5E8354B55484}" presName="LeftNode" presStyleLbl="bgImgPlace1" presStyleIdx="0" presStyleCnt="2" custScaleX="136368" custLinFactNeighborX="-11174" custLinFactNeighborY="1475">
        <dgm:presLayoutVars>
          <dgm:chMax val="2"/>
          <dgm:chPref val="2"/>
        </dgm:presLayoutVars>
      </dgm:prSet>
      <dgm:spPr/>
    </dgm:pt>
    <dgm:pt modelId="{0427BC6E-3335-6249-AC0E-F5A085B7C4BA}" type="pres">
      <dgm:prSet presAssocID="{11235F17-F146-7E48-85FC-5E8354B55484}" presName="RightText" presStyleLbl="revTx" presStyleIdx="0" presStyleCnt="0">
        <dgm:presLayoutVars>
          <dgm:bulletEnabled val="1"/>
        </dgm:presLayoutVars>
      </dgm:prSet>
      <dgm:spPr/>
    </dgm:pt>
    <dgm:pt modelId="{3ECD603E-A2B7-7C43-A622-F4979EF2DD50}" type="pres">
      <dgm:prSet presAssocID="{11235F17-F146-7E48-85FC-5E8354B55484}" presName="RightNode" presStyleLbl="bgImgPlace1" presStyleIdx="1" presStyleCnt="2" custScaleX="128568" custLinFactNeighborX="20353" custLinFactNeighborY="1475">
        <dgm:presLayoutVars>
          <dgm:chMax val="0"/>
          <dgm:chPref val="0"/>
        </dgm:presLayoutVars>
      </dgm:prSet>
      <dgm:spPr/>
    </dgm:pt>
    <dgm:pt modelId="{8EA77663-DEE5-2541-9A21-074D51B6AE70}" type="pres">
      <dgm:prSet presAssocID="{11235F17-F146-7E48-85FC-5E8354B55484}" presName="TopArrow" presStyleLbl="node1" presStyleIdx="0" presStyleCnt="2"/>
      <dgm:spPr/>
    </dgm:pt>
    <dgm:pt modelId="{285D7E09-8963-0148-9375-67D092DAAE77}" type="pres">
      <dgm:prSet presAssocID="{11235F17-F146-7E48-85FC-5E8354B55484}" presName="BottomArrow" presStyleLbl="node1" presStyleIdx="1" presStyleCnt="2"/>
      <dgm:spPr/>
    </dgm:pt>
  </dgm:ptLst>
  <dgm:cxnLst>
    <dgm:cxn modelId="{C121B80E-7B75-4E4E-9B13-98B2F0CE9932}" type="presOf" srcId="{11235F17-F146-7E48-85FC-5E8354B55484}" destId="{BAA74FB2-4C43-4F45-BBC9-95B99117F1D8}" srcOrd="0" destOrd="0" presId="urn:microsoft.com/office/officeart/2009/layout/ReverseList"/>
    <dgm:cxn modelId="{757CD616-6147-6146-B49A-C8855174F4D3}" srcId="{11235F17-F146-7E48-85FC-5E8354B55484}" destId="{D579D778-A9ED-1B4A-B6B7-0C001B7A0646}" srcOrd="1" destOrd="0" parTransId="{28E7F50B-3F8C-D540-AC4B-D5D0A454089E}" sibTransId="{BF2B75B8-0AB9-5B41-BDA2-CE030355DFCA}"/>
    <dgm:cxn modelId="{503E142A-D3EF-5042-9D09-1590665E667F}" type="presOf" srcId="{8BC6AE93-ACDA-9A44-99BE-C7E48A316118}" destId="{4934EFA0-98B3-5442-AAA6-273412671F9C}" srcOrd="0" destOrd="0" presId="urn:microsoft.com/office/officeart/2009/layout/ReverseList"/>
    <dgm:cxn modelId="{E9D4FF53-64C6-064D-8CF5-0C2CAF08C0A9}" type="presOf" srcId="{D579D778-A9ED-1B4A-B6B7-0C001B7A0646}" destId="{3ECD603E-A2B7-7C43-A622-F4979EF2DD50}" srcOrd="1" destOrd="0" presId="urn:microsoft.com/office/officeart/2009/layout/ReverseList"/>
    <dgm:cxn modelId="{AC667B99-BC68-9149-9D18-EF6632FA345B}" type="presOf" srcId="{D579D778-A9ED-1B4A-B6B7-0C001B7A0646}" destId="{0427BC6E-3335-6249-AC0E-F5A085B7C4BA}" srcOrd="0" destOrd="0" presId="urn:microsoft.com/office/officeart/2009/layout/ReverseList"/>
    <dgm:cxn modelId="{DE219BDB-2DA1-E245-89D9-F345B1BFE2D5}" srcId="{11235F17-F146-7E48-85FC-5E8354B55484}" destId="{8BC6AE93-ACDA-9A44-99BE-C7E48A316118}" srcOrd="0" destOrd="0" parTransId="{855618BC-7D2E-864C-A66B-010E1BAC0FC4}" sibTransId="{1CC84DA6-7FB9-474C-B70E-0F4D2E70B03A}"/>
    <dgm:cxn modelId="{29BA0BF6-D800-EB41-A1A6-C41F19C178EC}" type="presOf" srcId="{8BC6AE93-ACDA-9A44-99BE-C7E48A316118}" destId="{3D50E371-1E98-964E-ACD4-65D48CAAE0BD}" srcOrd="1" destOrd="0" presId="urn:microsoft.com/office/officeart/2009/layout/ReverseList"/>
    <dgm:cxn modelId="{D0B14F6E-4B3C-1A4F-8D6F-FFFDCF12CF13}" type="presParOf" srcId="{BAA74FB2-4C43-4F45-BBC9-95B99117F1D8}" destId="{4934EFA0-98B3-5442-AAA6-273412671F9C}" srcOrd="0" destOrd="0" presId="urn:microsoft.com/office/officeart/2009/layout/ReverseList"/>
    <dgm:cxn modelId="{A9C30B0A-0B26-5349-8D36-D84FAF479EA7}" type="presParOf" srcId="{BAA74FB2-4C43-4F45-BBC9-95B99117F1D8}" destId="{3D50E371-1E98-964E-ACD4-65D48CAAE0BD}" srcOrd="1" destOrd="0" presId="urn:microsoft.com/office/officeart/2009/layout/ReverseList"/>
    <dgm:cxn modelId="{490409EF-5C34-5744-9D41-8D8E6258F72F}" type="presParOf" srcId="{BAA74FB2-4C43-4F45-BBC9-95B99117F1D8}" destId="{0427BC6E-3335-6249-AC0E-F5A085B7C4BA}" srcOrd="2" destOrd="0" presId="urn:microsoft.com/office/officeart/2009/layout/ReverseList"/>
    <dgm:cxn modelId="{80179ED2-96E1-3F46-B504-BDF4535F0387}" type="presParOf" srcId="{BAA74FB2-4C43-4F45-BBC9-95B99117F1D8}" destId="{3ECD603E-A2B7-7C43-A622-F4979EF2DD50}" srcOrd="3" destOrd="0" presId="urn:microsoft.com/office/officeart/2009/layout/ReverseList"/>
    <dgm:cxn modelId="{FEDD5953-490B-1E4E-BBF4-851C05AC5FD6}" type="presParOf" srcId="{BAA74FB2-4C43-4F45-BBC9-95B99117F1D8}" destId="{8EA77663-DEE5-2541-9A21-074D51B6AE70}" srcOrd="4" destOrd="0" presId="urn:microsoft.com/office/officeart/2009/layout/ReverseList"/>
    <dgm:cxn modelId="{59626D3F-FB58-F84B-8E07-38CF3685B83B}" type="presParOf" srcId="{BAA74FB2-4C43-4F45-BBC9-95B99117F1D8}" destId="{285D7E09-8963-0148-9375-67D092DAAE77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0E371-1E98-964E-ACD4-65D48CAAE0BD}">
      <dsp:nvSpPr>
        <dsp:cNvPr id="0" name=""/>
        <dsp:cNvSpPr/>
      </dsp:nvSpPr>
      <dsp:spPr>
        <a:xfrm rot="16200000">
          <a:off x="448138" y="850462"/>
          <a:ext cx="2262607" cy="188555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76200" rIns="68580" bIns="76200" numCol="1" spcCol="1270" anchor="t" anchorCtr="0">
          <a:noAutofit/>
        </a:bodyPr>
        <a:lstStyle/>
        <a:p>
          <a:pPr marL="0" lvl="0" indent="0" algn="l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50" kern="1200" dirty="0">
              <a:latin typeface="+mn-lt"/>
            </a:rPr>
            <a:t>Implementing a more friendship-oriented relationship in these facilities alleviates depression, pain, and loneliness. Many older adults are dependent on their nurses and healthcare workers prior to developing a friend-oriented relationship.</a:t>
          </a:r>
        </a:p>
      </dsp:txBody>
      <dsp:txXfrm rot="5400000">
        <a:off x="728728" y="753996"/>
        <a:ext cx="1793488" cy="2078483"/>
      </dsp:txXfrm>
    </dsp:sp>
    <dsp:sp modelId="{3ECD603E-A2B7-7C43-A622-F4979EF2DD50}">
      <dsp:nvSpPr>
        <dsp:cNvPr id="0" name=""/>
        <dsp:cNvSpPr/>
      </dsp:nvSpPr>
      <dsp:spPr>
        <a:xfrm rot="5400000">
          <a:off x="2329538" y="904387"/>
          <a:ext cx="2262607" cy="17777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69850" rIns="41910" bIns="69850" numCol="1" spcCol="1270" anchor="t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  <a:cs typeface="Times New Roman" panose="02020603050405020304" pitchFamily="18" charset="0"/>
            </a:rPr>
            <a:t>Older adults in nursing homes and assisted living facilities frequently experience loneliness, social isolation, and minimal friendship-oriented relationships. Meaning those they interact with daily are focused on task completion and not developing a relationship with residents. </a:t>
          </a:r>
          <a:endParaRPr lang="en-US" sz="1100" kern="1200" dirty="0">
            <a:latin typeface="+mn-lt"/>
          </a:endParaRPr>
        </a:p>
      </dsp:txBody>
      <dsp:txXfrm rot="-5400000">
        <a:off x="2571991" y="748730"/>
        <a:ext cx="1690904" cy="2089015"/>
      </dsp:txXfrm>
    </dsp:sp>
    <dsp:sp modelId="{8EA77663-DEE5-2541-9A21-074D51B6AE70}">
      <dsp:nvSpPr>
        <dsp:cNvPr id="0" name=""/>
        <dsp:cNvSpPr/>
      </dsp:nvSpPr>
      <dsp:spPr>
        <a:xfrm>
          <a:off x="1733803" y="0"/>
          <a:ext cx="1445478" cy="144540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D7E09-8963-0148-9375-67D092DAAE77}">
      <dsp:nvSpPr>
        <dsp:cNvPr id="0" name=""/>
        <dsp:cNvSpPr/>
      </dsp:nvSpPr>
      <dsp:spPr>
        <a:xfrm rot="10800000">
          <a:off x="1733803" y="2073968"/>
          <a:ext cx="1445478" cy="144540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05EE0-5857-424C-8293-94C8C2410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652A51-EC4B-491F-85F3-67BF1BB88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B9A94-FEFD-4805-95D9-0693D5690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825-933F-4946-A887-AEB48F94F41D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EE5B5-C917-48AF-AF69-71E1EAD5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B759C-965B-4880-8635-51BF2BDB9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F645-DC7C-41BA-A737-5B3448CA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1B84B-0764-41CA-A687-4B692F48B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FA4083-1633-468F-B708-9CB115055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DB92A-A828-4F69-B8BF-1CA13F4BE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825-933F-4946-A887-AEB48F94F41D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E55B7-FA5E-4C2B-93EF-487CFA7C1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4F51C-1DAE-4AEA-AB2A-53EB24B3D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F645-DC7C-41BA-A737-5B3448CA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6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B0FBE2-5150-4CEE-8D91-76F6573CFA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08CF30-6CCC-48EF-B86F-85A5AD354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FD018-9506-4F4F-971D-F1DE6E04D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825-933F-4946-A887-AEB48F94F41D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3448-C169-4031-8581-D4B1BDC66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D5719-78FB-46DA-97AE-DB179843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F645-DC7C-41BA-A737-5B3448CA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61174-9EBB-4B95-AD4A-A395976ED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055BD-C36F-424B-AF67-A1663D422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F6B77-8839-4981-BB51-E3FACC5F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825-933F-4946-A887-AEB48F94F41D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5F4EA-5D62-4868-A830-3A50D1717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F1A0C-99C1-48D3-B41E-920F2B9BD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F645-DC7C-41BA-A737-5B3448CA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9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EB817-4C07-499D-AB75-F898DEB2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916EB7-8B63-4E9E-82AD-12B7326FA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EF6E3-2FCC-4BCD-9ED1-4C47D6AB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825-933F-4946-A887-AEB48F94F41D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6F0A3-9FF7-451B-B96F-601C723A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75956-D1B5-466A-9591-9243AB663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F645-DC7C-41BA-A737-5B3448CA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367C0-D785-4168-98D1-1CF85E3F8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48C7E-9428-45D9-945E-779E78560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5627A-2409-42A0-9F52-BB5A9B711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99D2F-F4CE-498A-AC5D-C4FE26144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825-933F-4946-A887-AEB48F94F41D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1BAB3B-6EC6-4E72-9AF9-5E39370A5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747403-D122-4280-80F2-5C14CE95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F645-DC7C-41BA-A737-5B3448CA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6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D1C66-6F67-425A-968C-94008564B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08BF8-000F-46C9-9253-167BDC912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65917F-CEB5-4BEB-9AB2-B7EC95B70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AB1362-3D32-4EFA-A66A-4C72E289E3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C3F7FF-113D-463A-BDD5-F3CD7C2102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6642D6-2861-4557-AB33-A4C3C5C37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825-933F-4946-A887-AEB48F94F41D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56784A-EAC5-490E-829F-212312B33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95CECD-61D5-441E-9263-E7CF25F34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F645-DC7C-41BA-A737-5B3448CA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3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1E48-FEAF-4073-9E4F-B7797977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F6E26C-5BFD-40A3-990F-AFE1C42F1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825-933F-4946-A887-AEB48F94F41D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B0C8C4-B6DC-456B-813A-2875D0736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B3B0B-CDD1-49F3-9567-35D9BB987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F645-DC7C-41BA-A737-5B3448CA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D2AC01-1492-4249-AFEF-83E37BC24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825-933F-4946-A887-AEB48F94F41D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BC063A-D6B4-4F6F-832E-E112EC16F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D439E-0534-414C-895E-607141F2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F645-DC7C-41BA-A737-5B3448CA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2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BD0CF-5CD0-4C99-93B8-CBF818F0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EBCDF-34AE-4C19-A14B-0A773006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F9611C-82CC-40DA-8A62-6DF78ADD1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6EE0D-3A28-4593-89B1-158CF77B1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825-933F-4946-A887-AEB48F94F41D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993DF-DEE2-498A-B184-3BC11588E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6B60C-997C-4267-A0D8-D16B154F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F645-DC7C-41BA-A737-5B3448CA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B793C-864C-4E05-8C30-01251B38F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2035E0-18AC-4548-B14C-B28A8FFEDC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40B347-1F6A-4FBE-BEAD-A46C9D6B6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1C0ADA-7926-4C82-B4E7-658D73559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825-933F-4946-A887-AEB48F94F41D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8AA0F-AD64-4EED-A18E-2E68DBF32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4191D-BBE7-46FB-B98F-AB7A61ED1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F645-DC7C-41BA-A737-5B3448CA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3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A071B2-08BB-43AB-B1D6-4A327892C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17D5C-9672-42A7-B509-6F8AF07B6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948D7-BA3D-4B1D-A140-07961B91B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AA825-933F-4946-A887-AEB48F94F41D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53404-8E9D-40DD-9CF1-90F00A380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F2D66-AB90-4DBB-B9CC-B3F4BDAC8D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AF645-DC7C-41BA-A737-5B3448CA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7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2F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D653C40-B05A-4E73-8DFC-5A9C78F93922}"/>
              </a:ext>
            </a:extLst>
          </p:cNvPr>
          <p:cNvSpPr/>
          <p:nvPr/>
        </p:nvSpPr>
        <p:spPr>
          <a:xfrm>
            <a:off x="3732028" y="1541721"/>
            <a:ext cx="4774019" cy="38277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34EDBE7-5BD2-43C3-9008-9257229E2918}"/>
              </a:ext>
            </a:extLst>
          </p:cNvPr>
          <p:cNvSpPr/>
          <p:nvPr/>
        </p:nvSpPr>
        <p:spPr>
          <a:xfrm>
            <a:off x="4221843" y="397317"/>
            <a:ext cx="3694814" cy="929479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Healthcare Workers &amp; Isolation of Nursin</a:t>
            </a:r>
            <a:r>
              <a:rPr lang="en-US" b="1" dirty="0"/>
              <a:t>g Home Residents</a:t>
            </a:r>
            <a:r>
              <a:rPr lang="en-US" sz="1800" b="1" dirty="0"/>
              <a:t>: A </a:t>
            </a:r>
            <a:r>
              <a:rPr lang="en-US" b="1" dirty="0"/>
              <a:t>R</a:t>
            </a:r>
            <a:r>
              <a:rPr lang="en-US" sz="1800" b="1" dirty="0"/>
              <a:t>eview of the Literature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A59750-2E9E-4908-9E01-F2877D299842}"/>
              </a:ext>
            </a:extLst>
          </p:cNvPr>
          <p:cNvSpPr/>
          <p:nvPr/>
        </p:nvSpPr>
        <p:spPr>
          <a:xfrm>
            <a:off x="152351" y="1141595"/>
            <a:ext cx="3441781" cy="55121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cs typeface="Times New Roman" panose="02020603050405020304" pitchFamily="18" charset="0"/>
              </a:rPr>
              <a:t>Introduction </a:t>
            </a:r>
          </a:p>
          <a:p>
            <a:pPr algn="ctr"/>
            <a:endParaRPr lang="en-US" sz="1000" b="1" dirty="0">
              <a:cs typeface="Times New Roman" panose="02020603050405020304" pitchFamily="18" charset="0"/>
            </a:endParaRPr>
          </a:p>
          <a:p>
            <a:r>
              <a:rPr lang="en-US" sz="1000" b="1" dirty="0">
                <a:cs typeface="Times New Roman" panose="02020603050405020304" pitchFamily="18" charset="0"/>
              </a:rPr>
              <a:t>Research Question</a:t>
            </a:r>
            <a:r>
              <a:rPr lang="en-US" sz="1000" dirty="0">
                <a:ea typeface="Tahoma" panose="020B0604030504040204" pitchFamily="34" charset="0"/>
                <a:cs typeface="Times New Roman" panose="02020603050405020304" pitchFamily="18" charset="0"/>
              </a:rPr>
              <a:t>s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What does the literature report as the main factors that impact social isolation in senior living facilities?</a:t>
            </a:r>
            <a:endParaRPr lang="en-US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What does the literature state about the secondary consequences of social isolation, such as negative health consequences? </a:t>
            </a:r>
            <a:endParaRPr lang="en-US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What does the literature posit on the role of healthcare workers on older adults experiencing social isolation in senior living facilities, both positively and negatively?</a:t>
            </a:r>
            <a:endParaRPr lang="en-US" sz="10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10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If the focus is shifted from care-oriented communication and towards a </a:t>
            </a:r>
            <a:r>
              <a:rPr lang="en-US" sz="1000" i="1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friendship-oriented</a:t>
            </a:r>
            <a:r>
              <a:rPr lang="en-US" sz="10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goal to develop a personable connection with residents there is an expectation for an increase in the state of the older adult’s mental health.</a:t>
            </a:r>
            <a:r>
              <a:rPr lang="en-US" sz="10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1000" b="1" dirty="0">
                <a:solidFill>
                  <a:srgbClr val="000000"/>
                </a:solidFill>
                <a:cs typeface="Times New Roman" panose="02020603050405020304" pitchFamily="18" charset="0"/>
              </a:rPr>
              <a:t>Methodology</a:t>
            </a:r>
            <a:endParaRPr lang="en-US" sz="1000" b="1" dirty="0"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>
                <a:solidFill>
                  <a:schemeClr val="tx1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Search Terms used to narrow down search through EBSCO database are healthcare worker, social isolation, nursing homes, mental, health, older adults, and assisted living.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>
                <a:solidFill>
                  <a:schemeClr val="tx1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Additionally, there are search parameters included in order to specify the articles the search is focused on. These being: aged 65+ in the United States within the past 10 years.</a:t>
            </a:r>
            <a:endParaRPr lang="en-US" sz="1000" dirty="0">
              <a:solidFill>
                <a:schemeClr val="tx1"/>
              </a:solidFill>
              <a:effectLst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329479D6-2CF7-DF41-BA9E-4AF90070E0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32363"/>
              </p:ext>
            </p:extLst>
          </p:nvPr>
        </p:nvGraphicFramePr>
        <p:xfrm>
          <a:off x="3633482" y="1832113"/>
          <a:ext cx="4859443" cy="3519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E1B111C5-2D7B-4BCE-AB25-19B436F4DA20}"/>
              </a:ext>
            </a:extLst>
          </p:cNvPr>
          <p:cNvSpPr txBox="1"/>
          <p:nvPr/>
        </p:nvSpPr>
        <p:spPr>
          <a:xfrm>
            <a:off x="3752049" y="5453466"/>
            <a:ext cx="4687902" cy="13234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cs typeface="Times New Roman" panose="02020603050405020304" pitchFamily="18" charset="0"/>
              </a:rPr>
              <a:t>Discussion</a:t>
            </a:r>
          </a:p>
          <a:p>
            <a:r>
              <a:rPr lang="en-US" sz="1000" kern="1200" dirty="0">
                <a:cs typeface="Times New Roman" panose="02020603050405020304" pitchFamily="18" charset="0"/>
              </a:rPr>
              <a:t>Healthcare workers have a positive impact on the mental health of residents. </a:t>
            </a:r>
            <a:r>
              <a:rPr lang="en-US" sz="1000" dirty="0">
                <a:cs typeface="Times New Roman" panose="02020603050405020304" pitchFamily="18" charset="0"/>
              </a:rPr>
              <a:t>Solutions presented in the literature often increased social stimulation between older adults and other individuals. Presently, an intrapersonal or person-centered approach from the healthcare worker’s perspective has a positive impact on the mental health of older adults in their facility. Recommend training is reflective of what home healthcare aids receive to supplement current knowledge.</a:t>
            </a:r>
            <a:endParaRPr lang="en-US" sz="1000" b="1" dirty="0">
              <a:solidFill>
                <a:srgbClr val="FF0000"/>
              </a:solidFill>
            </a:endParaRPr>
          </a:p>
          <a:p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16" name="Rectangle 91">
            <a:extLst>
              <a:ext uri="{FF2B5EF4-FFF2-40B4-BE49-F238E27FC236}">
                <a16:creationId xmlns:a16="http://schemas.microsoft.com/office/drawing/2014/main" id="{D6053B47-B49A-4C2B-B465-A27D1B03B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8731" y="1307457"/>
            <a:ext cx="1389199" cy="841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Records identified through database searching</a:t>
            </a:r>
            <a:b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(n =  197 )</a:t>
            </a: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88">
            <a:extLst>
              <a:ext uri="{FF2B5EF4-FFF2-40B4-BE49-F238E27FC236}">
                <a16:creationId xmlns:a16="http://schemas.microsoft.com/office/drawing/2014/main" id="{772728D2-CBD0-4A29-8CF2-CCCC89A3F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2436" y="1307457"/>
            <a:ext cx="1389187" cy="8337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Additional records identified through other sources</a:t>
            </a:r>
            <a:b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(n =  0 )</a:t>
            </a: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87">
            <a:extLst>
              <a:ext uri="{FF2B5EF4-FFF2-40B4-BE49-F238E27FC236}">
                <a16:creationId xmlns:a16="http://schemas.microsoft.com/office/drawing/2014/main" id="{7F605C99-461C-4E27-8616-8DF1D0DC4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2949" y="2512737"/>
            <a:ext cx="2896793" cy="431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Records after duplicates removed</a:t>
            </a:r>
            <a:b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(n = 118  )</a:t>
            </a: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86">
            <a:extLst>
              <a:ext uri="{FF2B5EF4-FFF2-40B4-BE49-F238E27FC236}">
                <a16:creationId xmlns:a16="http://schemas.microsoft.com/office/drawing/2014/main" id="{4A09D7C8-9871-4B43-8C6E-CD8C69955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2949" y="3291826"/>
            <a:ext cx="1334979" cy="4798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Records screened</a:t>
            </a:r>
            <a:b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(n =44   )</a:t>
            </a: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85">
            <a:extLst>
              <a:ext uri="{FF2B5EF4-FFF2-40B4-BE49-F238E27FC236}">
                <a16:creationId xmlns:a16="http://schemas.microsoft.com/office/drawing/2014/main" id="{82D56687-56F1-4A21-A3DB-4F6357915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103" y="3283342"/>
            <a:ext cx="1263639" cy="4798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Records excluded</a:t>
            </a:r>
            <a:b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(n = 0  )</a:t>
            </a: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84">
            <a:extLst>
              <a:ext uri="{FF2B5EF4-FFF2-40B4-BE49-F238E27FC236}">
                <a16:creationId xmlns:a16="http://schemas.microsoft.com/office/drawing/2014/main" id="{C37F9435-019C-462E-9B72-41CD5033E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2949" y="4157200"/>
            <a:ext cx="1334976" cy="8313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Full-text articles assessed for eligibility</a:t>
            </a:r>
            <a:b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(n =12   )</a:t>
            </a: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83">
            <a:extLst>
              <a:ext uri="{FF2B5EF4-FFF2-40B4-BE49-F238E27FC236}">
                <a16:creationId xmlns:a16="http://schemas.microsoft.com/office/drawing/2014/main" id="{1E625B5D-3DDC-4DF3-8309-6B06FF458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103" y="4175559"/>
            <a:ext cx="1403546" cy="8130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Full-text articles excluded, with reasons</a:t>
            </a:r>
            <a:b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(n = 6  )</a:t>
            </a: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82">
            <a:extLst>
              <a:ext uri="{FF2B5EF4-FFF2-40B4-BE49-F238E27FC236}">
                <a16:creationId xmlns:a16="http://schemas.microsoft.com/office/drawing/2014/main" id="{FAFBC41F-93B3-4514-A3F2-13B8145F6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2949" y="5306320"/>
            <a:ext cx="1459478" cy="7235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Studies included in qualitative synthesis</a:t>
            </a:r>
            <a:b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(n = 6   )</a:t>
            </a: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2F77C5E-0704-4571-924D-5338D039B0C3}"/>
              </a:ext>
            </a:extLst>
          </p:cNvPr>
          <p:cNvCxnSpPr>
            <a:cxnSpLocks/>
          </p:cNvCxnSpPr>
          <p:nvPr/>
        </p:nvCxnSpPr>
        <p:spPr>
          <a:xfrm>
            <a:off x="9629216" y="2211408"/>
            <a:ext cx="0" cy="28264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57CA0AE-74CE-4FF7-8DE7-D04EF24BB55C}"/>
              </a:ext>
            </a:extLst>
          </p:cNvPr>
          <p:cNvCxnSpPr>
            <a:cxnSpLocks/>
          </p:cNvCxnSpPr>
          <p:nvPr/>
        </p:nvCxnSpPr>
        <p:spPr>
          <a:xfrm>
            <a:off x="11142921" y="2211408"/>
            <a:ext cx="0" cy="28264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80FE968-E41C-46C8-8306-204F74962C32}"/>
              </a:ext>
            </a:extLst>
          </p:cNvPr>
          <p:cNvCxnSpPr>
            <a:cxnSpLocks/>
          </p:cNvCxnSpPr>
          <p:nvPr/>
        </p:nvCxnSpPr>
        <p:spPr>
          <a:xfrm>
            <a:off x="9718875" y="3806823"/>
            <a:ext cx="0" cy="28264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DF7CB38-D61A-49EA-AE6A-9871B4E03AA6}"/>
              </a:ext>
            </a:extLst>
          </p:cNvPr>
          <p:cNvCxnSpPr>
            <a:cxnSpLocks/>
          </p:cNvCxnSpPr>
          <p:nvPr/>
        </p:nvCxnSpPr>
        <p:spPr>
          <a:xfrm>
            <a:off x="9687694" y="2943762"/>
            <a:ext cx="0" cy="28264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4CD63A1-EE35-4C85-958B-0927C05310EA}"/>
              </a:ext>
            </a:extLst>
          </p:cNvPr>
          <p:cNvCxnSpPr>
            <a:cxnSpLocks/>
          </p:cNvCxnSpPr>
          <p:nvPr/>
        </p:nvCxnSpPr>
        <p:spPr>
          <a:xfrm>
            <a:off x="9732693" y="4936046"/>
            <a:ext cx="0" cy="28264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9E67236-0793-4A7D-8D28-60855BB04E7C}"/>
              </a:ext>
            </a:extLst>
          </p:cNvPr>
          <p:cNvCxnSpPr>
            <a:cxnSpLocks/>
          </p:cNvCxnSpPr>
          <p:nvPr/>
        </p:nvCxnSpPr>
        <p:spPr>
          <a:xfrm>
            <a:off x="10337932" y="3469230"/>
            <a:ext cx="20956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E243808-C7D3-4573-B3C9-F659DC4C9C2E}"/>
              </a:ext>
            </a:extLst>
          </p:cNvPr>
          <p:cNvCxnSpPr>
            <a:cxnSpLocks/>
          </p:cNvCxnSpPr>
          <p:nvPr/>
        </p:nvCxnSpPr>
        <p:spPr>
          <a:xfrm>
            <a:off x="10357654" y="4582374"/>
            <a:ext cx="20956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>
            <a:extLst>
              <a:ext uri="{FF2B5EF4-FFF2-40B4-BE49-F238E27FC236}">
                <a16:creationId xmlns:a16="http://schemas.microsoft.com/office/drawing/2014/main" id="{158ED927-7668-491F-9F50-E79041A670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57875" y="1217001"/>
            <a:ext cx="353599" cy="104860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11B9074B-824D-4F09-8E5C-1778AEC796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45397" y="2665764"/>
            <a:ext cx="353599" cy="104860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539EF0C-D0C9-4163-A411-447002DC38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63972" y="4048252"/>
            <a:ext cx="341406" cy="98154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7C5A759-40EF-41A9-98A7-380BF0FA364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49207" y="5116306"/>
            <a:ext cx="347502" cy="98154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F28C78D-4D6B-4888-87DD-747858649B3C}"/>
              </a:ext>
            </a:extLst>
          </p:cNvPr>
          <p:cNvSpPr txBox="1"/>
          <p:nvPr/>
        </p:nvSpPr>
        <p:spPr>
          <a:xfrm>
            <a:off x="152352" y="557654"/>
            <a:ext cx="338364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highlight>
                  <a:srgbClr val="FFFF00"/>
                </a:highlight>
              </a:rPr>
              <a:t>Shannon Williams</a:t>
            </a:r>
            <a:r>
              <a:rPr lang="en-US" sz="1000" dirty="0"/>
              <a:t>, Bowling Green State University </a:t>
            </a:r>
          </a:p>
          <a:p>
            <a:r>
              <a:rPr lang="en-US" sz="1000" dirty="0"/>
              <a:t>College of Health and Human Services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351D4F-5331-4D40-B1E2-6A4976D8A525}"/>
              </a:ext>
            </a:extLst>
          </p:cNvPr>
          <p:cNvSpPr txBox="1"/>
          <p:nvPr/>
        </p:nvSpPr>
        <p:spPr>
          <a:xfrm>
            <a:off x="5626451" y="1541721"/>
            <a:ext cx="939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Results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A2B0A11-7031-734D-9848-89A423939AC1}"/>
              </a:ext>
            </a:extLst>
          </p:cNvPr>
          <p:cNvSpPr txBox="1"/>
          <p:nvPr/>
        </p:nvSpPr>
        <p:spPr>
          <a:xfrm>
            <a:off x="9205971" y="643425"/>
            <a:ext cx="230336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PRISMA Flow Diagram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C91947E-95A6-A648-A107-E8D5FE5849FC}"/>
              </a:ext>
            </a:extLst>
          </p:cNvPr>
          <p:cNvSpPr txBox="1"/>
          <p:nvPr/>
        </p:nvSpPr>
        <p:spPr>
          <a:xfrm>
            <a:off x="8597868" y="6251975"/>
            <a:ext cx="338364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For more information, please email at: shanwil@bgsu.edu</a:t>
            </a:r>
          </a:p>
        </p:txBody>
      </p:sp>
    </p:spTree>
    <p:extLst>
      <p:ext uri="{BB962C8B-B14F-4D97-AF65-F5344CB8AC3E}">
        <p14:creationId xmlns:p14="http://schemas.microsoft.com/office/powerpoint/2010/main" val="1696173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450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24</cp:revision>
  <dcterms:created xsi:type="dcterms:W3CDTF">2021-03-08T20:27:26Z</dcterms:created>
  <dcterms:modified xsi:type="dcterms:W3CDTF">2021-03-26T14:04:23Z</dcterms:modified>
</cp:coreProperties>
</file>