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6"/>
  </p:notesMasterIdLst>
  <p:sldIdLst>
    <p:sldId id="256" r:id="rId2"/>
    <p:sldId id="257" r:id="rId3"/>
    <p:sldId id="258" r:id="rId4"/>
    <p:sldId id="259" r:id="rId5"/>
    <p:sldId id="270" r:id="rId6"/>
    <p:sldId id="261" r:id="rId7"/>
    <p:sldId id="262" r:id="rId8"/>
    <p:sldId id="263" r:id="rId9"/>
    <p:sldId id="264" r:id="rId10"/>
    <p:sldId id="265" r:id="rId11"/>
    <p:sldId id="266" r:id="rId12"/>
    <p:sldId id="267" r:id="rId13"/>
    <p:sldId id="269"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83"/>
    <p:restoredTop sz="72042"/>
  </p:normalViewPr>
  <p:slideViewPr>
    <p:cSldViewPr snapToGrid="0" snapToObjects="1">
      <p:cViewPr varScale="1">
        <p:scale>
          <a:sx n="87" d="100"/>
          <a:sy n="87" d="100"/>
        </p:scale>
        <p:origin x="11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EBE23-6B3B-4949-BF67-C09EB10CE4D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7628CB9-2D53-474E-9982-48E89026CFBE}">
      <dgm:prSet custT="1"/>
      <dgm:spPr/>
      <dgm:t>
        <a:bodyPr/>
        <a:lstStyle/>
        <a:p>
          <a:r>
            <a:rPr lang="en-US" sz="2400" dirty="0"/>
            <a:t>A total of 32 answers were received by respondents</a:t>
          </a:r>
          <a:r>
            <a:rPr lang="en-US" sz="2300" dirty="0"/>
            <a:t>. </a:t>
          </a:r>
        </a:p>
      </dgm:t>
    </dgm:pt>
    <dgm:pt modelId="{4952EC47-ED9C-4450-AD40-4216BF7A48EF}" type="parTrans" cxnId="{93995200-1B4A-4F7D-9E33-347095A50585}">
      <dgm:prSet/>
      <dgm:spPr/>
      <dgm:t>
        <a:bodyPr/>
        <a:lstStyle/>
        <a:p>
          <a:endParaRPr lang="en-US"/>
        </a:p>
      </dgm:t>
    </dgm:pt>
    <dgm:pt modelId="{914B140B-16A7-48C8-B925-F9038631D0A4}" type="sibTrans" cxnId="{93995200-1B4A-4F7D-9E33-347095A50585}">
      <dgm:prSet/>
      <dgm:spPr/>
      <dgm:t>
        <a:bodyPr/>
        <a:lstStyle/>
        <a:p>
          <a:endParaRPr lang="en-US"/>
        </a:p>
      </dgm:t>
    </dgm:pt>
    <dgm:pt modelId="{49DA6597-8FD1-431B-866A-458C0E7AF85B}">
      <dgm:prSet custT="1"/>
      <dgm:spPr/>
      <dgm:t>
        <a:bodyPr/>
        <a:lstStyle/>
        <a:p>
          <a:r>
            <a:rPr lang="en-US" sz="2400" dirty="0"/>
            <a:t>93.8% said they would participate in the reward system.</a:t>
          </a:r>
        </a:p>
      </dgm:t>
    </dgm:pt>
    <dgm:pt modelId="{EFB5D2BD-2530-47E1-83EF-07C1A916BFCC}" type="parTrans" cxnId="{60B85D50-108B-4265-9E3D-8FA74DA8F6D6}">
      <dgm:prSet/>
      <dgm:spPr/>
      <dgm:t>
        <a:bodyPr/>
        <a:lstStyle/>
        <a:p>
          <a:endParaRPr lang="en-US"/>
        </a:p>
      </dgm:t>
    </dgm:pt>
    <dgm:pt modelId="{C552DB8A-2ED0-4015-80C9-6ABB836132AD}" type="sibTrans" cxnId="{60B85D50-108B-4265-9E3D-8FA74DA8F6D6}">
      <dgm:prSet/>
      <dgm:spPr/>
      <dgm:t>
        <a:bodyPr/>
        <a:lstStyle/>
        <a:p>
          <a:endParaRPr lang="en-US"/>
        </a:p>
      </dgm:t>
    </dgm:pt>
    <dgm:pt modelId="{39B52641-4462-4AEC-90AA-2457B3CCDCD3}">
      <dgm:prSet custT="1"/>
      <dgm:spPr/>
      <dgm:t>
        <a:bodyPr/>
        <a:lstStyle/>
        <a:p>
          <a:r>
            <a:rPr lang="en-US" sz="2400" dirty="0"/>
            <a:t>96.8% said they would participate in the social marketing.</a:t>
          </a:r>
        </a:p>
      </dgm:t>
    </dgm:pt>
    <dgm:pt modelId="{F602D206-5F09-48C1-A613-26BAC8AFC210}" type="parTrans" cxnId="{AD04D2C2-B578-4D78-B352-B1175E0FA3FA}">
      <dgm:prSet/>
      <dgm:spPr/>
      <dgm:t>
        <a:bodyPr/>
        <a:lstStyle/>
        <a:p>
          <a:endParaRPr lang="en-US"/>
        </a:p>
      </dgm:t>
    </dgm:pt>
    <dgm:pt modelId="{16E84CDB-BC74-401E-AF7E-76E6B33CAE27}" type="sibTrans" cxnId="{AD04D2C2-B578-4D78-B352-B1175E0FA3FA}">
      <dgm:prSet/>
      <dgm:spPr/>
      <dgm:t>
        <a:bodyPr/>
        <a:lstStyle/>
        <a:p>
          <a:endParaRPr lang="en-US"/>
        </a:p>
      </dgm:t>
    </dgm:pt>
    <dgm:pt modelId="{30B1C88C-3604-4310-B2A5-489950F5D9C9}">
      <dgm:prSet custT="1"/>
      <dgm:spPr/>
      <dgm:t>
        <a:bodyPr/>
        <a:lstStyle/>
        <a:p>
          <a:r>
            <a:rPr lang="en-US" sz="2400" dirty="0"/>
            <a:t>71.9% said they would participate in the penalty system. </a:t>
          </a:r>
        </a:p>
      </dgm:t>
    </dgm:pt>
    <dgm:pt modelId="{547875E0-A3B5-4CCE-B02A-43CCAA55DE56}" type="parTrans" cxnId="{215620F7-A286-4F62-BB15-3E2B3DCEA2AF}">
      <dgm:prSet/>
      <dgm:spPr/>
      <dgm:t>
        <a:bodyPr/>
        <a:lstStyle/>
        <a:p>
          <a:endParaRPr lang="en-US"/>
        </a:p>
      </dgm:t>
    </dgm:pt>
    <dgm:pt modelId="{C273903A-15F1-4070-BEE1-8E8CA18F7B62}" type="sibTrans" cxnId="{215620F7-A286-4F62-BB15-3E2B3DCEA2AF}">
      <dgm:prSet/>
      <dgm:spPr/>
      <dgm:t>
        <a:bodyPr/>
        <a:lstStyle/>
        <a:p>
          <a:endParaRPr lang="en-US"/>
        </a:p>
      </dgm:t>
    </dgm:pt>
    <dgm:pt modelId="{CC71F9E0-FB5E-F145-BC0D-0199EEDBDBE5}" type="pres">
      <dgm:prSet presAssocID="{404EBE23-6B3B-4949-BF67-C09EB10CE4DD}" presName="outerComposite" presStyleCnt="0">
        <dgm:presLayoutVars>
          <dgm:chMax val="5"/>
          <dgm:dir/>
          <dgm:resizeHandles val="exact"/>
        </dgm:presLayoutVars>
      </dgm:prSet>
      <dgm:spPr/>
    </dgm:pt>
    <dgm:pt modelId="{755C045A-6FCD-5C4B-BDE8-1640BDBBBA94}" type="pres">
      <dgm:prSet presAssocID="{404EBE23-6B3B-4949-BF67-C09EB10CE4DD}" presName="dummyMaxCanvas" presStyleCnt="0">
        <dgm:presLayoutVars/>
      </dgm:prSet>
      <dgm:spPr/>
    </dgm:pt>
    <dgm:pt modelId="{5061C26D-8074-174C-9A6A-5B2FD9FEA8CA}" type="pres">
      <dgm:prSet presAssocID="{404EBE23-6B3B-4949-BF67-C09EB10CE4DD}" presName="FourNodes_1" presStyleLbl="node1" presStyleIdx="0" presStyleCnt="4">
        <dgm:presLayoutVars>
          <dgm:bulletEnabled val="1"/>
        </dgm:presLayoutVars>
      </dgm:prSet>
      <dgm:spPr/>
    </dgm:pt>
    <dgm:pt modelId="{2A59A2E5-8075-7C4A-9EE9-A06A9D8814F4}" type="pres">
      <dgm:prSet presAssocID="{404EBE23-6B3B-4949-BF67-C09EB10CE4DD}" presName="FourNodes_2" presStyleLbl="node1" presStyleIdx="1" presStyleCnt="4" custScaleX="108378">
        <dgm:presLayoutVars>
          <dgm:bulletEnabled val="1"/>
        </dgm:presLayoutVars>
      </dgm:prSet>
      <dgm:spPr/>
    </dgm:pt>
    <dgm:pt modelId="{2F70E501-50EE-1C4D-837E-22E7081F210E}" type="pres">
      <dgm:prSet presAssocID="{404EBE23-6B3B-4949-BF67-C09EB10CE4DD}" presName="FourNodes_3" presStyleLbl="node1" presStyleIdx="2" presStyleCnt="4" custScaleX="104454">
        <dgm:presLayoutVars>
          <dgm:bulletEnabled val="1"/>
        </dgm:presLayoutVars>
      </dgm:prSet>
      <dgm:spPr/>
    </dgm:pt>
    <dgm:pt modelId="{F16DCD9E-59B4-7146-8236-95D0C4264932}" type="pres">
      <dgm:prSet presAssocID="{404EBE23-6B3B-4949-BF67-C09EB10CE4DD}" presName="FourNodes_4" presStyleLbl="node1" presStyleIdx="3" presStyleCnt="4" custScaleX="106028">
        <dgm:presLayoutVars>
          <dgm:bulletEnabled val="1"/>
        </dgm:presLayoutVars>
      </dgm:prSet>
      <dgm:spPr/>
    </dgm:pt>
    <dgm:pt modelId="{DAC6F938-F3D1-C04C-809F-279090C22E46}" type="pres">
      <dgm:prSet presAssocID="{404EBE23-6B3B-4949-BF67-C09EB10CE4DD}" presName="FourConn_1-2" presStyleLbl="fgAccFollowNode1" presStyleIdx="0" presStyleCnt="3">
        <dgm:presLayoutVars>
          <dgm:bulletEnabled val="1"/>
        </dgm:presLayoutVars>
      </dgm:prSet>
      <dgm:spPr/>
    </dgm:pt>
    <dgm:pt modelId="{54C161A4-5159-E14B-A4EE-949648038DFB}" type="pres">
      <dgm:prSet presAssocID="{404EBE23-6B3B-4949-BF67-C09EB10CE4DD}" presName="FourConn_2-3" presStyleLbl="fgAccFollowNode1" presStyleIdx="1" presStyleCnt="3">
        <dgm:presLayoutVars>
          <dgm:bulletEnabled val="1"/>
        </dgm:presLayoutVars>
      </dgm:prSet>
      <dgm:spPr/>
    </dgm:pt>
    <dgm:pt modelId="{B5DD295F-E768-884F-80BB-E9822B95E34C}" type="pres">
      <dgm:prSet presAssocID="{404EBE23-6B3B-4949-BF67-C09EB10CE4DD}" presName="FourConn_3-4" presStyleLbl="fgAccFollowNode1" presStyleIdx="2" presStyleCnt="3">
        <dgm:presLayoutVars>
          <dgm:bulletEnabled val="1"/>
        </dgm:presLayoutVars>
      </dgm:prSet>
      <dgm:spPr/>
    </dgm:pt>
    <dgm:pt modelId="{9BCFCCFD-2180-2346-94B3-EADB71BF9AB2}" type="pres">
      <dgm:prSet presAssocID="{404EBE23-6B3B-4949-BF67-C09EB10CE4DD}" presName="FourNodes_1_text" presStyleLbl="node1" presStyleIdx="3" presStyleCnt="4">
        <dgm:presLayoutVars>
          <dgm:bulletEnabled val="1"/>
        </dgm:presLayoutVars>
      </dgm:prSet>
      <dgm:spPr/>
    </dgm:pt>
    <dgm:pt modelId="{582D634D-AB57-A14B-8CDC-B6182AC962E4}" type="pres">
      <dgm:prSet presAssocID="{404EBE23-6B3B-4949-BF67-C09EB10CE4DD}" presName="FourNodes_2_text" presStyleLbl="node1" presStyleIdx="3" presStyleCnt="4">
        <dgm:presLayoutVars>
          <dgm:bulletEnabled val="1"/>
        </dgm:presLayoutVars>
      </dgm:prSet>
      <dgm:spPr/>
    </dgm:pt>
    <dgm:pt modelId="{D7C232C7-FABA-5344-9B17-5DD90ED8C0CF}" type="pres">
      <dgm:prSet presAssocID="{404EBE23-6B3B-4949-BF67-C09EB10CE4DD}" presName="FourNodes_3_text" presStyleLbl="node1" presStyleIdx="3" presStyleCnt="4">
        <dgm:presLayoutVars>
          <dgm:bulletEnabled val="1"/>
        </dgm:presLayoutVars>
      </dgm:prSet>
      <dgm:spPr/>
    </dgm:pt>
    <dgm:pt modelId="{842661A8-702F-9847-8194-838C4635BA1D}" type="pres">
      <dgm:prSet presAssocID="{404EBE23-6B3B-4949-BF67-C09EB10CE4DD}" presName="FourNodes_4_text" presStyleLbl="node1" presStyleIdx="3" presStyleCnt="4">
        <dgm:presLayoutVars>
          <dgm:bulletEnabled val="1"/>
        </dgm:presLayoutVars>
      </dgm:prSet>
      <dgm:spPr/>
    </dgm:pt>
  </dgm:ptLst>
  <dgm:cxnLst>
    <dgm:cxn modelId="{93995200-1B4A-4F7D-9E33-347095A50585}" srcId="{404EBE23-6B3B-4949-BF67-C09EB10CE4DD}" destId="{37628CB9-2D53-474E-9982-48E89026CFBE}" srcOrd="0" destOrd="0" parTransId="{4952EC47-ED9C-4450-AD40-4216BF7A48EF}" sibTransId="{914B140B-16A7-48C8-B925-F9038631D0A4}"/>
    <dgm:cxn modelId="{E31E6F17-D4A6-304B-A611-94A67B022601}" type="presOf" srcId="{39B52641-4462-4AEC-90AA-2457B3CCDCD3}" destId="{D7C232C7-FABA-5344-9B17-5DD90ED8C0CF}" srcOrd="1" destOrd="0" presId="urn:microsoft.com/office/officeart/2005/8/layout/vProcess5"/>
    <dgm:cxn modelId="{327EEA2C-4F7B-174A-B908-4C40D2BB1D35}" type="presOf" srcId="{914B140B-16A7-48C8-B925-F9038631D0A4}" destId="{DAC6F938-F3D1-C04C-809F-279090C22E46}" srcOrd="0" destOrd="0" presId="urn:microsoft.com/office/officeart/2005/8/layout/vProcess5"/>
    <dgm:cxn modelId="{C635A92E-13F3-2146-A83B-26573807E81F}" type="presOf" srcId="{39B52641-4462-4AEC-90AA-2457B3CCDCD3}" destId="{2F70E501-50EE-1C4D-837E-22E7081F210E}" srcOrd="0" destOrd="0" presId="urn:microsoft.com/office/officeart/2005/8/layout/vProcess5"/>
    <dgm:cxn modelId="{D294463F-8F3E-F84E-811D-EE90A9184F70}" type="presOf" srcId="{C552DB8A-2ED0-4015-80C9-6ABB836132AD}" destId="{54C161A4-5159-E14B-A4EE-949648038DFB}" srcOrd="0" destOrd="0" presId="urn:microsoft.com/office/officeart/2005/8/layout/vProcess5"/>
    <dgm:cxn modelId="{B1031042-9DB7-004F-A06E-0A8547A5EE45}" type="presOf" srcId="{37628CB9-2D53-474E-9982-48E89026CFBE}" destId="{5061C26D-8074-174C-9A6A-5B2FD9FEA8CA}" srcOrd="0" destOrd="0" presId="urn:microsoft.com/office/officeart/2005/8/layout/vProcess5"/>
    <dgm:cxn modelId="{235A214D-D4C3-904B-987F-E06D05C0A1AA}" type="presOf" srcId="{49DA6597-8FD1-431B-866A-458C0E7AF85B}" destId="{2A59A2E5-8075-7C4A-9EE9-A06A9D8814F4}" srcOrd="0" destOrd="0" presId="urn:microsoft.com/office/officeart/2005/8/layout/vProcess5"/>
    <dgm:cxn modelId="{F3B6814F-EB11-2C4A-ABBE-A828BC1A11DB}" type="presOf" srcId="{404EBE23-6B3B-4949-BF67-C09EB10CE4DD}" destId="{CC71F9E0-FB5E-F145-BC0D-0199EEDBDBE5}" srcOrd="0" destOrd="0" presId="urn:microsoft.com/office/officeart/2005/8/layout/vProcess5"/>
    <dgm:cxn modelId="{60B85D50-108B-4265-9E3D-8FA74DA8F6D6}" srcId="{404EBE23-6B3B-4949-BF67-C09EB10CE4DD}" destId="{49DA6597-8FD1-431B-866A-458C0E7AF85B}" srcOrd="1" destOrd="0" parTransId="{EFB5D2BD-2530-47E1-83EF-07C1A916BFCC}" sibTransId="{C552DB8A-2ED0-4015-80C9-6ABB836132AD}"/>
    <dgm:cxn modelId="{80F7A96D-B317-B04D-B6FF-20B6E8562E5E}" type="presOf" srcId="{16E84CDB-BC74-401E-AF7E-76E6B33CAE27}" destId="{B5DD295F-E768-884F-80BB-E9822B95E34C}" srcOrd="0" destOrd="0" presId="urn:microsoft.com/office/officeart/2005/8/layout/vProcess5"/>
    <dgm:cxn modelId="{BEA4EB76-CD8F-9049-94D7-ECD258754325}" type="presOf" srcId="{49DA6597-8FD1-431B-866A-458C0E7AF85B}" destId="{582D634D-AB57-A14B-8CDC-B6182AC962E4}" srcOrd="1" destOrd="0" presId="urn:microsoft.com/office/officeart/2005/8/layout/vProcess5"/>
    <dgm:cxn modelId="{65F1C9C0-6FCC-F148-A428-C3DE67A6D150}" type="presOf" srcId="{30B1C88C-3604-4310-B2A5-489950F5D9C9}" destId="{842661A8-702F-9847-8194-838C4635BA1D}" srcOrd="1" destOrd="0" presId="urn:microsoft.com/office/officeart/2005/8/layout/vProcess5"/>
    <dgm:cxn modelId="{AD04D2C2-B578-4D78-B352-B1175E0FA3FA}" srcId="{404EBE23-6B3B-4949-BF67-C09EB10CE4DD}" destId="{39B52641-4462-4AEC-90AA-2457B3CCDCD3}" srcOrd="2" destOrd="0" parTransId="{F602D206-5F09-48C1-A613-26BAC8AFC210}" sibTransId="{16E84CDB-BC74-401E-AF7E-76E6B33CAE27}"/>
    <dgm:cxn modelId="{A0E7FEEB-92CE-DB40-9B23-BBB3CA8E5EC7}" type="presOf" srcId="{30B1C88C-3604-4310-B2A5-489950F5D9C9}" destId="{F16DCD9E-59B4-7146-8236-95D0C4264932}" srcOrd="0" destOrd="0" presId="urn:microsoft.com/office/officeart/2005/8/layout/vProcess5"/>
    <dgm:cxn modelId="{3004FDEC-5B8A-CD48-8061-623B1F2961E1}" type="presOf" srcId="{37628CB9-2D53-474E-9982-48E89026CFBE}" destId="{9BCFCCFD-2180-2346-94B3-EADB71BF9AB2}" srcOrd="1" destOrd="0" presId="urn:microsoft.com/office/officeart/2005/8/layout/vProcess5"/>
    <dgm:cxn modelId="{215620F7-A286-4F62-BB15-3E2B3DCEA2AF}" srcId="{404EBE23-6B3B-4949-BF67-C09EB10CE4DD}" destId="{30B1C88C-3604-4310-B2A5-489950F5D9C9}" srcOrd="3" destOrd="0" parTransId="{547875E0-A3B5-4CCE-B02A-43CCAA55DE56}" sibTransId="{C273903A-15F1-4070-BEE1-8E8CA18F7B62}"/>
    <dgm:cxn modelId="{05F4B4DF-C3B9-E645-8D07-4BA19313E77C}" type="presParOf" srcId="{CC71F9E0-FB5E-F145-BC0D-0199EEDBDBE5}" destId="{755C045A-6FCD-5C4B-BDE8-1640BDBBBA94}" srcOrd="0" destOrd="0" presId="urn:microsoft.com/office/officeart/2005/8/layout/vProcess5"/>
    <dgm:cxn modelId="{A9DF7EF0-E37A-224D-B2DE-E95AEC491F91}" type="presParOf" srcId="{CC71F9E0-FB5E-F145-BC0D-0199EEDBDBE5}" destId="{5061C26D-8074-174C-9A6A-5B2FD9FEA8CA}" srcOrd="1" destOrd="0" presId="urn:microsoft.com/office/officeart/2005/8/layout/vProcess5"/>
    <dgm:cxn modelId="{A75934E7-9CF0-4A42-9C22-6DD103C1112D}" type="presParOf" srcId="{CC71F9E0-FB5E-F145-BC0D-0199EEDBDBE5}" destId="{2A59A2E5-8075-7C4A-9EE9-A06A9D8814F4}" srcOrd="2" destOrd="0" presId="urn:microsoft.com/office/officeart/2005/8/layout/vProcess5"/>
    <dgm:cxn modelId="{E23A1DE8-457B-2942-8434-59897D5D76FF}" type="presParOf" srcId="{CC71F9E0-FB5E-F145-BC0D-0199EEDBDBE5}" destId="{2F70E501-50EE-1C4D-837E-22E7081F210E}" srcOrd="3" destOrd="0" presId="urn:microsoft.com/office/officeart/2005/8/layout/vProcess5"/>
    <dgm:cxn modelId="{B0C27367-9E19-774D-A3A9-CD316F971B40}" type="presParOf" srcId="{CC71F9E0-FB5E-F145-BC0D-0199EEDBDBE5}" destId="{F16DCD9E-59B4-7146-8236-95D0C4264932}" srcOrd="4" destOrd="0" presId="urn:microsoft.com/office/officeart/2005/8/layout/vProcess5"/>
    <dgm:cxn modelId="{637FB58C-5D60-7948-81DB-32C9E6C68784}" type="presParOf" srcId="{CC71F9E0-FB5E-F145-BC0D-0199EEDBDBE5}" destId="{DAC6F938-F3D1-C04C-809F-279090C22E46}" srcOrd="5" destOrd="0" presId="urn:microsoft.com/office/officeart/2005/8/layout/vProcess5"/>
    <dgm:cxn modelId="{A07EA4DA-E4B1-F747-8CD1-A208D3F57763}" type="presParOf" srcId="{CC71F9E0-FB5E-F145-BC0D-0199EEDBDBE5}" destId="{54C161A4-5159-E14B-A4EE-949648038DFB}" srcOrd="6" destOrd="0" presId="urn:microsoft.com/office/officeart/2005/8/layout/vProcess5"/>
    <dgm:cxn modelId="{E7EE3D0F-8E8F-AE4A-84EA-10E72D85B1FD}" type="presParOf" srcId="{CC71F9E0-FB5E-F145-BC0D-0199EEDBDBE5}" destId="{B5DD295F-E768-884F-80BB-E9822B95E34C}" srcOrd="7" destOrd="0" presId="urn:microsoft.com/office/officeart/2005/8/layout/vProcess5"/>
    <dgm:cxn modelId="{4FBF7B85-C0D7-BA4F-A7DC-B30C4424D7E9}" type="presParOf" srcId="{CC71F9E0-FB5E-F145-BC0D-0199EEDBDBE5}" destId="{9BCFCCFD-2180-2346-94B3-EADB71BF9AB2}" srcOrd="8" destOrd="0" presId="urn:microsoft.com/office/officeart/2005/8/layout/vProcess5"/>
    <dgm:cxn modelId="{0C4EA870-E793-F944-AF76-58A7FA7A1332}" type="presParOf" srcId="{CC71F9E0-FB5E-F145-BC0D-0199EEDBDBE5}" destId="{582D634D-AB57-A14B-8CDC-B6182AC962E4}" srcOrd="9" destOrd="0" presId="urn:microsoft.com/office/officeart/2005/8/layout/vProcess5"/>
    <dgm:cxn modelId="{81B4324B-3A78-2842-86E9-964B5D4147B4}" type="presParOf" srcId="{CC71F9E0-FB5E-F145-BC0D-0199EEDBDBE5}" destId="{D7C232C7-FABA-5344-9B17-5DD90ED8C0CF}" srcOrd="10" destOrd="0" presId="urn:microsoft.com/office/officeart/2005/8/layout/vProcess5"/>
    <dgm:cxn modelId="{45DAECA5-5D54-704D-B337-95DAAD8E8296}" type="presParOf" srcId="{CC71F9E0-FB5E-F145-BC0D-0199EEDBDBE5}" destId="{842661A8-702F-9847-8194-838C4635BA1D}"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CC51A-BC48-45D9-A8F6-2087778FC2F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A921AAF-6FFE-4038-9840-CB01A2D4C6A0}">
      <dgm:prSet custT="1"/>
      <dgm:spPr/>
      <dgm:t>
        <a:bodyPr/>
        <a:lstStyle/>
        <a:p>
          <a:r>
            <a:rPr lang="en-US" sz="2400" dirty="0"/>
            <a:t>Which would be most effective? </a:t>
          </a:r>
        </a:p>
      </dgm:t>
    </dgm:pt>
    <dgm:pt modelId="{6EB9BFC4-3E3F-4863-84BE-5D02F3F357BB}" type="parTrans" cxnId="{EDC58A64-3665-42F3-AAF8-4BBAE1FB1C24}">
      <dgm:prSet/>
      <dgm:spPr/>
      <dgm:t>
        <a:bodyPr/>
        <a:lstStyle/>
        <a:p>
          <a:endParaRPr lang="en-US"/>
        </a:p>
      </dgm:t>
    </dgm:pt>
    <dgm:pt modelId="{61927349-95AF-4A6D-8FCE-42590651DCEF}" type="sibTrans" cxnId="{EDC58A64-3665-42F3-AAF8-4BBAE1FB1C24}">
      <dgm:prSet/>
      <dgm:spPr/>
      <dgm:t>
        <a:bodyPr/>
        <a:lstStyle/>
        <a:p>
          <a:endParaRPr lang="en-US"/>
        </a:p>
      </dgm:t>
    </dgm:pt>
    <dgm:pt modelId="{A25D5CED-A038-4DAD-BC4C-6499D4E59B73}">
      <dgm:prSet custT="1"/>
      <dgm:spPr/>
      <dgm:t>
        <a:bodyPr/>
        <a:lstStyle/>
        <a:p>
          <a:r>
            <a:rPr lang="en-US" sz="2400" dirty="0"/>
            <a:t>75.0% of respondents said social marketing would be most effective.</a:t>
          </a:r>
        </a:p>
      </dgm:t>
    </dgm:pt>
    <dgm:pt modelId="{9F1D7EA0-5D95-4896-90E5-56F997254324}" type="parTrans" cxnId="{40209D2D-397F-4C2C-8E37-3A1D52886C12}">
      <dgm:prSet/>
      <dgm:spPr/>
      <dgm:t>
        <a:bodyPr/>
        <a:lstStyle/>
        <a:p>
          <a:endParaRPr lang="en-US"/>
        </a:p>
      </dgm:t>
    </dgm:pt>
    <dgm:pt modelId="{DDFDFC4B-AF14-45A8-B48A-28C49A9BA99C}" type="sibTrans" cxnId="{40209D2D-397F-4C2C-8E37-3A1D52886C12}">
      <dgm:prSet/>
      <dgm:spPr/>
      <dgm:t>
        <a:bodyPr/>
        <a:lstStyle/>
        <a:p>
          <a:endParaRPr lang="en-US"/>
        </a:p>
      </dgm:t>
    </dgm:pt>
    <dgm:pt modelId="{0D09C99B-4DEC-42C8-8796-E96BA4A6E804}">
      <dgm:prSet custT="1"/>
      <dgm:spPr/>
      <dgm:t>
        <a:bodyPr/>
        <a:lstStyle/>
        <a:p>
          <a:r>
            <a:rPr lang="en-US" sz="2400" dirty="0"/>
            <a:t>15.6% said the reward system would be most effective. </a:t>
          </a:r>
        </a:p>
      </dgm:t>
    </dgm:pt>
    <dgm:pt modelId="{4C1020E4-CDC4-41BA-8E57-1B678956377A}" type="parTrans" cxnId="{0F766996-D9E2-4376-B45C-330C8919A571}">
      <dgm:prSet/>
      <dgm:spPr/>
      <dgm:t>
        <a:bodyPr/>
        <a:lstStyle/>
        <a:p>
          <a:endParaRPr lang="en-US"/>
        </a:p>
      </dgm:t>
    </dgm:pt>
    <dgm:pt modelId="{769CE529-C196-4DBC-935A-3CC6C4C4FF45}" type="sibTrans" cxnId="{0F766996-D9E2-4376-B45C-330C8919A571}">
      <dgm:prSet/>
      <dgm:spPr/>
      <dgm:t>
        <a:bodyPr/>
        <a:lstStyle/>
        <a:p>
          <a:endParaRPr lang="en-US"/>
        </a:p>
      </dgm:t>
    </dgm:pt>
    <dgm:pt modelId="{9C97E158-BA41-4306-9ABB-8B4ABB1D9B72}">
      <dgm:prSet custT="1"/>
      <dgm:spPr/>
      <dgm:t>
        <a:bodyPr/>
        <a:lstStyle/>
        <a:p>
          <a:r>
            <a:rPr lang="en-US" sz="2400" dirty="0"/>
            <a:t>9.4% of respondents said the penalty system would be most effective. </a:t>
          </a:r>
        </a:p>
      </dgm:t>
    </dgm:pt>
    <dgm:pt modelId="{5C038B88-E31F-428C-95C5-F814B7811D53}" type="parTrans" cxnId="{45F088EB-28A0-4E17-A9E1-B3040D986226}">
      <dgm:prSet/>
      <dgm:spPr/>
      <dgm:t>
        <a:bodyPr/>
        <a:lstStyle/>
        <a:p>
          <a:endParaRPr lang="en-US"/>
        </a:p>
      </dgm:t>
    </dgm:pt>
    <dgm:pt modelId="{5DDD0880-FCEB-4E6A-9E18-6DB82E992120}" type="sibTrans" cxnId="{45F088EB-28A0-4E17-A9E1-B3040D986226}">
      <dgm:prSet/>
      <dgm:spPr/>
      <dgm:t>
        <a:bodyPr/>
        <a:lstStyle/>
        <a:p>
          <a:endParaRPr lang="en-US"/>
        </a:p>
      </dgm:t>
    </dgm:pt>
    <dgm:pt modelId="{77C165F1-B43A-104F-BC54-DC6B9E7518D8}" type="pres">
      <dgm:prSet presAssocID="{0F6CC51A-BC48-45D9-A8F6-2087778FC2FB}" presName="outerComposite" presStyleCnt="0">
        <dgm:presLayoutVars>
          <dgm:chMax val="5"/>
          <dgm:dir/>
          <dgm:resizeHandles val="exact"/>
        </dgm:presLayoutVars>
      </dgm:prSet>
      <dgm:spPr/>
    </dgm:pt>
    <dgm:pt modelId="{024357C3-AD84-5443-AB6F-CB20BEF97308}" type="pres">
      <dgm:prSet presAssocID="{0F6CC51A-BC48-45D9-A8F6-2087778FC2FB}" presName="dummyMaxCanvas" presStyleCnt="0">
        <dgm:presLayoutVars/>
      </dgm:prSet>
      <dgm:spPr/>
    </dgm:pt>
    <dgm:pt modelId="{7DC427D8-CDA8-B748-B298-FB042A2CFC42}" type="pres">
      <dgm:prSet presAssocID="{0F6CC51A-BC48-45D9-A8F6-2087778FC2FB}" presName="FourNodes_1" presStyleLbl="node1" presStyleIdx="0" presStyleCnt="4">
        <dgm:presLayoutVars>
          <dgm:bulletEnabled val="1"/>
        </dgm:presLayoutVars>
      </dgm:prSet>
      <dgm:spPr/>
    </dgm:pt>
    <dgm:pt modelId="{F9AEDE5D-D967-A54E-9377-D0FEF7263A52}" type="pres">
      <dgm:prSet presAssocID="{0F6CC51A-BC48-45D9-A8F6-2087778FC2FB}" presName="FourNodes_2" presStyleLbl="node1" presStyleIdx="1" presStyleCnt="4" custScaleX="102408">
        <dgm:presLayoutVars>
          <dgm:bulletEnabled val="1"/>
        </dgm:presLayoutVars>
      </dgm:prSet>
      <dgm:spPr/>
    </dgm:pt>
    <dgm:pt modelId="{1FD0B2FE-3CC4-1B4F-8398-A2E475AF13A9}" type="pres">
      <dgm:prSet presAssocID="{0F6CC51A-BC48-45D9-A8F6-2087778FC2FB}" presName="FourNodes_3" presStyleLbl="node1" presStyleIdx="2" presStyleCnt="4">
        <dgm:presLayoutVars>
          <dgm:bulletEnabled val="1"/>
        </dgm:presLayoutVars>
      </dgm:prSet>
      <dgm:spPr/>
    </dgm:pt>
    <dgm:pt modelId="{35E3E4B6-FB69-D64E-A025-CC08D71989B9}" type="pres">
      <dgm:prSet presAssocID="{0F6CC51A-BC48-45D9-A8F6-2087778FC2FB}" presName="FourNodes_4" presStyleLbl="node1" presStyleIdx="3" presStyleCnt="4">
        <dgm:presLayoutVars>
          <dgm:bulletEnabled val="1"/>
        </dgm:presLayoutVars>
      </dgm:prSet>
      <dgm:spPr/>
    </dgm:pt>
    <dgm:pt modelId="{8CADED80-6607-DB4E-9D3E-DCE689D090B4}" type="pres">
      <dgm:prSet presAssocID="{0F6CC51A-BC48-45D9-A8F6-2087778FC2FB}" presName="FourConn_1-2" presStyleLbl="fgAccFollowNode1" presStyleIdx="0" presStyleCnt="3">
        <dgm:presLayoutVars>
          <dgm:bulletEnabled val="1"/>
        </dgm:presLayoutVars>
      </dgm:prSet>
      <dgm:spPr/>
    </dgm:pt>
    <dgm:pt modelId="{3738437F-A664-294A-BA03-0877002043F2}" type="pres">
      <dgm:prSet presAssocID="{0F6CC51A-BC48-45D9-A8F6-2087778FC2FB}" presName="FourConn_2-3" presStyleLbl="fgAccFollowNode1" presStyleIdx="1" presStyleCnt="3">
        <dgm:presLayoutVars>
          <dgm:bulletEnabled val="1"/>
        </dgm:presLayoutVars>
      </dgm:prSet>
      <dgm:spPr/>
    </dgm:pt>
    <dgm:pt modelId="{611E19A8-1E9F-4E42-A38E-91B54DA57DB1}" type="pres">
      <dgm:prSet presAssocID="{0F6CC51A-BC48-45D9-A8F6-2087778FC2FB}" presName="FourConn_3-4" presStyleLbl="fgAccFollowNode1" presStyleIdx="2" presStyleCnt="3">
        <dgm:presLayoutVars>
          <dgm:bulletEnabled val="1"/>
        </dgm:presLayoutVars>
      </dgm:prSet>
      <dgm:spPr/>
    </dgm:pt>
    <dgm:pt modelId="{0E357B05-A323-BA49-A073-B1FFE1669498}" type="pres">
      <dgm:prSet presAssocID="{0F6CC51A-BC48-45D9-A8F6-2087778FC2FB}" presName="FourNodes_1_text" presStyleLbl="node1" presStyleIdx="3" presStyleCnt="4">
        <dgm:presLayoutVars>
          <dgm:bulletEnabled val="1"/>
        </dgm:presLayoutVars>
      </dgm:prSet>
      <dgm:spPr/>
    </dgm:pt>
    <dgm:pt modelId="{BAFE8ECD-76CE-4340-AE04-B19AEB0E944A}" type="pres">
      <dgm:prSet presAssocID="{0F6CC51A-BC48-45D9-A8F6-2087778FC2FB}" presName="FourNodes_2_text" presStyleLbl="node1" presStyleIdx="3" presStyleCnt="4">
        <dgm:presLayoutVars>
          <dgm:bulletEnabled val="1"/>
        </dgm:presLayoutVars>
      </dgm:prSet>
      <dgm:spPr/>
    </dgm:pt>
    <dgm:pt modelId="{782E34B5-871F-B144-BB23-A66026CB4F02}" type="pres">
      <dgm:prSet presAssocID="{0F6CC51A-BC48-45D9-A8F6-2087778FC2FB}" presName="FourNodes_3_text" presStyleLbl="node1" presStyleIdx="3" presStyleCnt="4">
        <dgm:presLayoutVars>
          <dgm:bulletEnabled val="1"/>
        </dgm:presLayoutVars>
      </dgm:prSet>
      <dgm:spPr/>
    </dgm:pt>
    <dgm:pt modelId="{31ABE9E4-F9AD-D940-90B1-50ECC876D2B7}" type="pres">
      <dgm:prSet presAssocID="{0F6CC51A-BC48-45D9-A8F6-2087778FC2FB}" presName="FourNodes_4_text" presStyleLbl="node1" presStyleIdx="3" presStyleCnt="4">
        <dgm:presLayoutVars>
          <dgm:bulletEnabled val="1"/>
        </dgm:presLayoutVars>
      </dgm:prSet>
      <dgm:spPr/>
    </dgm:pt>
  </dgm:ptLst>
  <dgm:cxnLst>
    <dgm:cxn modelId="{46D9F00F-6C42-F84B-AA9A-0943BC9F5527}" type="presOf" srcId="{DDFDFC4B-AF14-45A8-B48A-28C49A9BA99C}" destId="{3738437F-A664-294A-BA03-0877002043F2}" srcOrd="0" destOrd="0" presId="urn:microsoft.com/office/officeart/2005/8/layout/vProcess5"/>
    <dgm:cxn modelId="{FC998621-D6DF-C545-A9CE-BFFF0EEFE1C2}" type="presOf" srcId="{9C97E158-BA41-4306-9ABB-8B4ABB1D9B72}" destId="{31ABE9E4-F9AD-D940-90B1-50ECC876D2B7}" srcOrd="1" destOrd="0" presId="urn:microsoft.com/office/officeart/2005/8/layout/vProcess5"/>
    <dgm:cxn modelId="{40209D2D-397F-4C2C-8E37-3A1D52886C12}" srcId="{0F6CC51A-BC48-45D9-A8F6-2087778FC2FB}" destId="{A25D5CED-A038-4DAD-BC4C-6499D4E59B73}" srcOrd="1" destOrd="0" parTransId="{9F1D7EA0-5D95-4896-90E5-56F997254324}" sibTransId="{DDFDFC4B-AF14-45A8-B48A-28C49A9BA99C}"/>
    <dgm:cxn modelId="{D6348E55-930F-ED4B-BE87-3A7C17C1CE58}" type="presOf" srcId="{A25D5CED-A038-4DAD-BC4C-6499D4E59B73}" destId="{BAFE8ECD-76CE-4340-AE04-B19AEB0E944A}" srcOrd="1" destOrd="0" presId="urn:microsoft.com/office/officeart/2005/8/layout/vProcess5"/>
    <dgm:cxn modelId="{803F2859-F946-B14D-88A2-8DD3B2341C3F}" type="presOf" srcId="{769CE529-C196-4DBC-935A-3CC6C4C4FF45}" destId="{611E19A8-1E9F-4E42-A38E-91B54DA57DB1}" srcOrd="0" destOrd="0" presId="urn:microsoft.com/office/officeart/2005/8/layout/vProcess5"/>
    <dgm:cxn modelId="{6747E859-F5E2-2C44-880C-AD5E1B15C305}" type="presOf" srcId="{FA921AAF-6FFE-4038-9840-CB01A2D4C6A0}" destId="{7DC427D8-CDA8-B748-B298-FB042A2CFC42}" srcOrd="0" destOrd="0" presId="urn:microsoft.com/office/officeart/2005/8/layout/vProcess5"/>
    <dgm:cxn modelId="{9810CE5C-23D1-A54F-8D92-7405A64C6B73}" type="presOf" srcId="{FA921AAF-6FFE-4038-9840-CB01A2D4C6A0}" destId="{0E357B05-A323-BA49-A073-B1FFE1669498}" srcOrd="1" destOrd="0" presId="urn:microsoft.com/office/officeart/2005/8/layout/vProcess5"/>
    <dgm:cxn modelId="{EDC58A64-3665-42F3-AAF8-4BBAE1FB1C24}" srcId="{0F6CC51A-BC48-45D9-A8F6-2087778FC2FB}" destId="{FA921AAF-6FFE-4038-9840-CB01A2D4C6A0}" srcOrd="0" destOrd="0" parTransId="{6EB9BFC4-3E3F-4863-84BE-5D02F3F357BB}" sibTransId="{61927349-95AF-4A6D-8FCE-42590651DCEF}"/>
    <dgm:cxn modelId="{0F766996-D9E2-4376-B45C-330C8919A571}" srcId="{0F6CC51A-BC48-45D9-A8F6-2087778FC2FB}" destId="{0D09C99B-4DEC-42C8-8796-E96BA4A6E804}" srcOrd="2" destOrd="0" parTransId="{4C1020E4-CDC4-41BA-8E57-1B678956377A}" sibTransId="{769CE529-C196-4DBC-935A-3CC6C4C4FF45}"/>
    <dgm:cxn modelId="{945C22A0-A86C-144A-86E1-116FD0BDC490}" type="presOf" srcId="{9C97E158-BA41-4306-9ABB-8B4ABB1D9B72}" destId="{35E3E4B6-FB69-D64E-A025-CC08D71989B9}" srcOrd="0" destOrd="0" presId="urn:microsoft.com/office/officeart/2005/8/layout/vProcess5"/>
    <dgm:cxn modelId="{37237FA1-B0F9-7E49-9075-B9A33BE9900A}" type="presOf" srcId="{0D09C99B-4DEC-42C8-8796-E96BA4A6E804}" destId="{1FD0B2FE-3CC4-1B4F-8398-A2E475AF13A9}" srcOrd="0" destOrd="0" presId="urn:microsoft.com/office/officeart/2005/8/layout/vProcess5"/>
    <dgm:cxn modelId="{1A7920B5-B381-8644-B0EC-2EACB6FC6865}" type="presOf" srcId="{0F6CC51A-BC48-45D9-A8F6-2087778FC2FB}" destId="{77C165F1-B43A-104F-BC54-DC6B9E7518D8}" srcOrd="0" destOrd="0" presId="urn:microsoft.com/office/officeart/2005/8/layout/vProcess5"/>
    <dgm:cxn modelId="{0FDA46B7-8B56-8948-85D6-824C7E73F519}" type="presOf" srcId="{A25D5CED-A038-4DAD-BC4C-6499D4E59B73}" destId="{F9AEDE5D-D967-A54E-9377-D0FEF7263A52}" srcOrd="0" destOrd="0" presId="urn:microsoft.com/office/officeart/2005/8/layout/vProcess5"/>
    <dgm:cxn modelId="{45F088EB-28A0-4E17-A9E1-B3040D986226}" srcId="{0F6CC51A-BC48-45D9-A8F6-2087778FC2FB}" destId="{9C97E158-BA41-4306-9ABB-8B4ABB1D9B72}" srcOrd="3" destOrd="0" parTransId="{5C038B88-E31F-428C-95C5-F814B7811D53}" sibTransId="{5DDD0880-FCEB-4E6A-9E18-6DB82E992120}"/>
    <dgm:cxn modelId="{87A45CF1-A5C0-AE4E-B897-277D06D0C30C}" type="presOf" srcId="{0D09C99B-4DEC-42C8-8796-E96BA4A6E804}" destId="{782E34B5-871F-B144-BB23-A66026CB4F02}" srcOrd="1" destOrd="0" presId="urn:microsoft.com/office/officeart/2005/8/layout/vProcess5"/>
    <dgm:cxn modelId="{00A142FD-AE81-FF4C-9E03-20C805B8610B}" type="presOf" srcId="{61927349-95AF-4A6D-8FCE-42590651DCEF}" destId="{8CADED80-6607-DB4E-9D3E-DCE689D090B4}" srcOrd="0" destOrd="0" presId="urn:microsoft.com/office/officeart/2005/8/layout/vProcess5"/>
    <dgm:cxn modelId="{A58BB6B4-5CBD-0049-9CDF-5A272F3252E5}" type="presParOf" srcId="{77C165F1-B43A-104F-BC54-DC6B9E7518D8}" destId="{024357C3-AD84-5443-AB6F-CB20BEF97308}" srcOrd="0" destOrd="0" presId="urn:microsoft.com/office/officeart/2005/8/layout/vProcess5"/>
    <dgm:cxn modelId="{25FDEADF-54D8-FB44-8FC4-0370845B2940}" type="presParOf" srcId="{77C165F1-B43A-104F-BC54-DC6B9E7518D8}" destId="{7DC427D8-CDA8-B748-B298-FB042A2CFC42}" srcOrd="1" destOrd="0" presId="urn:microsoft.com/office/officeart/2005/8/layout/vProcess5"/>
    <dgm:cxn modelId="{21BC3C21-F38D-8240-AAC8-5D6526333D88}" type="presParOf" srcId="{77C165F1-B43A-104F-BC54-DC6B9E7518D8}" destId="{F9AEDE5D-D967-A54E-9377-D0FEF7263A52}" srcOrd="2" destOrd="0" presId="urn:microsoft.com/office/officeart/2005/8/layout/vProcess5"/>
    <dgm:cxn modelId="{870EBC87-3506-D148-8FAF-DDFCE4649EE8}" type="presParOf" srcId="{77C165F1-B43A-104F-BC54-DC6B9E7518D8}" destId="{1FD0B2FE-3CC4-1B4F-8398-A2E475AF13A9}" srcOrd="3" destOrd="0" presId="urn:microsoft.com/office/officeart/2005/8/layout/vProcess5"/>
    <dgm:cxn modelId="{64B65864-24F7-4346-9697-42B39A012361}" type="presParOf" srcId="{77C165F1-B43A-104F-BC54-DC6B9E7518D8}" destId="{35E3E4B6-FB69-D64E-A025-CC08D71989B9}" srcOrd="4" destOrd="0" presId="urn:microsoft.com/office/officeart/2005/8/layout/vProcess5"/>
    <dgm:cxn modelId="{C0F69671-09E2-4C44-B77A-F3B06475CCE8}" type="presParOf" srcId="{77C165F1-B43A-104F-BC54-DC6B9E7518D8}" destId="{8CADED80-6607-DB4E-9D3E-DCE689D090B4}" srcOrd="5" destOrd="0" presId="urn:microsoft.com/office/officeart/2005/8/layout/vProcess5"/>
    <dgm:cxn modelId="{004F53E6-2D43-034D-8E4F-E67E2BA7AA9D}" type="presParOf" srcId="{77C165F1-B43A-104F-BC54-DC6B9E7518D8}" destId="{3738437F-A664-294A-BA03-0877002043F2}" srcOrd="6" destOrd="0" presId="urn:microsoft.com/office/officeart/2005/8/layout/vProcess5"/>
    <dgm:cxn modelId="{03927A9C-5917-564D-A9CE-E466783A4EDF}" type="presParOf" srcId="{77C165F1-B43A-104F-BC54-DC6B9E7518D8}" destId="{611E19A8-1E9F-4E42-A38E-91B54DA57DB1}" srcOrd="7" destOrd="0" presId="urn:microsoft.com/office/officeart/2005/8/layout/vProcess5"/>
    <dgm:cxn modelId="{FD247369-40A7-CB43-9772-761AB9B36E0D}" type="presParOf" srcId="{77C165F1-B43A-104F-BC54-DC6B9E7518D8}" destId="{0E357B05-A323-BA49-A073-B1FFE1669498}" srcOrd="8" destOrd="0" presId="urn:microsoft.com/office/officeart/2005/8/layout/vProcess5"/>
    <dgm:cxn modelId="{67C07010-4741-4846-8BFA-87534AC9EAF9}" type="presParOf" srcId="{77C165F1-B43A-104F-BC54-DC6B9E7518D8}" destId="{BAFE8ECD-76CE-4340-AE04-B19AEB0E944A}" srcOrd="9" destOrd="0" presId="urn:microsoft.com/office/officeart/2005/8/layout/vProcess5"/>
    <dgm:cxn modelId="{016FD5CE-4308-B747-8170-03796C380688}" type="presParOf" srcId="{77C165F1-B43A-104F-BC54-DC6B9E7518D8}" destId="{782E34B5-871F-B144-BB23-A66026CB4F02}" srcOrd="10" destOrd="0" presId="urn:microsoft.com/office/officeart/2005/8/layout/vProcess5"/>
    <dgm:cxn modelId="{F3DA4B83-8D82-3E41-B1E7-6B4FBDB767FF}" type="presParOf" srcId="{77C165F1-B43A-104F-BC54-DC6B9E7518D8}" destId="{31ABE9E4-F9AD-D940-90B1-50ECC876D2B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F8E24-19C6-4AE6-AE5C-224BDF4BBE2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EB8D82A-AD74-4C18-B106-D02C4F3EB2AB}">
      <dgm:prSet custT="1"/>
      <dgm:spPr/>
      <dgm:t>
        <a:bodyPr/>
        <a:lstStyle/>
        <a:p>
          <a:pPr>
            <a:lnSpc>
              <a:spcPct val="100000"/>
            </a:lnSpc>
          </a:pPr>
          <a:r>
            <a:rPr lang="en-US" sz="1800" dirty="0"/>
            <a:t>‘we, as a people, need the environment to survive. If the we can do our part to help the environment, then we can help the environment thrive.’</a:t>
          </a:r>
        </a:p>
      </dgm:t>
    </dgm:pt>
    <dgm:pt modelId="{E131A156-1C28-4E72-99D1-E91870669D93}" type="parTrans" cxnId="{F44F98CE-686C-4ADD-97E8-DBD83B8515BB}">
      <dgm:prSet/>
      <dgm:spPr/>
      <dgm:t>
        <a:bodyPr/>
        <a:lstStyle/>
        <a:p>
          <a:endParaRPr lang="en-US"/>
        </a:p>
      </dgm:t>
    </dgm:pt>
    <dgm:pt modelId="{499923D3-F469-4C62-9A8C-7C1678F8D9CA}" type="sibTrans" cxnId="{F44F98CE-686C-4ADD-97E8-DBD83B8515BB}">
      <dgm:prSet/>
      <dgm:spPr/>
      <dgm:t>
        <a:bodyPr/>
        <a:lstStyle/>
        <a:p>
          <a:endParaRPr lang="en-US"/>
        </a:p>
      </dgm:t>
    </dgm:pt>
    <dgm:pt modelId="{368FAAEF-5881-40EB-AA2C-C9DB9F5DB768}">
      <dgm:prSet custT="1"/>
      <dgm:spPr/>
      <dgm:t>
        <a:bodyPr/>
        <a:lstStyle/>
        <a:p>
          <a:pPr>
            <a:lnSpc>
              <a:spcPct val="100000"/>
            </a:lnSpc>
          </a:pPr>
          <a:r>
            <a:rPr lang="en-US" sz="2000" dirty="0"/>
            <a:t>‘because it is optional even though I would clean up my trash no matter what’</a:t>
          </a:r>
        </a:p>
      </dgm:t>
    </dgm:pt>
    <dgm:pt modelId="{84932D2C-49E3-4A48-A1E3-89FA7F21429E}" type="parTrans" cxnId="{40D186A8-1773-4E94-8ACB-1301CE34E398}">
      <dgm:prSet/>
      <dgm:spPr/>
      <dgm:t>
        <a:bodyPr/>
        <a:lstStyle/>
        <a:p>
          <a:endParaRPr lang="en-US"/>
        </a:p>
      </dgm:t>
    </dgm:pt>
    <dgm:pt modelId="{037A3DA5-FA35-45CA-8F26-4333F12D5EE2}" type="sibTrans" cxnId="{40D186A8-1773-4E94-8ACB-1301CE34E398}">
      <dgm:prSet/>
      <dgm:spPr/>
      <dgm:t>
        <a:bodyPr/>
        <a:lstStyle/>
        <a:p>
          <a:endParaRPr lang="en-US"/>
        </a:p>
      </dgm:t>
    </dgm:pt>
    <dgm:pt modelId="{A7C2B8D0-656F-4095-93AF-BE709F4131C1}">
      <dgm:prSet custT="1"/>
      <dgm:spPr/>
      <dgm:t>
        <a:bodyPr/>
        <a:lstStyle/>
        <a:p>
          <a:pPr>
            <a:lnSpc>
              <a:spcPct val="100000"/>
            </a:lnSpc>
          </a:pPr>
          <a:r>
            <a:rPr lang="en-US" sz="2000" dirty="0"/>
            <a:t>‘I like the sincerity of the message and option to bring the cans back. I think the sticker also helps to honor the cause</a:t>
          </a:r>
          <a:r>
            <a:rPr lang="en-US" sz="1400" dirty="0"/>
            <a:t>.’</a:t>
          </a:r>
        </a:p>
      </dgm:t>
    </dgm:pt>
    <dgm:pt modelId="{E4DDC7C4-65F5-4F33-A671-C70908E0F0A3}" type="parTrans" cxnId="{760C3D16-36F5-46B1-9F85-98E524B6BBF4}">
      <dgm:prSet/>
      <dgm:spPr/>
      <dgm:t>
        <a:bodyPr/>
        <a:lstStyle/>
        <a:p>
          <a:endParaRPr lang="en-US"/>
        </a:p>
      </dgm:t>
    </dgm:pt>
    <dgm:pt modelId="{11667DB2-7FC9-4C58-9AC7-7069C5D08719}" type="sibTrans" cxnId="{760C3D16-36F5-46B1-9F85-98E524B6BBF4}">
      <dgm:prSet/>
      <dgm:spPr/>
      <dgm:t>
        <a:bodyPr/>
        <a:lstStyle/>
        <a:p>
          <a:endParaRPr lang="en-US"/>
        </a:p>
      </dgm:t>
    </dgm:pt>
    <dgm:pt modelId="{62F9C0A0-EC31-4F38-8AA2-340DB94A5D75}" type="pres">
      <dgm:prSet presAssocID="{5C3F8E24-19C6-4AE6-AE5C-224BDF4BBE2F}" presName="root" presStyleCnt="0">
        <dgm:presLayoutVars>
          <dgm:dir/>
          <dgm:resizeHandles val="exact"/>
        </dgm:presLayoutVars>
      </dgm:prSet>
      <dgm:spPr/>
    </dgm:pt>
    <dgm:pt modelId="{8078D2F7-16E0-468C-AD7C-957945D247FA}" type="pres">
      <dgm:prSet presAssocID="{9EB8D82A-AD74-4C18-B106-D02C4F3EB2AB}" presName="compNode" presStyleCnt="0"/>
      <dgm:spPr/>
    </dgm:pt>
    <dgm:pt modelId="{67C99804-F7C0-4B92-9B5B-206A1FF10129}" type="pres">
      <dgm:prSet presAssocID="{9EB8D82A-AD74-4C18-B106-D02C4F3EB2AB}" presName="iconRect" presStyleLbl="node1" presStyleIdx="0" presStyleCnt="3" custLinFactNeighborX="-17890" custLinFactNeighborY="-4079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stainability"/>
        </a:ext>
      </dgm:extLst>
    </dgm:pt>
    <dgm:pt modelId="{D3678EE2-E246-4C27-8900-C4ACF5F120F0}" type="pres">
      <dgm:prSet presAssocID="{9EB8D82A-AD74-4C18-B106-D02C4F3EB2AB}" presName="spaceRect" presStyleCnt="0"/>
      <dgm:spPr/>
    </dgm:pt>
    <dgm:pt modelId="{68521154-649A-46A3-98BA-D0A2EED56308}" type="pres">
      <dgm:prSet presAssocID="{9EB8D82A-AD74-4C18-B106-D02C4F3EB2AB}" presName="textRect" presStyleLbl="revTx" presStyleIdx="0" presStyleCnt="3" custScaleX="155801" custScaleY="137163" custLinFactNeighborX="-3623" custLinFactNeighborY="-45998">
        <dgm:presLayoutVars>
          <dgm:chMax val="1"/>
          <dgm:chPref val="1"/>
        </dgm:presLayoutVars>
      </dgm:prSet>
      <dgm:spPr/>
    </dgm:pt>
    <dgm:pt modelId="{4D734060-431C-45B2-A4E0-A4F71F64A499}" type="pres">
      <dgm:prSet presAssocID="{499923D3-F469-4C62-9A8C-7C1678F8D9CA}" presName="sibTrans" presStyleCnt="0"/>
      <dgm:spPr/>
    </dgm:pt>
    <dgm:pt modelId="{F41F5D8B-2268-4F8C-859C-5C325773B52D}" type="pres">
      <dgm:prSet presAssocID="{368FAAEF-5881-40EB-AA2C-C9DB9F5DB768}" presName="compNode" presStyleCnt="0"/>
      <dgm:spPr/>
    </dgm:pt>
    <dgm:pt modelId="{DE139CBF-0E49-4DD5-ABF3-F62F274EF784}" type="pres">
      <dgm:prSet presAssocID="{368FAAEF-5881-40EB-AA2C-C9DB9F5DB768}" presName="iconRect" presStyleLbl="node1" presStyleIdx="1" presStyleCnt="3" custLinFactNeighborX="-1602" custLinFactNeighborY="-317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ycle"/>
        </a:ext>
      </dgm:extLst>
    </dgm:pt>
    <dgm:pt modelId="{A7AADD58-6AA5-4B6E-9AF1-DEE5339FB650}" type="pres">
      <dgm:prSet presAssocID="{368FAAEF-5881-40EB-AA2C-C9DB9F5DB768}" presName="spaceRect" presStyleCnt="0"/>
      <dgm:spPr/>
    </dgm:pt>
    <dgm:pt modelId="{42D995F5-4D38-4A48-BECC-9A69288A92AA}" type="pres">
      <dgm:prSet presAssocID="{368FAAEF-5881-40EB-AA2C-C9DB9F5DB768}" presName="textRect" presStyleLbl="revTx" presStyleIdx="1" presStyleCnt="3" custScaleX="118078" custScaleY="131595">
        <dgm:presLayoutVars>
          <dgm:chMax val="1"/>
          <dgm:chPref val="1"/>
        </dgm:presLayoutVars>
      </dgm:prSet>
      <dgm:spPr/>
    </dgm:pt>
    <dgm:pt modelId="{BDAC6A66-6D09-486B-B341-BBB1E5D6B763}" type="pres">
      <dgm:prSet presAssocID="{037A3DA5-FA35-45CA-8F26-4333F12D5EE2}" presName="sibTrans" presStyleCnt="0"/>
      <dgm:spPr/>
    </dgm:pt>
    <dgm:pt modelId="{404D34B7-C2EF-495F-87F1-444FAAE4F2BE}" type="pres">
      <dgm:prSet presAssocID="{A7C2B8D0-656F-4095-93AF-BE709F4131C1}" presName="compNode" presStyleCnt="0"/>
      <dgm:spPr/>
    </dgm:pt>
    <dgm:pt modelId="{B5AAE76C-DDBE-45C2-A9E0-751133990E8D}" type="pres">
      <dgm:prSet presAssocID="{A7C2B8D0-656F-4095-93AF-BE709F4131C1}" presName="iconRect" presStyleLbl="node1" presStyleIdx="2" presStyleCnt="3" custLinFactNeighborX="6128" custLinFactNeighborY="-1066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otes"/>
        </a:ext>
      </dgm:extLst>
    </dgm:pt>
    <dgm:pt modelId="{118E9FF3-DF0A-427F-B70F-17F3AFC1DFAD}" type="pres">
      <dgm:prSet presAssocID="{A7C2B8D0-656F-4095-93AF-BE709F4131C1}" presName="spaceRect" presStyleCnt="0"/>
      <dgm:spPr/>
    </dgm:pt>
    <dgm:pt modelId="{5EAF5A85-9000-4160-8EF8-9A1FDB95683C}" type="pres">
      <dgm:prSet presAssocID="{A7C2B8D0-656F-4095-93AF-BE709F4131C1}" presName="textRect" presStyleLbl="revTx" presStyleIdx="2" presStyleCnt="3" custScaleX="133885" custLinFactNeighborX="2885" custLinFactNeighborY="-27880">
        <dgm:presLayoutVars>
          <dgm:chMax val="1"/>
          <dgm:chPref val="1"/>
        </dgm:presLayoutVars>
      </dgm:prSet>
      <dgm:spPr/>
    </dgm:pt>
  </dgm:ptLst>
  <dgm:cxnLst>
    <dgm:cxn modelId="{1B231705-AA75-A449-BE50-38C1C83279DC}" type="presOf" srcId="{9EB8D82A-AD74-4C18-B106-D02C4F3EB2AB}" destId="{68521154-649A-46A3-98BA-D0A2EED56308}" srcOrd="0" destOrd="0" presId="urn:microsoft.com/office/officeart/2018/2/layout/IconLabelList"/>
    <dgm:cxn modelId="{214BA108-C3BA-8F4B-930D-11176F3AB0C3}" type="presOf" srcId="{A7C2B8D0-656F-4095-93AF-BE709F4131C1}" destId="{5EAF5A85-9000-4160-8EF8-9A1FDB95683C}" srcOrd="0" destOrd="0" presId="urn:microsoft.com/office/officeart/2018/2/layout/IconLabelList"/>
    <dgm:cxn modelId="{760C3D16-36F5-46B1-9F85-98E524B6BBF4}" srcId="{5C3F8E24-19C6-4AE6-AE5C-224BDF4BBE2F}" destId="{A7C2B8D0-656F-4095-93AF-BE709F4131C1}" srcOrd="2" destOrd="0" parTransId="{E4DDC7C4-65F5-4F33-A671-C70908E0F0A3}" sibTransId="{11667DB2-7FC9-4C58-9AC7-7069C5D08719}"/>
    <dgm:cxn modelId="{C5232473-B76B-7F4E-9747-0BB5A00732F1}" type="presOf" srcId="{5C3F8E24-19C6-4AE6-AE5C-224BDF4BBE2F}" destId="{62F9C0A0-EC31-4F38-8AA2-340DB94A5D75}" srcOrd="0" destOrd="0" presId="urn:microsoft.com/office/officeart/2018/2/layout/IconLabelList"/>
    <dgm:cxn modelId="{09CC1B89-97EB-734D-BAA9-053BAEE75FB5}" type="presOf" srcId="{368FAAEF-5881-40EB-AA2C-C9DB9F5DB768}" destId="{42D995F5-4D38-4A48-BECC-9A69288A92AA}" srcOrd="0" destOrd="0" presId="urn:microsoft.com/office/officeart/2018/2/layout/IconLabelList"/>
    <dgm:cxn modelId="{40D186A8-1773-4E94-8ACB-1301CE34E398}" srcId="{5C3F8E24-19C6-4AE6-AE5C-224BDF4BBE2F}" destId="{368FAAEF-5881-40EB-AA2C-C9DB9F5DB768}" srcOrd="1" destOrd="0" parTransId="{84932D2C-49E3-4A48-A1E3-89FA7F21429E}" sibTransId="{037A3DA5-FA35-45CA-8F26-4333F12D5EE2}"/>
    <dgm:cxn modelId="{F44F98CE-686C-4ADD-97E8-DBD83B8515BB}" srcId="{5C3F8E24-19C6-4AE6-AE5C-224BDF4BBE2F}" destId="{9EB8D82A-AD74-4C18-B106-D02C4F3EB2AB}" srcOrd="0" destOrd="0" parTransId="{E131A156-1C28-4E72-99D1-E91870669D93}" sibTransId="{499923D3-F469-4C62-9A8C-7C1678F8D9CA}"/>
    <dgm:cxn modelId="{DB5D1B0E-B952-004A-AE35-3D7B7172FDEF}" type="presParOf" srcId="{62F9C0A0-EC31-4F38-8AA2-340DB94A5D75}" destId="{8078D2F7-16E0-468C-AD7C-957945D247FA}" srcOrd="0" destOrd="0" presId="urn:microsoft.com/office/officeart/2018/2/layout/IconLabelList"/>
    <dgm:cxn modelId="{DB9A5450-8A1A-074E-A5A8-066A969DBA6A}" type="presParOf" srcId="{8078D2F7-16E0-468C-AD7C-957945D247FA}" destId="{67C99804-F7C0-4B92-9B5B-206A1FF10129}" srcOrd="0" destOrd="0" presId="urn:microsoft.com/office/officeart/2018/2/layout/IconLabelList"/>
    <dgm:cxn modelId="{2D16D83D-0114-0442-999E-DB9E4EB80AD1}" type="presParOf" srcId="{8078D2F7-16E0-468C-AD7C-957945D247FA}" destId="{D3678EE2-E246-4C27-8900-C4ACF5F120F0}" srcOrd="1" destOrd="0" presId="urn:microsoft.com/office/officeart/2018/2/layout/IconLabelList"/>
    <dgm:cxn modelId="{E717D079-3E09-2941-8657-F91C52752332}" type="presParOf" srcId="{8078D2F7-16E0-468C-AD7C-957945D247FA}" destId="{68521154-649A-46A3-98BA-D0A2EED56308}" srcOrd="2" destOrd="0" presId="urn:microsoft.com/office/officeart/2018/2/layout/IconLabelList"/>
    <dgm:cxn modelId="{57454D3F-E54C-0143-AE18-AEAAF92E1823}" type="presParOf" srcId="{62F9C0A0-EC31-4F38-8AA2-340DB94A5D75}" destId="{4D734060-431C-45B2-A4E0-A4F71F64A499}" srcOrd="1" destOrd="0" presId="urn:microsoft.com/office/officeart/2018/2/layout/IconLabelList"/>
    <dgm:cxn modelId="{090FEA04-8468-FE43-B0D7-168DEE59AB41}" type="presParOf" srcId="{62F9C0A0-EC31-4F38-8AA2-340DB94A5D75}" destId="{F41F5D8B-2268-4F8C-859C-5C325773B52D}" srcOrd="2" destOrd="0" presId="urn:microsoft.com/office/officeart/2018/2/layout/IconLabelList"/>
    <dgm:cxn modelId="{5C7ED409-B1FB-2648-9FB6-85E9BD8FD9F6}" type="presParOf" srcId="{F41F5D8B-2268-4F8C-859C-5C325773B52D}" destId="{DE139CBF-0E49-4DD5-ABF3-F62F274EF784}" srcOrd="0" destOrd="0" presId="urn:microsoft.com/office/officeart/2018/2/layout/IconLabelList"/>
    <dgm:cxn modelId="{32786542-C834-E440-883E-B8340C8E72ED}" type="presParOf" srcId="{F41F5D8B-2268-4F8C-859C-5C325773B52D}" destId="{A7AADD58-6AA5-4B6E-9AF1-DEE5339FB650}" srcOrd="1" destOrd="0" presId="urn:microsoft.com/office/officeart/2018/2/layout/IconLabelList"/>
    <dgm:cxn modelId="{4208C285-4428-0B4E-A815-314A1D45547F}" type="presParOf" srcId="{F41F5D8B-2268-4F8C-859C-5C325773B52D}" destId="{42D995F5-4D38-4A48-BECC-9A69288A92AA}" srcOrd="2" destOrd="0" presId="urn:microsoft.com/office/officeart/2018/2/layout/IconLabelList"/>
    <dgm:cxn modelId="{8A0B6E32-CAE2-0B42-8279-966C67B6FF59}" type="presParOf" srcId="{62F9C0A0-EC31-4F38-8AA2-340DB94A5D75}" destId="{BDAC6A66-6D09-486B-B341-BBB1E5D6B763}" srcOrd="3" destOrd="0" presId="urn:microsoft.com/office/officeart/2018/2/layout/IconLabelList"/>
    <dgm:cxn modelId="{4975B787-12DD-4A40-BAFC-1DB22F0B8CF9}" type="presParOf" srcId="{62F9C0A0-EC31-4F38-8AA2-340DB94A5D75}" destId="{404D34B7-C2EF-495F-87F1-444FAAE4F2BE}" srcOrd="4" destOrd="0" presId="urn:microsoft.com/office/officeart/2018/2/layout/IconLabelList"/>
    <dgm:cxn modelId="{935D6FB4-BE4A-144C-AD69-92F2CA64E39D}" type="presParOf" srcId="{404D34B7-C2EF-495F-87F1-444FAAE4F2BE}" destId="{B5AAE76C-DDBE-45C2-A9E0-751133990E8D}" srcOrd="0" destOrd="0" presId="urn:microsoft.com/office/officeart/2018/2/layout/IconLabelList"/>
    <dgm:cxn modelId="{C8F5DFBC-075B-874F-A769-82E3807B67B1}" type="presParOf" srcId="{404D34B7-C2EF-495F-87F1-444FAAE4F2BE}" destId="{118E9FF3-DF0A-427F-B70F-17F3AFC1DFAD}" srcOrd="1" destOrd="0" presId="urn:microsoft.com/office/officeart/2018/2/layout/IconLabelList"/>
    <dgm:cxn modelId="{6E2F1433-BE81-0148-95D2-74F9CFAC5530}" type="presParOf" srcId="{404D34B7-C2EF-495F-87F1-444FAAE4F2BE}" destId="{5EAF5A85-9000-4160-8EF8-9A1FDB95683C}"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49ADAC-BD03-47B0-B310-805770081EF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B4ED03E-F323-4199-A8AB-E557571B1958}">
      <dgm:prSet custT="1"/>
      <dgm:spPr/>
      <dgm:t>
        <a:bodyPr/>
        <a:lstStyle/>
        <a:p>
          <a:pPr>
            <a:lnSpc>
              <a:spcPct val="100000"/>
            </a:lnSpc>
          </a:pPr>
          <a:r>
            <a:rPr lang="en-US" sz="1800" dirty="0"/>
            <a:t>‘I would be most willing to do the second option where I would get charged .25 cents because that to me is the only way that will more motivate me to bring back bottles to the front desk because I wouldn't want to pay the money. Also, I don't really recycle’</a:t>
          </a:r>
        </a:p>
      </dgm:t>
    </dgm:pt>
    <dgm:pt modelId="{7A660D8B-4317-4C06-9AC2-E9483AD464D1}" type="parTrans" cxnId="{6BA99976-C393-477F-85DA-5EFF4D3DCD83}">
      <dgm:prSet/>
      <dgm:spPr/>
      <dgm:t>
        <a:bodyPr/>
        <a:lstStyle/>
        <a:p>
          <a:endParaRPr lang="en-US"/>
        </a:p>
      </dgm:t>
    </dgm:pt>
    <dgm:pt modelId="{7663526E-308F-483E-868E-A70630217B11}" type="sibTrans" cxnId="{6BA99976-C393-477F-85DA-5EFF4D3DCD83}">
      <dgm:prSet/>
      <dgm:spPr/>
      <dgm:t>
        <a:bodyPr/>
        <a:lstStyle/>
        <a:p>
          <a:endParaRPr lang="en-US"/>
        </a:p>
      </dgm:t>
    </dgm:pt>
    <dgm:pt modelId="{108D7615-C67B-402B-8ED2-2D7B08BCF131}">
      <dgm:prSet custT="1"/>
      <dgm:spPr/>
      <dgm:t>
        <a:bodyPr/>
        <a:lstStyle/>
        <a:p>
          <a:pPr>
            <a:lnSpc>
              <a:spcPct val="100000"/>
            </a:lnSpc>
          </a:pPr>
          <a:r>
            <a:rPr lang="en-US" sz="1800" dirty="0"/>
            <a:t>‘I would be willing to join 2. I feel like that is a good way to get people to care about the environment because no one is going to want to pay for anything they left behind. They'd rather collect all the plastic and aluminum before going back instead than get charged for it. ’</a:t>
          </a:r>
        </a:p>
      </dgm:t>
    </dgm:pt>
    <dgm:pt modelId="{93059CE6-9B68-4B4B-8EF9-04E720042194}" type="parTrans" cxnId="{E0700B97-8D1A-415F-BC30-6CEE5DB3ADA8}">
      <dgm:prSet/>
      <dgm:spPr/>
      <dgm:t>
        <a:bodyPr/>
        <a:lstStyle/>
        <a:p>
          <a:endParaRPr lang="en-US"/>
        </a:p>
      </dgm:t>
    </dgm:pt>
    <dgm:pt modelId="{6B4D7881-EB3C-4625-AEF0-0A997493D5C3}" type="sibTrans" cxnId="{E0700B97-8D1A-415F-BC30-6CEE5DB3ADA8}">
      <dgm:prSet/>
      <dgm:spPr/>
      <dgm:t>
        <a:bodyPr/>
        <a:lstStyle/>
        <a:p>
          <a:endParaRPr lang="en-US"/>
        </a:p>
      </dgm:t>
    </dgm:pt>
    <dgm:pt modelId="{12804BE4-1E7A-4628-90AF-DF5A069B6C2F}" type="pres">
      <dgm:prSet presAssocID="{EF49ADAC-BD03-47B0-B310-805770081EFD}" presName="root" presStyleCnt="0">
        <dgm:presLayoutVars>
          <dgm:dir/>
          <dgm:resizeHandles val="exact"/>
        </dgm:presLayoutVars>
      </dgm:prSet>
      <dgm:spPr/>
    </dgm:pt>
    <dgm:pt modelId="{0635EFD6-B99E-44A2-BC94-5142A8CA4575}" type="pres">
      <dgm:prSet presAssocID="{7B4ED03E-F323-4199-A8AB-E557571B1958}" presName="compNode" presStyleCnt="0"/>
      <dgm:spPr/>
    </dgm:pt>
    <dgm:pt modelId="{4232E255-C426-4BE4-B175-056667129C9B}" type="pres">
      <dgm:prSet presAssocID="{7B4ED03E-F323-4199-A8AB-E557571B195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15D9BA81-1D19-4398-9DF8-42DA12222632}" type="pres">
      <dgm:prSet presAssocID="{7B4ED03E-F323-4199-A8AB-E557571B1958}" presName="spaceRect" presStyleCnt="0"/>
      <dgm:spPr/>
    </dgm:pt>
    <dgm:pt modelId="{33426EA6-8BB1-4004-A4F9-35B1133EDFDC}" type="pres">
      <dgm:prSet presAssocID="{7B4ED03E-F323-4199-A8AB-E557571B1958}" presName="textRect" presStyleLbl="revTx" presStyleIdx="0" presStyleCnt="2">
        <dgm:presLayoutVars>
          <dgm:chMax val="1"/>
          <dgm:chPref val="1"/>
        </dgm:presLayoutVars>
      </dgm:prSet>
      <dgm:spPr/>
    </dgm:pt>
    <dgm:pt modelId="{AA91DDCE-20AC-4A9A-BCF5-FAB2A5681CC0}" type="pres">
      <dgm:prSet presAssocID="{7663526E-308F-483E-868E-A70630217B11}" presName="sibTrans" presStyleCnt="0"/>
      <dgm:spPr/>
    </dgm:pt>
    <dgm:pt modelId="{11B29B1C-3286-475C-A280-586FDB9BE796}" type="pres">
      <dgm:prSet presAssocID="{108D7615-C67B-402B-8ED2-2D7B08BCF131}" presName="compNode" presStyleCnt="0"/>
      <dgm:spPr/>
    </dgm:pt>
    <dgm:pt modelId="{FF3DFF5F-932A-4273-B6EC-3DAB08D5599E}" type="pres">
      <dgm:prSet presAssocID="{108D7615-C67B-402B-8ED2-2D7B08BCF13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3E7B5E8F-1E3A-4509-8EFF-0487FB8E4F43}" type="pres">
      <dgm:prSet presAssocID="{108D7615-C67B-402B-8ED2-2D7B08BCF131}" presName="spaceRect" presStyleCnt="0"/>
      <dgm:spPr/>
    </dgm:pt>
    <dgm:pt modelId="{835AFEC9-595C-4082-ACB5-0628E4529356}" type="pres">
      <dgm:prSet presAssocID="{108D7615-C67B-402B-8ED2-2D7B08BCF131}" presName="textRect" presStyleLbl="revTx" presStyleIdx="1" presStyleCnt="2">
        <dgm:presLayoutVars>
          <dgm:chMax val="1"/>
          <dgm:chPref val="1"/>
        </dgm:presLayoutVars>
      </dgm:prSet>
      <dgm:spPr/>
    </dgm:pt>
  </dgm:ptLst>
  <dgm:cxnLst>
    <dgm:cxn modelId="{0674B95B-37BE-FE49-9076-A075ADA402E1}" type="presOf" srcId="{EF49ADAC-BD03-47B0-B310-805770081EFD}" destId="{12804BE4-1E7A-4628-90AF-DF5A069B6C2F}" srcOrd="0" destOrd="0" presId="urn:microsoft.com/office/officeart/2018/2/layout/IconLabelList"/>
    <dgm:cxn modelId="{6BA99976-C393-477F-85DA-5EFF4D3DCD83}" srcId="{EF49ADAC-BD03-47B0-B310-805770081EFD}" destId="{7B4ED03E-F323-4199-A8AB-E557571B1958}" srcOrd="0" destOrd="0" parTransId="{7A660D8B-4317-4C06-9AC2-E9483AD464D1}" sibTransId="{7663526E-308F-483E-868E-A70630217B11}"/>
    <dgm:cxn modelId="{E0700B97-8D1A-415F-BC30-6CEE5DB3ADA8}" srcId="{EF49ADAC-BD03-47B0-B310-805770081EFD}" destId="{108D7615-C67B-402B-8ED2-2D7B08BCF131}" srcOrd="1" destOrd="0" parTransId="{93059CE6-9B68-4B4B-8EF9-04E720042194}" sibTransId="{6B4D7881-EB3C-4625-AEF0-0A997493D5C3}"/>
    <dgm:cxn modelId="{006F19CD-25C6-2044-896D-6826096370D5}" type="presOf" srcId="{108D7615-C67B-402B-8ED2-2D7B08BCF131}" destId="{835AFEC9-595C-4082-ACB5-0628E4529356}" srcOrd="0" destOrd="0" presId="urn:microsoft.com/office/officeart/2018/2/layout/IconLabelList"/>
    <dgm:cxn modelId="{308C1BED-0AD9-1546-9233-A36D41629C02}" type="presOf" srcId="{7B4ED03E-F323-4199-A8AB-E557571B1958}" destId="{33426EA6-8BB1-4004-A4F9-35B1133EDFDC}" srcOrd="0" destOrd="0" presId="urn:microsoft.com/office/officeart/2018/2/layout/IconLabelList"/>
    <dgm:cxn modelId="{FFA07B44-96D5-744A-BA49-EE5D8A70699B}" type="presParOf" srcId="{12804BE4-1E7A-4628-90AF-DF5A069B6C2F}" destId="{0635EFD6-B99E-44A2-BC94-5142A8CA4575}" srcOrd="0" destOrd="0" presId="urn:microsoft.com/office/officeart/2018/2/layout/IconLabelList"/>
    <dgm:cxn modelId="{A0DB1752-92FC-1A42-A843-847781A3E92A}" type="presParOf" srcId="{0635EFD6-B99E-44A2-BC94-5142A8CA4575}" destId="{4232E255-C426-4BE4-B175-056667129C9B}" srcOrd="0" destOrd="0" presId="urn:microsoft.com/office/officeart/2018/2/layout/IconLabelList"/>
    <dgm:cxn modelId="{F18A5AC7-BCCE-BC41-BD6F-89D4E70F623A}" type="presParOf" srcId="{0635EFD6-B99E-44A2-BC94-5142A8CA4575}" destId="{15D9BA81-1D19-4398-9DF8-42DA12222632}" srcOrd="1" destOrd="0" presId="urn:microsoft.com/office/officeart/2018/2/layout/IconLabelList"/>
    <dgm:cxn modelId="{D1D2B7E2-B9B3-EE4D-86AF-D4D98634415F}" type="presParOf" srcId="{0635EFD6-B99E-44A2-BC94-5142A8CA4575}" destId="{33426EA6-8BB1-4004-A4F9-35B1133EDFDC}" srcOrd="2" destOrd="0" presId="urn:microsoft.com/office/officeart/2018/2/layout/IconLabelList"/>
    <dgm:cxn modelId="{EB787FD0-82EB-744E-A527-17264D82D7A8}" type="presParOf" srcId="{12804BE4-1E7A-4628-90AF-DF5A069B6C2F}" destId="{AA91DDCE-20AC-4A9A-BCF5-FAB2A5681CC0}" srcOrd="1" destOrd="0" presId="urn:microsoft.com/office/officeart/2018/2/layout/IconLabelList"/>
    <dgm:cxn modelId="{F5FF0996-B83C-6E43-9CD3-F0228E628EB7}" type="presParOf" srcId="{12804BE4-1E7A-4628-90AF-DF5A069B6C2F}" destId="{11B29B1C-3286-475C-A280-586FDB9BE796}" srcOrd="2" destOrd="0" presId="urn:microsoft.com/office/officeart/2018/2/layout/IconLabelList"/>
    <dgm:cxn modelId="{AB960B51-BE3C-394D-9C2E-A3B9F6EFAB6B}" type="presParOf" srcId="{11B29B1C-3286-475C-A280-586FDB9BE796}" destId="{FF3DFF5F-932A-4273-B6EC-3DAB08D5599E}" srcOrd="0" destOrd="0" presId="urn:microsoft.com/office/officeart/2018/2/layout/IconLabelList"/>
    <dgm:cxn modelId="{767E8DE4-160A-9349-9940-EEBDBC283373}" type="presParOf" srcId="{11B29B1C-3286-475C-A280-586FDB9BE796}" destId="{3E7B5E8F-1E3A-4509-8EFF-0487FB8E4F43}" srcOrd="1" destOrd="0" presId="urn:microsoft.com/office/officeart/2018/2/layout/IconLabelList"/>
    <dgm:cxn modelId="{56A7D57C-EC9E-DA44-8B87-5EDFB97D6078}" type="presParOf" srcId="{11B29B1C-3286-475C-A280-586FDB9BE796}" destId="{835AFEC9-595C-4082-ACB5-0628E4529356}"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1C26D-8074-174C-9A6A-5B2FD9FEA8CA}">
      <dsp:nvSpPr>
        <dsp:cNvPr id="0" name=""/>
        <dsp:cNvSpPr/>
      </dsp:nvSpPr>
      <dsp:spPr>
        <a:xfrm>
          <a:off x="-123713" y="0"/>
          <a:ext cx="8209280" cy="6837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total of 32 answers were received by respondents</a:t>
          </a:r>
          <a:r>
            <a:rPr lang="en-US" sz="2300" kern="1200" dirty="0"/>
            <a:t>. </a:t>
          </a:r>
        </a:p>
      </dsp:txBody>
      <dsp:txXfrm>
        <a:off x="-103688" y="20025"/>
        <a:ext cx="7413736" cy="643654"/>
      </dsp:txXfrm>
    </dsp:sp>
    <dsp:sp modelId="{2A59A2E5-8075-7C4A-9EE9-A06A9D8814F4}">
      <dsp:nvSpPr>
        <dsp:cNvPr id="0" name=""/>
        <dsp:cNvSpPr/>
      </dsp:nvSpPr>
      <dsp:spPr>
        <a:xfrm>
          <a:off x="219926" y="808014"/>
          <a:ext cx="8897053" cy="68370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93.8% said they would participate in the reward system.</a:t>
          </a:r>
        </a:p>
      </dsp:txBody>
      <dsp:txXfrm>
        <a:off x="239951" y="828039"/>
        <a:ext cx="7630234" cy="643654"/>
      </dsp:txXfrm>
    </dsp:sp>
    <dsp:sp modelId="{2F70E501-50EE-1C4D-837E-22E7081F210E}">
      <dsp:nvSpPr>
        <dsp:cNvPr id="0" name=""/>
        <dsp:cNvSpPr/>
      </dsp:nvSpPr>
      <dsp:spPr>
        <a:xfrm>
          <a:off x="1058258" y="1616028"/>
          <a:ext cx="8574921" cy="6837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96.8% said they would participate in the social marketing.</a:t>
          </a:r>
        </a:p>
      </dsp:txBody>
      <dsp:txXfrm>
        <a:off x="1078283" y="1636053"/>
        <a:ext cx="7363238" cy="643654"/>
      </dsp:txXfrm>
    </dsp:sp>
    <dsp:sp modelId="{F16DCD9E-59B4-7146-8236-95D0C4264932}">
      <dsp:nvSpPr>
        <dsp:cNvPr id="0" name=""/>
        <dsp:cNvSpPr/>
      </dsp:nvSpPr>
      <dsp:spPr>
        <a:xfrm>
          <a:off x="1681178" y="2424043"/>
          <a:ext cx="8704135" cy="6837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71.9% said they would participate in the penalty system. </a:t>
          </a:r>
        </a:p>
      </dsp:txBody>
      <dsp:txXfrm>
        <a:off x="1701203" y="2444068"/>
        <a:ext cx="7463917" cy="643654"/>
      </dsp:txXfrm>
    </dsp:sp>
    <dsp:sp modelId="{DAC6F938-F3D1-C04C-809F-279090C22E46}">
      <dsp:nvSpPr>
        <dsp:cNvPr id="0" name=""/>
        <dsp:cNvSpPr/>
      </dsp:nvSpPr>
      <dsp:spPr>
        <a:xfrm>
          <a:off x="7641158" y="523655"/>
          <a:ext cx="444407" cy="44440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741150" y="523655"/>
        <a:ext cx="244423" cy="334416"/>
      </dsp:txXfrm>
    </dsp:sp>
    <dsp:sp modelId="{54C161A4-5159-E14B-A4EE-949648038DFB}">
      <dsp:nvSpPr>
        <dsp:cNvPr id="0" name=""/>
        <dsp:cNvSpPr/>
      </dsp:nvSpPr>
      <dsp:spPr>
        <a:xfrm>
          <a:off x="8328685" y="1331670"/>
          <a:ext cx="444407" cy="44440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428677" y="1331670"/>
        <a:ext cx="244423" cy="334416"/>
      </dsp:txXfrm>
    </dsp:sp>
    <dsp:sp modelId="{B5DD295F-E768-884F-80BB-E9822B95E34C}">
      <dsp:nvSpPr>
        <dsp:cNvPr id="0" name=""/>
        <dsp:cNvSpPr/>
      </dsp:nvSpPr>
      <dsp:spPr>
        <a:xfrm>
          <a:off x="9005950" y="2139684"/>
          <a:ext cx="444407" cy="44440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105942" y="2139684"/>
        <a:ext cx="244423" cy="334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427D8-CDA8-B748-B298-FB042A2CFC42}">
      <dsp:nvSpPr>
        <dsp:cNvPr id="0" name=""/>
        <dsp:cNvSpPr/>
      </dsp:nvSpPr>
      <dsp:spPr>
        <a:xfrm>
          <a:off x="0" y="0"/>
          <a:ext cx="8209280" cy="6824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Which would be most effective? </a:t>
          </a:r>
        </a:p>
      </dsp:txBody>
      <dsp:txXfrm>
        <a:off x="19988" y="19988"/>
        <a:ext cx="7415213" cy="642458"/>
      </dsp:txXfrm>
    </dsp:sp>
    <dsp:sp modelId="{F9AEDE5D-D967-A54E-9377-D0FEF7263A52}">
      <dsp:nvSpPr>
        <dsp:cNvPr id="0" name=""/>
        <dsp:cNvSpPr/>
      </dsp:nvSpPr>
      <dsp:spPr>
        <a:xfrm>
          <a:off x="588687" y="806513"/>
          <a:ext cx="8406959" cy="6824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75.0% of respondents said social marketing would be most effective.</a:t>
          </a:r>
        </a:p>
      </dsp:txBody>
      <dsp:txXfrm>
        <a:off x="608675" y="826501"/>
        <a:ext cx="7208636" cy="642458"/>
      </dsp:txXfrm>
    </dsp:sp>
    <dsp:sp modelId="{1FD0B2FE-3CC4-1B4F-8398-A2E475AF13A9}">
      <dsp:nvSpPr>
        <dsp:cNvPr id="0" name=""/>
        <dsp:cNvSpPr/>
      </dsp:nvSpPr>
      <dsp:spPr>
        <a:xfrm>
          <a:off x="1364792" y="1613027"/>
          <a:ext cx="8209280" cy="6824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15.6% said the reward system would be most effective. </a:t>
          </a:r>
        </a:p>
      </dsp:txBody>
      <dsp:txXfrm>
        <a:off x="1384780" y="1633015"/>
        <a:ext cx="7048455" cy="642458"/>
      </dsp:txXfrm>
    </dsp:sp>
    <dsp:sp modelId="{35E3E4B6-FB69-D64E-A025-CC08D71989B9}">
      <dsp:nvSpPr>
        <dsp:cNvPr id="0" name=""/>
        <dsp:cNvSpPr/>
      </dsp:nvSpPr>
      <dsp:spPr>
        <a:xfrm>
          <a:off x="2052319" y="2419540"/>
          <a:ext cx="8209280" cy="6824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9.4% of respondents said the penalty system would be most effective. </a:t>
          </a:r>
        </a:p>
      </dsp:txBody>
      <dsp:txXfrm>
        <a:off x="2072307" y="2439528"/>
        <a:ext cx="7038194" cy="642458"/>
      </dsp:txXfrm>
    </dsp:sp>
    <dsp:sp modelId="{8CADED80-6607-DB4E-9D3E-DCE689D090B4}">
      <dsp:nvSpPr>
        <dsp:cNvPr id="0" name=""/>
        <dsp:cNvSpPr/>
      </dsp:nvSpPr>
      <dsp:spPr>
        <a:xfrm>
          <a:off x="7765697" y="522682"/>
          <a:ext cx="443582" cy="44358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865503" y="522682"/>
        <a:ext cx="243970" cy="333795"/>
      </dsp:txXfrm>
    </dsp:sp>
    <dsp:sp modelId="{3738437F-A664-294A-BA03-0877002043F2}">
      <dsp:nvSpPr>
        <dsp:cNvPr id="0" name=""/>
        <dsp:cNvSpPr/>
      </dsp:nvSpPr>
      <dsp:spPr>
        <a:xfrm>
          <a:off x="8453224" y="1329196"/>
          <a:ext cx="443582" cy="44358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553030" y="1329196"/>
        <a:ext cx="243970" cy="333795"/>
      </dsp:txXfrm>
    </dsp:sp>
    <dsp:sp modelId="{611E19A8-1E9F-4E42-A38E-91B54DA57DB1}">
      <dsp:nvSpPr>
        <dsp:cNvPr id="0" name=""/>
        <dsp:cNvSpPr/>
      </dsp:nvSpPr>
      <dsp:spPr>
        <a:xfrm>
          <a:off x="9130490" y="2135709"/>
          <a:ext cx="443582" cy="44358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230296" y="2135709"/>
        <a:ext cx="243970" cy="333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99804-F7C0-4B92-9B5B-206A1FF10129}">
      <dsp:nvSpPr>
        <dsp:cNvPr id="0" name=""/>
        <dsp:cNvSpPr/>
      </dsp:nvSpPr>
      <dsp:spPr>
        <a:xfrm>
          <a:off x="2236383" y="131131"/>
          <a:ext cx="920316" cy="9203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21154-649A-46A3-98BA-D0A2EED56308}">
      <dsp:nvSpPr>
        <dsp:cNvPr id="0" name=""/>
        <dsp:cNvSpPr/>
      </dsp:nvSpPr>
      <dsp:spPr>
        <a:xfrm>
          <a:off x="1193910" y="1231920"/>
          <a:ext cx="3186361" cy="119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‘we, as a people, need the environment to survive. If the we can do our part to help the environment, then we can help the environment thrive.’</a:t>
          </a:r>
        </a:p>
      </dsp:txBody>
      <dsp:txXfrm>
        <a:off x="1193910" y="1231920"/>
        <a:ext cx="3186361" cy="1197909"/>
      </dsp:txXfrm>
    </dsp:sp>
    <dsp:sp modelId="{DE139CBF-0E49-4DD5-ABF3-F62F274EF784}">
      <dsp:nvSpPr>
        <dsp:cNvPr id="0" name=""/>
        <dsp:cNvSpPr/>
      </dsp:nvSpPr>
      <dsp:spPr>
        <a:xfrm>
          <a:off x="838261" y="3313664"/>
          <a:ext cx="920316" cy="9203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995F5-4D38-4A48-BECC-9A69288A92AA}">
      <dsp:nvSpPr>
        <dsp:cNvPr id="0" name=""/>
        <dsp:cNvSpPr/>
      </dsp:nvSpPr>
      <dsp:spPr>
        <a:xfrm>
          <a:off x="105727" y="4494193"/>
          <a:ext cx="2414870" cy="1149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‘because it is optional even though I would clean up my trash no matter what’</a:t>
          </a:r>
        </a:p>
      </dsp:txBody>
      <dsp:txXfrm>
        <a:off x="105727" y="4494193"/>
        <a:ext cx="2414870" cy="1149281"/>
      </dsp:txXfrm>
    </dsp:sp>
    <dsp:sp modelId="{B5AAE76C-DDBE-45C2-A9E0-751133990E8D}">
      <dsp:nvSpPr>
        <dsp:cNvPr id="0" name=""/>
        <dsp:cNvSpPr/>
      </dsp:nvSpPr>
      <dsp:spPr>
        <a:xfrm>
          <a:off x="3843811" y="3313661"/>
          <a:ext cx="920316" cy="9203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F5A85-9000-4160-8EF8-9A1FDB95683C}">
      <dsp:nvSpPr>
        <dsp:cNvPr id="0" name=""/>
        <dsp:cNvSpPr/>
      </dsp:nvSpPr>
      <dsp:spPr>
        <a:xfrm>
          <a:off x="2937501" y="4457654"/>
          <a:ext cx="2738146" cy="873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‘I like the sincerity of the message and option to bring the cans back. I think the sticker also helps to honor the cause</a:t>
          </a:r>
          <a:r>
            <a:rPr lang="en-US" sz="1400" kern="1200" dirty="0"/>
            <a:t>.’</a:t>
          </a:r>
        </a:p>
      </dsp:txBody>
      <dsp:txXfrm>
        <a:off x="2937501" y="4457654"/>
        <a:ext cx="2738146" cy="873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2E255-C426-4BE4-B175-056667129C9B}">
      <dsp:nvSpPr>
        <dsp:cNvPr id="0" name=""/>
        <dsp:cNvSpPr/>
      </dsp:nvSpPr>
      <dsp:spPr>
        <a:xfrm>
          <a:off x="780891" y="954862"/>
          <a:ext cx="1199812" cy="1199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26EA6-8BB1-4004-A4F9-35B1133EDFDC}">
      <dsp:nvSpPr>
        <dsp:cNvPr id="0" name=""/>
        <dsp:cNvSpPr/>
      </dsp:nvSpPr>
      <dsp:spPr>
        <a:xfrm>
          <a:off x="47672" y="2835181"/>
          <a:ext cx="2666250" cy="26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‘I would be most willing to do the second option where I would get charged .25 cents because that to me is the only way that will more motivate me to bring back bottles to the front desk because I wouldn't want to pay the money. Also, I don't really recycle’</a:t>
          </a:r>
        </a:p>
      </dsp:txBody>
      <dsp:txXfrm>
        <a:off x="47672" y="2835181"/>
        <a:ext cx="2666250" cy="2655000"/>
      </dsp:txXfrm>
    </dsp:sp>
    <dsp:sp modelId="{FF3DFF5F-932A-4273-B6EC-3DAB08D5599E}">
      <dsp:nvSpPr>
        <dsp:cNvPr id="0" name=""/>
        <dsp:cNvSpPr/>
      </dsp:nvSpPr>
      <dsp:spPr>
        <a:xfrm>
          <a:off x="3913735" y="954862"/>
          <a:ext cx="1199812" cy="1199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AFEC9-595C-4082-ACB5-0628E4529356}">
      <dsp:nvSpPr>
        <dsp:cNvPr id="0" name=""/>
        <dsp:cNvSpPr/>
      </dsp:nvSpPr>
      <dsp:spPr>
        <a:xfrm>
          <a:off x="3180516" y="2835181"/>
          <a:ext cx="2666250" cy="26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‘I would be willing to join 2. I feel like that is a good way to get people to care about the environment because no one is going to want to pay for anything they left behind. They'd rather collect all the plastic and aluminum before going back instead than get charged for it. ’</a:t>
          </a:r>
        </a:p>
      </dsp:txBody>
      <dsp:txXfrm>
        <a:off x="3180516" y="2835181"/>
        <a:ext cx="2666250" cy="2655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58E44-6E66-F049-A27B-DCFFC3365832}" type="datetimeFigureOut">
              <a:rPr lang="en-US" smtClean="0"/>
              <a:t>4/22/21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B02AA-C808-6C43-954F-2718F08FB82D}" type="slidenum">
              <a:rPr lang="en-US" smtClean="0"/>
              <a:t>‹#›</a:t>
            </a:fld>
            <a:endParaRPr lang="en-US"/>
          </a:p>
        </p:txBody>
      </p:sp>
    </p:spTree>
    <p:extLst>
      <p:ext uri="{BB962C8B-B14F-4D97-AF65-F5344CB8AC3E}">
        <p14:creationId xmlns:p14="http://schemas.microsoft.com/office/powerpoint/2010/main" val="359356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Sarah Herrick, and I am a current fifth year student studying tourism, hospitality, and event management here at BGSU. Today, I am going to share my research on environment friendly behaviors at national parks among college students. </a:t>
            </a:r>
          </a:p>
        </p:txBody>
      </p:sp>
      <p:sp>
        <p:nvSpPr>
          <p:cNvPr id="4" name="Slide Number Placeholder 3"/>
          <p:cNvSpPr>
            <a:spLocks noGrp="1"/>
          </p:cNvSpPr>
          <p:nvPr>
            <p:ph type="sldNum" sz="quarter" idx="5"/>
          </p:nvPr>
        </p:nvSpPr>
        <p:spPr/>
        <p:txBody>
          <a:bodyPr/>
          <a:lstStyle/>
          <a:p>
            <a:fld id="{632B02AA-C808-6C43-954F-2718F08FB82D}" type="slidenum">
              <a:rPr lang="en-US" smtClean="0"/>
              <a:t>1</a:t>
            </a:fld>
            <a:endParaRPr lang="en-US"/>
          </a:p>
        </p:txBody>
      </p:sp>
    </p:spTree>
    <p:extLst>
      <p:ext uri="{BB962C8B-B14F-4D97-AF65-F5344CB8AC3E}">
        <p14:creationId xmlns:p14="http://schemas.microsoft.com/office/powerpoint/2010/main" val="427030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B02AA-C808-6C43-954F-2718F08FB82D}" type="slidenum">
              <a:rPr lang="en-US" smtClean="0"/>
              <a:t>10</a:t>
            </a:fld>
            <a:endParaRPr lang="en-US"/>
          </a:p>
        </p:txBody>
      </p:sp>
    </p:spTree>
    <p:extLst>
      <p:ext uri="{BB962C8B-B14F-4D97-AF65-F5344CB8AC3E}">
        <p14:creationId xmlns:p14="http://schemas.microsoft.com/office/powerpoint/2010/main" val="136090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B02AA-C808-6C43-954F-2718F08FB82D}" type="slidenum">
              <a:rPr lang="en-US" smtClean="0"/>
              <a:t>11</a:t>
            </a:fld>
            <a:endParaRPr lang="en-US"/>
          </a:p>
        </p:txBody>
      </p:sp>
    </p:spTree>
    <p:extLst>
      <p:ext uri="{BB962C8B-B14F-4D97-AF65-F5344CB8AC3E}">
        <p14:creationId xmlns:p14="http://schemas.microsoft.com/office/powerpoint/2010/main" val="100052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kern="1200" dirty="0">
                <a:solidFill>
                  <a:schemeClr val="tx1"/>
                </a:solidFill>
                <a:effectLst/>
                <a:latin typeface="+mn-lt"/>
                <a:ea typeface="+mn-ea"/>
                <a:cs typeface="+mn-cs"/>
              </a:rPr>
              <a:t>A majority of the respondents were found to be environment friendly in their mind. They are ready to adopt a pro-environment behavior; and for this, they need to be reinforced by some ways.</a:t>
            </a:r>
          </a:p>
          <a:p>
            <a:pPr marL="228600" indent="-228600">
              <a:buAutoNum type="arabicParenR"/>
            </a:pPr>
            <a:r>
              <a:rPr lang="en-US" sz="1200" kern="1200" dirty="0">
                <a:solidFill>
                  <a:schemeClr val="tx1"/>
                </a:solidFill>
                <a:effectLst/>
                <a:latin typeface="+mn-lt"/>
                <a:ea typeface="+mn-ea"/>
                <a:cs typeface="+mn-cs"/>
              </a:rPr>
              <a:t>It was found that if people feel as though they are betting something and helping, like donating recycles for a donation to a foundation, they are more likely to do so over anything else. </a:t>
            </a:r>
            <a:r>
              <a:rPr lang="en-US" dirty="0">
                <a:effectLst/>
              </a:rPr>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 I think my findings fit into a much larger picture that is being pro-environment. It is found that when people feel they are doing good for something else, at the college-age, they are more willing to do it.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During this project, I found very few studies that have been done like this among college-age students. We now live in a world where more and more young-adult people want to do their part to better the environment, but most people want a reward. I believe the findings of this one small study is able to create something much more among students in college who are looking to visit their first National Park, or their tenth National Park</a:t>
            </a:r>
            <a:r>
              <a:rPr lang="en-US" dirty="0">
                <a:effectLst/>
              </a:rPr>
              <a:t> </a:t>
            </a:r>
            <a:endParaRPr lang="en-US" sz="1200" kern="1200" dirty="0">
              <a:solidFill>
                <a:schemeClr val="tx1"/>
              </a:solidFill>
              <a:effectLst/>
              <a:latin typeface="+mn-lt"/>
              <a:ea typeface="+mn-ea"/>
              <a:cs typeface="+mn-cs"/>
            </a:endParaRPr>
          </a:p>
          <a:p>
            <a:pPr marL="228600" indent="-228600">
              <a:buAutoNum type="arabicParenR"/>
            </a:pPr>
            <a:endParaRPr lang="en-US" dirty="0">
              <a:effectLst/>
            </a:endParaRP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632B02AA-C808-6C43-954F-2718F08FB82D}" type="slidenum">
              <a:rPr lang="en-US" smtClean="0"/>
              <a:t>12</a:t>
            </a:fld>
            <a:endParaRPr lang="en-US"/>
          </a:p>
        </p:txBody>
      </p:sp>
    </p:spTree>
    <p:extLst>
      <p:ext uri="{BB962C8B-B14F-4D97-AF65-F5344CB8AC3E}">
        <p14:creationId xmlns:p14="http://schemas.microsoft.com/office/powerpoint/2010/main" val="317440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implementing a reward system to the National Parks, I believe they will see a decrease in waste and keep our nations beauty to its most natural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listening!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Are there any questions that I can answer? </a:t>
            </a:r>
          </a:p>
          <a:p>
            <a:endParaRPr lang="en-US" dirty="0"/>
          </a:p>
        </p:txBody>
      </p:sp>
      <p:sp>
        <p:nvSpPr>
          <p:cNvPr id="4" name="Slide Number Placeholder 3"/>
          <p:cNvSpPr>
            <a:spLocks noGrp="1"/>
          </p:cNvSpPr>
          <p:nvPr>
            <p:ph type="sldNum" sz="quarter" idx="5"/>
          </p:nvPr>
        </p:nvSpPr>
        <p:spPr/>
        <p:txBody>
          <a:bodyPr/>
          <a:lstStyle/>
          <a:p>
            <a:fld id="{632B02AA-C808-6C43-954F-2718F08FB82D}" type="slidenum">
              <a:rPr lang="en-US" smtClean="0"/>
              <a:t>13</a:t>
            </a:fld>
            <a:endParaRPr lang="en-US"/>
          </a:p>
        </p:txBody>
      </p:sp>
    </p:spTree>
    <p:extLst>
      <p:ext uri="{BB962C8B-B14F-4D97-AF65-F5344CB8AC3E}">
        <p14:creationId xmlns:p14="http://schemas.microsoft.com/office/powerpoint/2010/main" val="866102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B02AA-C808-6C43-954F-2718F08FB82D}" type="slidenum">
              <a:rPr lang="en-US" smtClean="0"/>
              <a:t>14</a:t>
            </a:fld>
            <a:endParaRPr lang="en-US"/>
          </a:p>
        </p:txBody>
      </p:sp>
    </p:spTree>
    <p:extLst>
      <p:ext uri="{BB962C8B-B14F-4D97-AF65-F5344CB8AC3E}">
        <p14:creationId xmlns:p14="http://schemas.microsoft.com/office/powerpoint/2010/main" val="14329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I grew up traveling to different national parks starting at a really young age. I was fortunate enough to discover these wonders at a young age which instilled a pro-environment behavior within me. I decided I wanted to learn more about how people, specifically college-age students, react to these environment friendly behaviors and the best way to implement this to their daily lives.</a:t>
            </a:r>
          </a:p>
          <a:p>
            <a:pPr marL="228600" indent="-228600">
              <a:buAutoNum type="arabicParenR"/>
            </a:pPr>
            <a:r>
              <a:rPr lang="en-US" dirty="0"/>
              <a:t>According to </a:t>
            </a:r>
            <a:r>
              <a:rPr lang="en-US" dirty="0" err="1"/>
              <a:t>Ellsmoor</a:t>
            </a:r>
            <a:r>
              <a:rPr lang="en-US" dirty="0"/>
              <a:t>, many people say they are environment friendly, but they don’t always adopt these behaviors to their daily lives. Visitors to national parks are often thought to be environmentally friendly however they do not always behave so. </a:t>
            </a:r>
          </a:p>
          <a:p>
            <a:pPr marL="228600" indent="-228600">
              <a:buAutoNum type="arabicParenR"/>
            </a:pPr>
            <a:r>
              <a:rPr lang="en-US" dirty="0"/>
              <a:t>Over 300 million people visit the national parks each year generating millions of tons of trash. This can be anything from shoes, cans, plastics, and more. </a:t>
            </a:r>
          </a:p>
          <a:p>
            <a:pPr marL="228600" indent="-228600">
              <a:buAutoNum type="arabicParenR"/>
            </a:pPr>
            <a:r>
              <a:rPr lang="en-US" dirty="0"/>
              <a:t>During this project I kept the quote in mind, ‘take only pictures, leave only footprints’ as a constant reminder as to why I am doing this and what the outcome could be for this research. </a:t>
            </a:r>
          </a:p>
        </p:txBody>
      </p:sp>
      <p:sp>
        <p:nvSpPr>
          <p:cNvPr id="4" name="Slide Number Placeholder 3"/>
          <p:cNvSpPr>
            <a:spLocks noGrp="1"/>
          </p:cNvSpPr>
          <p:nvPr>
            <p:ph type="sldNum" sz="quarter" idx="5"/>
          </p:nvPr>
        </p:nvSpPr>
        <p:spPr/>
        <p:txBody>
          <a:bodyPr/>
          <a:lstStyle/>
          <a:p>
            <a:fld id="{632B02AA-C808-6C43-954F-2718F08FB82D}" type="slidenum">
              <a:rPr lang="en-US" smtClean="0"/>
              <a:t>2</a:t>
            </a:fld>
            <a:endParaRPr lang="en-US"/>
          </a:p>
        </p:txBody>
      </p:sp>
    </p:spTree>
    <p:extLst>
      <p:ext uri="{BB962C8B-B14F-4D97-AF65-F5344CB8AC3E}">
        <p14:creationId xmlns:p14="http://schemas.microsoft.com/office/powerpoint/2010/main" val="59686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My question is, how do we we promote a pro-environment behavior in college- age students who have or plan to visit National Parks? </a:t>
            </a:r>
          </a:p>
          <a:p>
            <a:pPr marL="228600" indent="-228600">
              <a:buAutoNum type="arabicParenR"/>
            </a:pPr>
            <a:r>
              <a:rPr lang="en-US" dirty="0"/>
              <a:t>According to the theory of planned behavior, our perceptions and intentions are believed to determine how people act. So, we behave a certain way when others approve of the behavior positively and when they feel they are capable of performing those. </a:t>
            </a:r>
          </a:p>
          <a:p>
            <a:pPr marL="228600" indent="-228600">
              <a:buAutoNum type="arabicParenR"/>
            </a:pPr>
            <a:r>
              <a:rPr lang="en-US" dirty="0"/>
              <a:t>Unfortunately, some people find pro-environment behaviors, like recycling, to be inconvenient, time-consuming, and even uncomfortable. </a:t>
            </a:r>
          </a:p>
        </p:txBody>
      </p:sp>
      <p:sp>
        <p:nvSpPr>
          <p:cNvPr id="4" name="Slide Number Placeholder 3"/>
          <p:cNvSpPr>
            <a:spLocks noGrp="1"/>
          </p:cNvSpPr>
          <p:nvPr>
            <p:ph type="sldNum" sz="quarter" idx="5"/>
          </p:nvPr>
        </p:nvSpPr>
        <p:spPr/>
        <p:txBody>
          <a:bodyPr/>
          <a:lstStyle/>
          <a:p>
            <a:fld id="{632B02AA-C808-6C43-954F-2718F08FB82D}" type="slidenum">
              <a:rPr lang="en-US" smtClean="0"/>
              <a:t>3</a:t>
            </a:fld>
            <a:endParaRPr lang="en-US"/>
          </a:p>
        </p:txBody>
      </p:sp>
    </p:spTree>
    <p:extLst>
      <p:ext uri="{BB962C8B-B14F-4D97-AF65-F5344CB8AC3E}">
        <p14:creationId xmlns:p14="http://schemas.microsoft.com/office/powerpoint/2010/main" val="118820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Previous research on environmental behaviors suggests multiple ways to promote pro-environment behaviors </a:t>
            </a:r>
          </a:p>
          <a:p>
            <a:pPr marL="228600" indent="-228600">
              <a:buAutoNum type="arabicParenR"/>
            </a:pPr>
            <a:r>
              <a:rPr lang="en-US" dirty="0"/>
              <a:t>Some of these behaviors include reward system, penalty system, and social marketing. For my research, </a:t>
            </a:r>
            <a:r>
              <a:rPr lang="en-US" sz="1200" kern="1200" dirty="0">
                <a:solidFill>
                  <a:schemeClr val="tx1"/>
                </a:solidFill>
                <a:effectLst/>
                <a:latin typeface="+mn-lt"/>
                <a:ea typeface="+mn-ea"/>
                <a:cs typeface="+mn-cs"/>
              </a:rPr>
              <a:t>I decided to examine these ways to see which one works best, from the Theory of Planned Behavior.</a:t>
            </a:r>
            <a:r>
              <a:rPr lang="en-US" dirty="0">
                <a:effectLst/>
              </a:rPr>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 In the tourism research, the college student has received little attention but traveling to National Parks has been a growing interest among college students. This increase comes partly from the flexibility of being able to travel while being a student.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632B02AA-C808-6C43-954F-2718F08FB82D}" type="slidenum">
              <a:rPr lang="en-US" smtClean="0"/>
              <a:t>4</a:t>
            </a:fld>
            <a:endParaRPr lang="en-US"/>
          </a:p>
        </p:txBody>
      </p:sp>
    </p:spTree>
    <p:extLst>
      <p:ext uri="{BB962C8B-B14F-4D97-AF65-F5344CB8AC3E}">
        <p14:creationId xmlns:p14="http://schemas.microsoft.com/office/powerpoint/2010/main" val="291703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kern="1200" dirty="0">
                <a:solidFill>
                  <a:schemeClr val="tx1"/>
                </a:solidFill>
                <a:effectLst/>
                <a:latin typeface="+mn-lt"/>
                <a:ea typeface="+mn-ea"/>
                <a:cs typeface="+mn-cs"/>
              </a:rPr>
              <a:t>While developing a way to ask which way would work best in promoting the environment friendly behavior, working with a scenario was brought. This way, we could give the respondents an idea of what they were being asked, even if they had not visited National Parks</a:t>
            </a:r>
            <a:r>
              <a:rPr lang="en-US" dirty="0">
                <a:effectLst/>
              </a:rPr>
              <a:t> </a:t>
            </a:r>
          </a:p>
          <a:p>
            <a:pPr marL="228600" indent="-228600">
              <a:buAutoNum type="arabicParenR"/>
            </a:pPr>
            <a:r>
              <a:rPr lang="en-US" sz="1200" kern="1200" dirty="0">
                <a:solidFill>
                  <a:schemeClr val="tx1"/>
                </a:solidFill>
                <a:effectLst/>
                <a:latin typeface="+mn-lt"/>
                <a:ea typeface="+mn-ea"/>
                <a:cs typeface="+mn-cs"/>
              </a:rPr>
              <a:t>At the end of the Fall semester of 2020, a set of four questions involving the scenario was sent out to students who are enrolled to Bowling Green State University. This was either sent out via. email from Dr. Choo or myself and posted on university Facebook pages to answer. By doing so, this ensured we did not only get responses from students majoring in tourism, but students from all different majors.</a:t>
            </a:r>
          </a:p>
          <a:p>
            <a:pPr marL="228600" indent="-228600">
              <a:buAutoNum type="arabicParenR"/>
            </a:pPr>
            <a:r>
              <a:rPr lang="en-US" sz="1200" kern="1200" dirty="0">
                <a:solidFill>
                  <a:schemeClr val="tx1"/>
                </a:solidFill>
                <a:effectLst/>
                <a:latin typeface="+mn-lt"/>
                <a:ea typeface="+mn-ea"/>
                <a:cs typeface="+mn-cs"/>
              </a:rPr>
              <a:t>Three of the questions focused on different ways to promote the recycling (i.e., reward system, penalty system, and social marketing), </a:t>
            </a:r>
          </a:p>
          <a:p>
            <a:pPr marL="228600" indent="-228600">
              <a:buAutoNum type="arabicParenR"/>
            </a:pPr>
            <a:r>
              <a:rPr lang="en-US" sz="1200" kern="1200" dirty="0">
                <a:solidFill>
                  <a:schemeClr val="tx1"/>
                </a:solidFill>
                <a:effectLst/>
                <a:latin typeface="+mn-lt"/>
                <a:ea typeface="+mn-ea"/>
                <a:cs typeface="+mn-cs"/>
              </a:rPr>
              <a:t> one additional question asked which one the respondents think is the most effective and why. The last open-ended question asking ‘why’ helps give an understanding as to why they think their choice may be most useful. </a:t>
            </a:r>
            <a:endParaRPr lang="en-US" dirty="0"/>
          </a:p>
          <a:p>
            <a:endParaRPr lang="en-US" dirty="0"/>
          </a:p>
        </p:txBody>
      </p:sp>
      <p:sp>
        <p:nvSpPr>
          <p:cNvPr id="4" name="Slide Number Placeholder 3"/>
          <p:cNvSpPr>
            <a:spLocks noGrp="1"/>
          </p:cNvSpPr>
          <p:nvPr>
            <p:ph type="sldNum" sz="quarter" idx="5"/>
          </p:nvPr>
        </p:nvSpPr>
        <p:spPr/>
        <p:txBody>
          <a:bodyPr/>
          <a:lstStyle/>
          <a:p>
            <a:fld id="{632B02AA-C808-6C43-954F-2718F08FB82D}" type="slidenum">
              <a:rPr lang="en-US" smtClean="0"/>
              <a:t>5</a:t>
            </a:fld>
            <a:endParaRPr lang="en-US"/>
          </a:p>
        </p:txBody>
      </p:sp>
    </p:spTree>
    <p:extLst>
      <p:ext uri="{BB962C8B-B14F-4D97-AF65-F5344CB8AC3E}">
        <p14:creationId xmlns:p14="http://schemas.microsoft.com/office/powerpoint/2010/main" val="101540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A total of 32 answers were received by respondents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Of those, 93.8% said they would participate in the reward system.</a:t>
            </a:r>
          </a:p>
          <a:p>
            <a:pPr marL="228600" indent="-228600">
              <a:buAutoNum type="arabicParenR"/>
            </a:pPr>
            <a:r>
              <a:rPr lang="en-US" dirty="0"/>
              <a:t>96.8% said they would participate in the social marketing</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71.9% said they would participate in the penalty system.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632B02AA-C808-6C43-954F-2718F08FB82D}" type="slidenum">
              <a:rPr lang="en-US" smtClean="0"/>
              <a:t>6</a:t>
            </a:fld>
            <a:endParaRPr lang="en-US"/>
          </a:p>
        </p:txBody>
      </p:sp>
    </p:spTree>
    <p:extLst>
      <p:ext uri="{BB962C8B-B14F-4D97-AF65-F5344CB8AC3E}">
        <p14:creationId xmlns:p14="http://schemas.microsoft.com/office/powerpoint/2010/main" val="391877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So, which did they believe would be most effective?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75.0% of respondents said social marketing would be most effective.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15.6% said the reward system would be most effective. </a:t>
            </a:r>
          </a:p>
          <a:p>
            <a:pPr marL="228600" indent="-228600">
              <a:buAutoNum type="arabicParenR"/>
            </a:pPr>
            <a:r>
              <a:rPr lang="en-US" dirty="0"/>
              <a:t>9.4% of respondents said the penalty system would be most effective</a:t>
            </a:r>
          </a:p>
        </p:txBody>
      </p:sp>
      <p:sp>
        <p:nvSpPr>
          <p:cNvPr id="4" name="Slide Number Placeholder 3"/>
          <p:cNvSpPr>
            <a:spLocks noGrp="1"/>
          </p:cNvSpPr>
          <p:nvPr>
            <p:ph type="sldNum" sz="quarter" idx="5"/>
          </p:nvPr>
        </p:nvSpPr>
        <p:spPr/>
        <p:txBody>
          <a:bodyPr/>
          <a:lstStyle/>
          <a:p>
            <a:fld id="{632B02AA-C808-6C43-954F-2718F08FB82D}" type="slidenum">
              <a:rPr lang="en-US" smtClean="0"/>
              <a:t>7</a:t>
            </a:fld>
            <a:endParaRPr lang="en-US"/>
          </a:p>
        </p:txBody>
      </p:sp>
    </p:spTree>
    <p:extLst>
      <p:ext uri="{BB962C8B-B14F-4D97-AF65-F5344CB8AC3E}">
        <p14:creationId xmlns:p14="http://schemas.microsoft.com/office/powerpoint/2010/main" val="282252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sz="1200" kern="1200" dirty="0">
                <a:solidFill>
                  <a:schemeClr val="tx1"/>
                </a:solidFill>
                <a:effectLst/>
                <a:latin typeface="+mn-lt"/>
                <a:ea typeface="+mn-ea"/>
                <a:cs typeface="+mn-cs"/>
              </a:rPr>
              <a:t>The open-ended question about their choice provided more details why the social marketing was found to be the most effective in respondent’s willingness to participate in the recycling program. </a:t>
            </a:r>
            <a:endParaRPr lang="en-US" dirty="0"/>
          </a:p>
        </p:txBody>
      </p:sp>
      <p:sp>
        <p:nvSpPr>
          <p:cNvPr id="4" name="Slide Number Placeholder 3"/>
          <p:cNvSpPr>
            <a:spLocks noGrp="1"/>
          </p:cNvSpPr>
          <p:nvPr>
            <p:ph type="sldNum" sz="quarter" idx="5"/>
          </p:nvPr>
        </p:nvSpPr>
        <p:spPr/>
        <p:txBody>
          <a:bodyPr/>
          <a:lstStyle/>
          <a:p>
            <a:fld id="{632B02AA-C808-6C43-954F-2718F08FB82D}" type="slidenum">
              <a:rPr lang="en-US" smtClean="0"/>
              <a:t>8</a:t>
            </a:fld>
            <a:endParaRPr lang="en-US"/>
          </a:p>
        </p:txBody>
      </p:sp>
    </p:spTree>
    <p:extLst>
      <p:ext uri="{BB962C8B-B14F-4D97-AF65-F5344CB8AC3E}">
        <p14:creationId xmlns:p14="http://schemas.microsoft.com/office/powerpoint/2010/main" val="151727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B02AA-C808-6C43-954F-2718F08FB82D}" type="slidenum">
              <a:rPr lang="en-US" smtClean="0"/>
              <a:t>9</a:t>
            </a:fld>
            <a:endParaRPr lang="en-US"/>
          </a:p>
        </p:txBody>
      </p:sp>
    </p:spTree>
    <p:extLst>
      <p:ext uri="{BB962C8B-B14F-4D97-AF65-F5344CB8AC3E}">
        <p14:creationId xmlns:p14="http://schemas.microsoft.com/office/powerpoint/2010/main" val="386548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4/22/21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4/22/21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4/22/21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4/22/21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8.xml"/><Relationship Id="rId7" Type="http://schemas.openxmlformats.org/officeDocument/2006/relationships/diagramQuickStyle" Target="../diagrams/quickStyle4.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png"/><Relationship Id="rId4" Type="http://schemas.openxmlformats.org/officeDocument/2006/relationships/notesSlide" Target="../notesSlides/notesSlide10.xml"/><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png"/><Relationship Id="rId5" Type="http://schemas.openxmlformats.org/officeDocument/2006/relationships/hyperlink" Target="https://www.forbes.com/sites/jamesellsmoor/2019/07/23/77-of-people-want-to-learn-how-to-live-more-sustainably/#2c68d3832b01" TargetMode="Externa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notesSlide" Target="../notesSlides/notesSlide6.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png"/><Relationship Id="rId4" Type="http://schemas.openxmlformats.org/officeDocument/2006/relationships/notesSlide" Target="../notesSlides/notesSlide7.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8.xml"/><Relationship Id="rId7" Type="http://schemas.openxmlformats.org/officeDocument/2006/relationships/diagramQuickStyle" Target="../diagrams/quickStyle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png"/><Relationship Id="rId4" Type="http://schemas.openxmlformats.org/officeDocument/2006/relationships/notesSlide" Target="../notesSlides/notesSlide9.xml"/><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27CC-AE41-8543-98F7-E1173685A7DE}"/>
              </a:ext>
            </a:extLst>
          </p:cNvPr>
          <p:cNvSpPr>
            <a:spLocks noGrp="1"/>
          </p:cNvSpPr>
          <p:nvPr>
            <p:ph type="ctrTitle"/>
          </p:nvPr>
        </p:nvSpPr>
        <p:spPr/>
        <p:txBody>
          <a:bodyPr>
            <a:normAutofit fontScale="90000"/>
          </a:bodyPr>
          <a:lstStyle/>
          <a:p>
            <a:r>
              <a:rPr lang="en-US" dirty="0"/>
              <a:t>Environment friendly behaviors at national parks among college students </a:t>
            </a:r>
          </a:p>
        </p:txBody>
      </p:sp>
      <p:sp>
        <p:nvSpPr>
          <p:cNvPr id="3" name="Subtitle 2">
            <a:extLst>
              <a:ext uri="{FF2B5EF4-FFF2-40B4-BE49-F238E27FC236}">
                <a16:creationId xmlns:a16="http://schemas.microsoft.com/office/drawing/2014/main" id="{035464CA-29FF-5B49-AD23-4342E7D9CB22}"/>
              </a:ext>
            </a:extLst>
          </p:cNvPr>
          <p:cNvSpPr>
            <a:spLocks noGrp="1"/>
          </p:cNvSpPr>
          <p:nvPr>
            <p:ph type="subTitle" idx="1"/>
          </p:nvPr>
        </p:nvSpPr>
        <p:spPr/>
        <p:txBody>
          <a:bodyPr>
            <a:normAutofit/>
          </a:bodyPr>
          <a:lstStyle/>
          <a:p>
            <a:r>
              <a:rPr lang="en-US" sz="2200" dirty="0"/>
              <a:t>Sarah Herrick</a:t>
            </a:r>
          </a:p>
        </p:txBody>
      </p:sp>
      <p:pic>
        <p:nvPicPr>
          <p:cNvPr id="7" name="Audio 6">
            <a:hlinkClick r:id="" action="ppaction://media"/>
            <a:extLst>
              <a:ext uri="{FF2B5EF4-FFF2-40B4-BE49-F238E27FC236}">
                <a16:creationId xmlns:a16="http://schemas.microsoft.com/office/drawing/2014/main" id="{358FBF25-76B1-6846-BC8C-43BFD01AD7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26192232"/>
      </p:ext>
    </p:extLst>
  </p:cSld>
  <p:clrMapOvr>
    <a:masterClrMapping/>
  </p:clrMapOvr>
  <mc:AlternateContent xmlns:mc="http://schemas.openxmlformats.org/markup-compatibility/2006">
    <mc:Choice xmlns:p14="http://schemas.microsoft.com/office/powerpoint/2010/main" Requires="p14">
      <p:transition spd="slow" p14:dur="2000" advTm="21798"/>
    </mc:Choice>
    <mc:Fallback>
      <p:transition spd="slow" advTm="217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17CF-A285-C545-BC33-EC183FA2708D}"/>
              </a:ext>
            </a:extLst>
          </p:cNvPr>
          <p:cNvSpPr>
            <a:spLocks noGrp="1"/>
          </p:cNvSpPr>
          <p:nvPr>
            <p:ph type="title"/>
          </p:nvPr>
        </p:nvSpPr>
        <p:spPr>
          <a:xfrm>
            <a:off x="769620" y="882779"/>
            <a:ext cx="4486656" cy="1141497"/>
          </a:xfrm>
        </p:spPr>
        <p:txBody>
          <a:bodyPr>
            <a:normAutofit fontScale="90000"/>
          </a:bodyPr>
          <a:lstStyle/>
          <a:p>
            <a:r>
              <a:rPr lang="en-US" dirty="0"/>
              <a:t>reasons why respondent’s chose scenario two </a:t>
            </a:r>
          </a:p>
        </p:txBody>
      </p:sp>
      <p:graphicFrame>
        <p:nvGraphicFramePr>
          <p:cNvPr id="8" name="Content Placeholder 2">
            <a:extLst>
              <a:ext uri="{FF2B5EF4-FFF2-40B4-BE49-F238E27FC236}">
                <a16:creationId xmlns:a16="http://schemas.microsoft.com/office/drawing/2014/main" id="{DA49CE79-F3A0-4B51-ADF3-0A1B44E9F1D8}"/>
              </a:ext>
            </a:extLst>
          </p:cNvPr>
          <p:cNvGraphicFramePr>
            <a:graphicFrameLocks noGrp="1"/>
          </p:cNvGraphicFramePr>
          <p:nvPr>
            <p:ph idx="1"/>
            <p:extLst>
              <p:ext uri="{D42A27DB-BD31-4B8C-83A1-F6EECF244321}">
                <p14:modId xmlns:p14="http://schemas.microsoft.com/office/powerpoint/2010/main" val="3850285486"/>
              </p:ext>
            </p:extLst>
          </p:nvPr>
        </p:nvGraphicFramePr>
        <p:xfrm>
          <a:off x="6096000" y="327396"/>
          <a:ext cx="5894439" cy="64450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 Placeholder 3">
            <a:extLst>
              <a:ext uri="{FF2B5EF4-FFF2-40B4-BE49-F238E27FC236}">
                <a16:creationId xmlns:a16="http://schemas.microsoft.com/office/drawing/2014/main" id="{BA4962D5-9AE7-AF40-A107-FFAEA4E7FD27}"/>
              </a:ext>
            </a:extLst>
          </p:cNvPr>
          <p:cNvSpPr>
            <a:spLocks noGrp="1"/>
          </p:cNvSpPr>
          <p:nvPr>
            <p:ph type="body" sz="half" idx="2"/>
          </p:nvPr>
        </p:nvSpPr>
        <p:spPr>
          <a:xfrm>
            <a:off x="1115568" y="2041294"/>
            <a:ext cx="3794760" cy="479157"/>
          </a:xfrm>
        </p:spPr>
        <p:txBody>
          <a:bodyPr>
            <a:normAutofit/>
          </a:bodyPr>
          <a:lstStyle/>
          <a:p>
            <a:r>
              <a:rPr lang="en-US" sz="1800" dirty="0"/>
              <a:t>Penalty system </a:t>
            </a:r>
          </a:p>
        </p:txBody>
      </p:sp>
      <p:sp>
        <p:nvSpPr>
          <p:cNvPr id="3" name="TextBox 2">
            <a:extLst>
              <a:ext uri="{FF2B5EF4-FFF2-40B4-BE49-F238E27FC236}">
                <a16:creationId xmlns:a16="http://schemas.microsoft.com/office/drawing/2014/main" id="{15017987-7D25-8D4A-B616-6E64BF1754FB}"/>
              </a:ext>
            </a:extLst>
          </p:cNvPr>
          <p:cNvSpPr txBox="1"/>
          <p:nvPr/>
        </p:nvSpPr>
        <p:spPr>
          <a:xfrm>
            <a:off x="315325" y="3016627"/>
            <a:ext cx="5395246" cy="3139321"/>
          </a:xfrm>
          <a:prstGeom prst="rect">
            <a:avLst/>
          </a:prstGeom>
          <a:noFill/>
        </p:spPr>
        <p:txBody>
          <a:bodyPr wrap="square" rtlCol="0">
            <a:spAutoFit/>
          </a:bodyPr>
          <a:lstStyle/>
          <a:p>
            <a:r>
              <a:rPr lang="en-US" sz="2000" dirty="0"/>
              <a:t>Imagine the front desk clerk told you the clean park initiative was required to stay at this camping site. Once you have arrived, you must fill out how many plastic bottles or aluminum cans your group has and need to bring back all of those at the end of the stay. If not, you are required to pay $.25 per item you don’t bring back to the office. Would you like to participate in this program to stay at this campsite?</a:t>
            </a:r>
          </a:p>
          <a:p>
            <a:endParaRPr lang="en-US" dirty="0"/>
          </a:p>
        </p:txBody>
      </p:sp>
      <p:pic>
        <p:nvPicPr>
          <p:cNvPr id="5" name="Audio 4">
            <a:hlinkClick r:id="" action="ppaction://media"/>
            <a:extLst>
              <a:ext uri="{FF2B5EF4-FFF2-40B4-BE49-F238E27FC236}">
                <a16:creationId xmlns:a16="http://schemas.microsoft.com/office/drawing/2014/main" id="{B1D4257D-8D71-BB4F-8B6A-2E43A94A481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62796531"/>
      </p:ext>
    </p:extLst>
  </p:cSld>
  <p:clrMapOvr>
    <a:masterClrMapping/>
  </p:clrMapOvr>
  <mc:AlternateContent xmlns:mc="http://schemas.openxmlformats.org/markup-compatibility/2006">
    <mc:Choice xmlns:p14="http://schemas.microsoft.com/office/powerpoint/2010/main" Requires="p14">
      <p:transition spd="slow" p14:dur="2000" advTm="68692"/>
    </mc:Choice>
    <mc:Fallback>
      <p:transition spd="slow" advTm="686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7645-F4C0-8B4F-941C-94B5DDA08755}"/>
              </a:ext>
            </a:extLst>
          </p:cNvPr>
          <p:cNvSpPr>
            <a:spLocks noGrp="1"/>
          </p:cNvSpPr>
          <p:nvPr>
            <p:ph type="title"/>
          </p:nvPr>
        </p:nvSpPr>
        <p:spPr>
          <a:xfrm>
            <a:off x="769620" y="622645"/>
            <a:ext cx="4486656" cy="1141497"/>
          </a:xfrm>
        </p:spPr>
        <p:txBody>
          <a:bodyPr>
            <a:normAutofit fontScale="90000"/>
          </a:bodyPr>
          <a:lstStyle/>
          <a:p>
            <a:r>
              <a:rPr lang="en-US" dirty="0"/>
              <a:t>reasons why respondent’s chose scenario three </a:t>
            </a:r>
          </a:p>
        </p:txBody>
      </p:sp>
      <p:sp>
        <p:nvSpPr>
          <p:cNvPr id="3" name="Content Placeholder 2">
            <a:extLst>
              <a:ext uri="{FF2B5EF4-FFF2-40B4-BE49-F238E27FC236}">
                <a16:creationId xmlns:a16="http://schemas.microsoft.com/office/drawing/2014/main" id="{0C655E4E-D33C-624D-8700-E6CDBC45BF4B}"/>
              </a:ext>
            </a:extLst>
          </p:cNvPr>
          <p:cNvSpPr>
            <a:spLocks noGrp="1"/>
          </p:cNvSpPr>
          <p:nvPr>
            <p:ph idx="1"/>
          </p:nvPr>
        </p:nvSpPr>
        <p:spPr>
          <a:xfrm>
            <a:off x="6264131" y="622645"/>
            <a:ext cx="5455920" cy="5854545"/>
          </a:xfrm>
        </p:spPr>
        <p:txBody>
          <a:bodyPr>
            <a:normAutofit lnSpcReduction="10000"/>
          </a:bodyPr>
          <a:lstStyle/>
          <a:p>
            <a:pPr fontAlgn="base"/>
            <a:r>
              <a:rPr lang="en-US" sz="2200" dirty="0"/>
              <a:t>‘I think this because of the fact that there is a donation involving money. Anytime money is involved it always peaks a person's interest. It would also be interesting to see how much you would get to donate at the end of it all’</a:t>
            </a:r>
          </a:p>
          <a:p>
            <a:pPr fontAlgn="base"/>
            <a:r>
              <a:rPr lang="en-US" sz="2200" dirty="0"/>
              <a:t>‘I believe this is doing the best because it is collecting the bottles &amp; cans to be recycled and also putting money back into the national resource conservation agency!’ </a:t>
            </a:r>
          </a:p>
          <a:p>
            <a:pPr fontAlgn="base"/>
            <a:r>
              <a:rPr lang="en-US" sz="2200" dirty="0"/>
              <a:t>‘People are going to be allowed to bring their plastics/aluminum with no judgement. Visitors would just drop off the stuff they used, and the park would handle it from there. There is nothing further that the camp visitor must do, and the action of just dropping a bag of plastic bottles helps EVERYONE because of the donation.’ </a:t>
            </a:r>
          </a:p>
          <a:p>
            <a:pPr marL="0" indent="0" fontAlgn="base">
              <a:buNone/>
            </a:pPr>
            <a:endParaRPr lang="en-US" dirty="0"/>
          </a:p>
        </p:txBody>
      </p:sp>
      <p:sp>
        <p:nvSpPr>
          <p:cNvPr id="4" name="Text Placeholder 3">
            <a:extLst>
              <a:ext uri="{FF2B5EF4-FFF2-40B4-BE49-F238E27FC236}">
                <a16:creationId xmlns:a16="http://schemas.microsoft.com/office/drawing/2014/main" id="{9D585159-4EAE-4D47-BC3D-1F4D3BFC67FB}"/>
              </a:ext>
            </a:extLst>
          </p:cNvPr>
          <p:cNvSpPr>
            <a:spLocks noGrp="1"/>
          </p:cNvSpPr>
          <p:nvPr>
            <p:ph type="body" sz="half" idx="2"/>
          </p:nvPr>
        </p:nvSpPr>
        <p:spPr>
          <a:xfrm>
            <a:off x="1115568" y="1813622"/>
            <a:ext cx="3794760" cy="622032"/>
          </a:xfrm>
        </p:spPr>
        <p:txBody>
          <a:bodyPr>
            <a:normAutofit/>
          </a:bodyPr>
          <a:lstStyle/>
          <a:p>
            <a:r>
              <a:rPr lang="en-US" sz="1800" dirty="0"/>
              <a:t>Social marketing  </a:t>
            </a:r>
          </a:p>
        </p:txBody>
      </p:sp>
      <p:sp>
        <p:nvSpPr>
          <p:cNvPr id="5" name="TextBox 4">
            <a:extLst>
              <a:ext uri="{FF2B5EF4-FFF2-40B4-BE49-F238E27FC236}">
                <a16:creationId xmlns:a16="http://schemas.microsoft.com/office/drawing/2014/main" id="{288453F9-A96C-0D48-BF2C-97738A9487BB}"/>
              </a:ext>
            </a:extLst>
          </p:cNvPr>
          <p:cNvSpPr txBox="1"/>
          <p:nvPr/>
        </p:nvSpPr>
        <p:spPr>
          <a:xfrm>
            <a:off x="471949" y="2928776"/>
            <a:ext cx="5307086" cy="2739211"/>
          </a:xfrm>
          <a:prstGeom prst="rect">
            <a:avLst/>
          </a:prstGeom>
          <a:noFill/>
        </p:spPr>
        <p:txBody>
          <a:bodyPr wrap="square" rtlCol="0">
            <a:spAutoFit/>
          </a:bodyPr>
          <a:lstStyle/>
          <a:p>
            <a:r>
              <a:rPr lang="en-US" sz="2200" dirty="0"/>
              <a:t>The front desk clerk informs your group about the initiative to keep their parks clean. She informs you that every bottle and can you bring back to be recycled at the end of your stay, a $.10 donation will be sent to the natural resource conservation agency. Would you join this initiative during your stay?</a:t>
            </a:r>
          </a:p>
          <a:p>
            <a:endParaRPr lang="en-US" dirty="0"/>
          </a:p>
        </p:txBody>
      </p:sp>
      <p:pic>
        <p:nvPicPr>
          <p:cNvPr id="6" name="Audio 5">
            <a:hlinkClick r:id="" action="ppaction://media"/>
            <a:extLst>
              <a:ext uri="{FF2B5EF4-FFF2-40B4-BE49-F238E27FC236}">
                <a16:creationId xmlns:a16="http://schemas.microsoft.com/office/drawing/2014/main" id="{6A31B55E-7FE1-8646-BF35-D819CCDBC1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98397908"/>
      </p:ext>
    </p:extLst>
  </p:cSld>
  <p:clrMapOvr>
    <a:masterClrMapping/>
  </p:clrMapOvr>
  <mc:AlternateContent xmlns:mc="http://schemas.openxmlformats.org/markup-compatibility/2006">
    <mc:Choice xmlns:p14="http://schemas.microsoft.com/office/powerpoint/2010/main" Requires="p14">
      <p:transition spd="slow" p14:dur="2000" advTm="80557"/>
    </mc:Choice>
    <mc:Fallback>
      <p:transition spd="slow" advTm="80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D2D2ED89-5AE9-4E9E-B74C-07803A862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9948" y="0"/>
            <a:ext cx="673210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2F2C3-72F1-1546-85E2-18D0CC0A0C5F}"/>
              </a:ext>
            </a:extLst>
          </p:cNvPr>
          <p:cNvSpPr>
            <a:spLocks noGrp="1"/>
          </p:cNvSpPr>
          <p:nvPr>
            <p:ph type="title"/>
          </p:nvPr>
        </p:nvSpPr>
        <p:spPr>
          <a:xfrm>
            <a:off x="1761066" y="964692"/>
            <a:ext cx="8669868" cy="1188720"/>
          </a:xfrm>
          <a:solidFill>
            <a:srgbClr val="FFFFFF"/>
          </a:solidFill>
          <a:ln>
            <a:solidFill>
              <a:srgbClr val="404040"/>
            </a:solidFill>
          </a:ln>
        </p:spPr>
        <p:txBody>
          <a:bodyPr>
            <a:normAutofit/>
          </a:bodyPr>
          <a:lstStyle/>
          <a:p>
            <a:r>
              <a:rPr lang="en-US">
                <a:solidFill>
                  <a:srgbClr val="404040"/>
                </a:solidFill>
              </a:rPr>
              <a:t>Conclusion </a:t>
            </a:r>
          </a:p>
        </p:txBody>
      </p:sp>
      <p:sp>
        <p:nvSpPr>
          <p:cNvPr id="3" name="Content Placeholder 2">
            <a:extLst>
              <a:ext uri="{FF2B5EF4-FFF2-40B4-BE49-F238E27FC236}">
                <a16:creationId xmlns:a16="http://schemas.microsoft.com/office/drawing/2014/main" id="{3CDABE0D-B7F2-A14A-96A1-2B93A4F8980A}"/>
              </a:ext>
            </a:extLst>
          </p:cNvPr>
          <p:cNvSpPr>
            <a:spLocks noGrp="1"/>
          </p:cNvSpPr>
          <p:nvPr>
            <p:ph idx="1"/>
          </p:nvPr>
        </p:nvSpPr>
        <p:spPr>
          <a:xfrm>
            <a:off x="2729948" y="2638044"/>
            <a:ext cx="6620529" cy="3101983"/>
          </a:xfrm>
        </p:spPr>
        <p:txBody>
          <a:bodyPr>
            <a:noAutofit/>
          </a:bodyPr>
          <a:lstStyle/>
          <a:p>
            <a:r>
              <a:rPr lang="en-US" sz="2200" dirty="0"/>
              <a:t>Most respondents were found to intend to adopt environment friendly behavior (i.e., recycling).</a:t>
            </a:r>
          </a:p>
          <a:p>
            <a:r>
              <a:rPr lang="en-US" sz="2200" dirty="0"/>
              <a:t>If people feel as though they are betting something and helping, like donating recycles for a donation for a foundation, they are more likely to do so.</a:t>
            </a:r>
          </a:p>
          <a:p>
            <a:r>
              <a:rPr lang="en-US" sz="2200" dirty="0"/>
              <a:t>On a larger picture… </a:t>
            </a:r>
          </a:p>
          <a:p>
            <a:r>
              <a:rPr lang="en-US" sz="2200" dirty="0"/>
              <a:t>There are few studies that have been done like this among college students. </a:t>
            </a:r>
          </a:p>
        </p:txBody>
      </p:sp>
      <p:pic>
        <p:nvPicPr>
          <p:cNvPr id="4" name="Audio 3">
            <a:hlinkClick r:id="" action="ppaction://media"/>
            <a:extLst>
              <a:ext uri="{FF2B5EF4-FFF2-40B4-BE49-F238E27FC236}">
                <a16:creationId xmlns:a16="http://schemas.microsoft.com/office/drawing/2014/main" id="{0A6980E2-C3D2-5A48-81FF-262E479ABE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41208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86129"/>
    </mc:Choice>
    <mc:Fallback>
      <p:transition spd="slow" advTm="86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C9F4F8-1CA1-4169-A513-5E15F4D9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5BDDF-E5CB-2045-8E21-891D274EA481}"/>
              </a:ext>
            </a:extLst>
          </p:cNvPr>
          <p:cNvSpPr>
            <a:spLocks noGrp="1"/>
          </p:cNvSpPr>
          <p:nvPr>
            <p:ph type="ctrTitle"/>
          </p:nvPr>
        </p:nvSpPr>
        <p:spPr>
          <a:xfrm>
            <a:off x="1600200" y="2386744"/>
            <a:ext cx="8991600" cy="1645920"/>
          </a:xfrm>
          <a:solidFill>
            <a:schemeClr val="accent1"/>
          </a:solidFill>
          <a:ln w="190500" cmpd="thinThick">
            <a:solidFill>
              <a:schemeClr val="accent1"/>
            </a:solidFill>
          </a:ln>
        </p:spPr>
        <p:txBody>
          <a:bodyPr>
            <a:normAutofit/>
          </a:bodyPr>
          <a:lstStyle/>
          <a:p>
            <a:r>
              <a:rPr lang="en-US">
                <a:solidFill>
                  <a:srgbClr val="FFFFFF"/>
                </a:solidFill>
              </a:rPr>
              <a:t>Thank you for listening! </a:t>
            </a:r>
          </a:p>
        </p:txBody>
      </p:sp>
      <p:sp>
        <p:nvSpPr>
          <p:cNvPr id="3" name="Subtitle 2">
            <a:extLst>
              <a:ext uri="{FF2B5EF4-FFF2-40B4-BE49-F238E27FC236}">
                <a16:creationId xmlns:a16="http://schemas.microsoft.com/office/drawing/2014/main" id="{8A16A9DF-DEFC-584F-8225-41359D5D2DE2}"/>
              </a:ext>
            </a:extLst>
          </p:cNvPr>
          <p:cNvSpPr>
            <a:spLocks noGrp="1"/>
          </p:cNvSpPr>
          <p:nvPr>
            <p:ph type="subTitle" idx="1"/>
          </p:nvPr>
        </p:nvSpPr>
        <p:spPr>
          <a:xfrm>
            <a:off x="2695194" y="4352544"/>
            <a:ext cx="6801612" cy="1239894"/>
          </a:xfrm>
        </p:spPr>
        <p:txBody>
          <a:bodyPr>
            <a:normAutofit/>
          </a:bodyPr>
          <a:lstStyle/>
          <a:p>
            <a:r>
              <a:rPr lang="en-US" dirty="0"/>
              <a:t>Questions? </a:t>
            </a:r>
          </a:p>
        </p:txBody>
      </p:sp>
      <p:pic>
        <p:nvPicPr>
          <p:cNvPr id="4" name="Audio 3">
            <a:hlinkClick r:id="" action="ppaction://media"/>
            <a:extLst>
              <a:ext uri="{FF2B5EF4-FFF2-40B4-BE49-F238E27FC236}">
                <a16:creationId xmlns:a16="http://schemas.microsoft.com/office/drawing/2014/main" id="{45CA6168-A811-9848-BD88-D2D7639F1B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08853457"/>
      </p:ext>
    </p:extLst>
  </p:cSld>
  <p:clrMapOvr>
    <a:masterClrMapping/>
  </p:clrMapOvr>
  <mc:AlternateContent xmlns:mc="http://schemas.openxmlformats.org/markup-compatibility/2006">
    <mc:Choice xmlns:p14="http://schemas.microsoft.com/office/powerpoint/2010/main" Requires="p14">
      <p:transition spd="slow" p14:dur="2000" advTm="21168"/>
    </mc:Choice>
    <mc:Fallback>
      <p:transition spd="slow" advTm="21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8E5BA-14AF-5C4E-B32A-6D7D8F34FBAC}"/>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B17D8AFC-4120-7E42-8F41-50DEFEB630D2}"/>
              </a:ext>
            </a:extLst>
          </p:cNvPr>
          <p:cNvSpPr>
            <a:spLocks noGrp="1"/>
          </p:cNvSpPr>
          <p:nvPr>
            <p:ph idx="1"/>
          </p:nvPr>
        </p:nvSpPr>
        <p:spPr/>
        <p:txBody>
          <a:bodyPr/>
          <a:lstStyle/>
          <a:p>
            <a:pPr marL="0" indent="0">
              <a:buNone/>
            </a:pPr>
            <a:r>
              <a:rPr lang="en-US" dirty="0"/>
              <a:t>Ajzen, I. (1985). From intentions to actions: A theory of planned behavior. In J. K. J. 	Beckman (Ed.), </a:t>
            </a:r>
            <a:r>
              <a:rPr lang="en-US" i="1" dirty="0"/>
              <a:t>Action-control: From cognition to behavior </a:t>
            </a:r>
            <a:r>
              <a:rPr lang="en-US" dirty="0"/>
              <a:t>(pp. 11-39). 	Heidelberg, Germany: Springer.</a:t>
            </a:r>
          </a:p>
          <a:p>
            <a:pPr marL="0" indent="0">
              <a:buNone/>
            </a:pPr>
            <a:r>
              <a:rPr lang="en-US" dirty="0" err="1"/>
              <a:t>Ellsmoor</a:t>
            </a:r>
            <a:r>
              <a:rPr lang="en-US" dirty="0"/>
              <a:t>, J. (2019). 77% Of People Want To Learn How To Live More Sustainably. 	</a:t>
            </a:r>
            <a:r>
              <a:rPr lang="en-US" i="1" dirty="0"/>
              <a:t>Forbes</a:t>
            </a:r>
            <a:r>
              <a:rPr lang="en-US" dirty="0"/>
              <a:t>. Retrieved from 	</a:t>
            </a:r>
            <a:r>
              <a:rPr lang="en-US" u="sng" dirty="0">
                <a:hlinkClick r:id="rId5"/>
              </a:rPr>
              <a:t>https://www.forbes.com/sites/jamesellsmoor/2019/07/23/77-of-people-	want-to-learn-how-to-live-more-sustainably/#2c68d3832b01</a:t>
            </a:r>
            <a:endParaRPr lang="en-US" dirty="0"/>
          </a:p>
          <a:p>
            <a:pPr marL="0" indent="0">
              <a:buNone/>
            </a:pPr>
            <a:r>
              <a:rPr lang="en-US" dirty="0" err="1"/>
              <a:t>Venhoeven</a:t>
            </a:r>
            <a:r>
              <a:rPr lang="en-US" dirty="0"/>
              <a:t>, L. A., </a:t>
            </a:r>
            <a:r>
              <a:rPr lang="en-US" dirty="0" err="1"/>
              <a:t>Bolderijk</a:t>
            </a:r>
            <a:r>
              <a:rPr lang="en-US" dirty="0"/>
              <a:t>, J. W., &amp; Steg, L. (2013). Explaining the paradox: how 	pro-environmental </a:t>
            </a:r>
            <a:r>
              <a:rPr lang="en-US" dirty="0" err="1"/>
              <a:t>behvaiour</a:t>
            </a:r>
            <a:r>
              <a:rPr lang="en-US" dirty="0"/>
              <a:t> can both thwart and foster well-being. 	</a:t>
            </a:r>
            <a:r>
              <a:rPr lang="en-US" i="1" dirty="0" err="1"/>
              <a:t>Sustainablitly</a:t>
            </a:r>
            <a:r>
              <a:rPr lang="en-US" dirty="0"/>
              <a:t>, 5(4),1372-1386.</a:t>
            </a:r>
          </a:p>
          <a:p>
            <a:pPr marL="0" indent="0">
              <a:buNone/>
            </a:pPr>
            <a:endParaRPr lang="en-US" dirty="0"/>
          </a:p>
        </p:txBody>
      </p:sp>
      <p:pic>
        <p:nvPicPr>
          <p:cNvPr id="4" name="Audio 3">
            <a:hlinkClick r:id="" action="ppaction://media"/>
            <a:extLst>
              <a:ext uri="{FF2B5EF4-FFF2-40B4-BE49-F238E27FC236}">
                <a16:creationId xmlns:a16="http://schemas.microsoft.com/office/drawing/2014/main" id="{3108D6FF-5C5F-9D40-A250-8D1BBB946F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51808643"/>
      </p:ext>
    </p:extLst>
  </p:cSld>
  <p:clrMapOvr>
    <a:masterClrMapping/>
  </p:clrMapOvr>
  <mc:AlternateContent xmlns:mc="http://schemas.openxmlformats.org/markup-compatibility/2006">
    <mc:Choice xmlns:p14="http://schemas.microsoft.com/office/powerpoint/2010/main" Requires="p14">
      <p:transition spd="slow" p14:dur="2000" advTm="7537"/>
    </mc:Choice>
    <mc:Fallback>
      <p:transition spd="slow" advTm="7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69AD37-EBD1-AC45-8071-6EC0CA0A9718}"/>
              </a:ext>
            </a:extLst>
          </p:cNvPr>
          <p:cNvSpPr>
            <a:spLocks noGrp="1"/>
          </p:cNvSpPr>
          <p:nvPr>
            <p:ph type="title"/>
          </p:nvPr>
        </p:nvSpPr>
        <p:spPr>
          <a:xfrm>
            <a:off x="1117422" y="1586484"/>
            <a:ext cx="3971933" cy="3685032"/>
          </a:xfrm>
          <a:prstGeom prst="ellipse">
            <a:avLst/>
          </a:prstGeom>
          <a:solidFill>
            <a:schemeClr val="accent2">
              <a:lumMod val="75000"/>
            </a:schemeClr>
          </a:solidFill>
          <a:ln>
            <a:noFill/>
          </a:ln>
        </p:spPr>
        <p:txBody>
          <a:bodyPr>
            <a:normAutofit/>
          </a:bodyPr>
          <a:lstStyle/>
          <a:p>
            <a:r>
              <a:rPr lang="en-US" sz="2400" dirty="0">
                <a:solidFill>
                  <a:srgbClr val="FFFFFF"/>
                </a:solidFill>
              </a:rPr>
              <a:t>Background</a:t>
            </a:r>
          </a:p>
        </p:txBody>
      </p:sp>
      <p:sp>
        <p:nvSpPr>
          <p:cNvPr id="3" name="Content Placeholder 2">
            <a:extLst>
              <a:ext uri="{FF2B5EF4-FFF2-40B4-BE49-F238E27FC236}">
                <a16:creationId xmlns:a16="http://schemas.microsoft.com/office/drawing/2014/main" id="{DBAF97AD-9B6F-5F46-B67C-14A4D699D969}"/>
              </a:ext>
            </a:extLst>
          </p:cNvPr>
          <p:cNvSpPr>
            <a:spLocks noGrp="1"/>
          </p:cNvSpPr>
          <p:nvPr>
            <p:ph idx="1"/>
          </p:nvPr>
        </p:nvSpPr>
        <p:spPr>
          <a:xfrm>
            <a:off x="5232805" y="1402080"/>
            <a:ext cx="6624898" cy="4053840"/>
          </a:xfrm>
        </p:spPr>
        <p:txBody>
          <a:bodyPr anchor="ctr">
            <a:noAutofit/>
          </a:bodyPr>
          <a:lstStyle/>
          <a:p>
            <a:r>
              <a:rPr lang="en-US" sz="2400" dirty="0"/>
              <a:t>Little bit about me and why I chose to do this as my research project. </a:t>
            </a:r>
          </a:p>
          <a:p>
            <a:r>
              <a:rPr lang="en-US" sz="2400" dirty="0"/>
              <a:t>Many people say they are environmentally conscious, but do not adopt environment to their daily actions (</a:t>
            </a:r>
            <a:r>
              <a:rPr lang="en-US" sz="2400" dirty="0" err="1"/>
              <a:t>Ellsmoor</a:t>
            </a:r>
            <a:r>
              <a:rPr lang="en-US" sz="2400" dirty="0"/>
              <a:t>, 2019). </a:t>
            </a:r>
          </a:p>
          <a:p>
            <a:r>
              <a:rPr lang="en-US" sz="2400" dirty="0"/>
              <a:t>Over 300 million people visit the National Parks each year, generating millions of tons of trash. </a:t>
            </a:r>
          </a:p>
          <a:p>
            <a:r>
              <a:rPr lang="en-US" sz="2400" dirty="0"/>
              <a:t>During this project I kept the quote in mind, ‘take only pictures, leave only footprints’ </a:t>
            </a:r>
          </a:p>
        </p:txBody>
      </p:sp>
      <p:pic>
        <p:nvPicPr>
          <p:cNvPr id="6" name="Audio 5">
            <a:hlinkClick r:id="" action="ppaction://media"/>
            <a:extLst>
              <a:ext uri="{FF2B5EF4-FFF2-40B4-BE49-F238E27FC236}">
                <a16:creationId xmlns:a16="http://schemas.microsoft.com/office/drawing/2014/main" id="{7C236E90-5774-C742-84EA-6FFFE9272B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49713939"/>
      </p:ext>
    </p:extLst>
  </p:cSld>
  <p:clrMapOvr>
    <a:masterClrMapping/>
  </p:clrMapOvr>
  <mc:AlternateContent xmlns:mc="http://schemas.openxmlformats.org/markup-compatibility/2006">
    <mc:Choice xmlns:p14="http://schemas.microsoft.com/office/powerpoint/2010/main" Requires="p14">
      <p:transition spd="slow" p14:dur="2000" advTm="85852"/>
    </mc:Choice>
    <mc:Fallback>
      <p:transition spd="slow" advTm="85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69BC-6DFF-1A41-99FD-AC15DA444958}"/>
              </a:ext>
            </a:extLst>
          </p:cNvPr>
          <p:cNvSpPr>
            <a:spLocks noGrp="1"/>
          </p:cNvSpPr>
          <p:nvPr>
            <p:ph type="title"/>
          </p:nvPr>
        </p:nvSpPr>
        <p:spPr>
          <a:xfrm>
            <a:off x="829781" y="2708804"/>
            <a:ext cx="3698803" cy="1440394"/>
          </a:xfrm>
          <a:noFill/>
          <a:ln>
            <a:solidFill>
              <a:schemeClr val="tx1"/>
            </a:solidFill>
          </a:ln>
        </p:spPr>
        <p:txBody>
          <a:bodyPr vert="horz" lIns="182880" tIns="182880" rIns="182880" bIns="182880" rtlCol="0" anchor="ctr">
            <a:normAutofit/>
          </a:bodyPr>
          <a:lstStyle/>
          <a:p>
            <a:r>
              <a:rPr lang="en-US" sz="3600" kern="1200" cap="all" spc="200" baseline="0" dirty="0">
                <a:solidFill>
                  <a:schemeClr val="tx1"/>
                </a:solidFill>
                <a:latin typeface="+mj-lt"/>
                <a:ea typeface="+mj-ea"/>
                <a:cs typeface="+mj-cs"/>
              </a:rPr>
              <a:t>Scholarly question</a:t>
            </a:r>
          </a:p>
        </p:txBody>
      </p:sp>
      <p:sp>
        <p:nvSpPr>
          <p:cNvPr id="12"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5EE1B2-19D5-1348-9A55-2D457E5E6DE4}"/>
              </a:ext>
            </a:extLst>
          </p:cNvPr>
          <p:cNvSpPr>
            <a:spLocks noGrp="1"/>
          </p:cNvSpPr>
          <p:nvPr>
            <p:ph idx="1"/>
          </p:nvPr>
        </p:nvSpPr>
        <p:spPr>
          <a:xfrm>
            <a:off x="6049182" y="802638"/>
            <a:ext cx="5408696" cy="5252722"/>
          </a:xfrm>
        </p:spPr>
        <p:txBody>
          <a:bodyPr vert="horz" lIns="91440" tIns="45720" rIns="91440" bIns="45720" rtlCol="0" anchor="ctr">
            <a:normAutofit/>
          </a:bodyPr>
          <a:lstStyle/>
          <a:p>
            <a:r>
              <a:rPr lang="en-US" sz="2400" dirty="0">
                <a:solidFill>
                  <a:schemeClr val="bg1"/>
                </a:solidFill>
              </a:rPr>
              <a:t>How do we promote a pro-environment behavior in college students who have or plan to visit National Parks? </a:t>
            </a:r>
          </a:p>
          <a:p>
            <a:r>
              <a:rPr lang="en-US" sz="2400" dirty="0">
                <a:solidFill>
                  <a:schemeClr val="bg1"/>
                </a:solidFill>
              </a:rPr>
              <a:t>According to The Theory of Planned Behavior…(Ajzen, 1985).</a:t>
            </a:r>
          </a:p>
          <a:p>
            <a:r>
              <a:rPr lang="en-US" sz="2400" dirty="0">
                <a:solidFill>
                  <a:schemeClr val="bg1"/>
                </a:solidFill>
              </a:rPr>
              <a:t>People find behaviors, like recycling, to be inconvenient, time-consuming, and even uncomfortable (</a:t>
            </a:r>
            <a:r>
              <a:rPr lang="en-US" sz="2400" dirty="0" err="1">
                <a:solidFill>
                  <a:schemeClr val="bg1"/>
                </a:solidFill>
              </a:rPr>
              <a:t>Venhoeven</a:t>
            </a:r>
            <a:r>
              <a:rPr lang="en-US" sz="2400" dirty="0">
                <a:solidFill>
                  <a:schemeClr val="bg1"/>
                </a:solidFill>
              </a:rPr>
              <a:t>, L.A. 2013). </a:t>
            </a:r>
          </a:p>
        </p:txBody>
      </p:sp>
      <p:pic>
        <p:nvPicPr>
          <p:cNvPr id="4" name="Audio 3">
            <a:hlinkClick r:id="" action="ppaction://media"/>
            <a:extLst>
              <a:ext uri="{FF2B5EF4-FFF2-40B4-BE49-F238E27FC236}">
                <a16:creationId xmlns:a16="http://schemas.microsoft.com/office/drawing/2014/main" id="{FB306953-93AD-A446-97B4-FD2D3260F0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516419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46238"/>
    </mc:Choice>
    <mc:Fallback>
      <p:transition spd="slow" advTm="46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E6FFB-2983-F34F-B928-C44524C90703}"/>
              </a:ext>
            </a:extLst>
          </p:cNvPr>
          <p:cNvSpPr>
            <a:spLocks noGrp="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r>
              <a:rPr lang="en-US" sz="2400">
                <a:solidFill>
                  <a:srgbClr val="FFFFFF"/>
                </a:solidFill>
              </a:rPr>
              <a:t>What maybe the most effective way to help someone become pro-environment? </a:t>
            </a:r>
          </a:p>
        </p:txBody>
      </p:sp>
      <p:sp>
        <p:nvSpPr>
          <p:cNvPr id="3" name="Content Placeholder 2">
            <a:extLst>
              <a:ext uri="{FF2B5EF4-FFF2-40B4-BE49-F238E27FC236}">
                <a16:creationId xmlns:a16="http://schemas.microsoft.com/office/drawing/2014/main" id="{279D66E4-BDA6-7F47-A790-764BB3431A12}"/>
              </a:ext>
            </a:extLst>
          </p:cNvPr>
          <p:cNvSpPr>
            <a:spLocks noGrp="1"/>
          </p:cNvSpPr>
          <p:nvPr>
            <p:ph idx="1"/>
          </p:nvPr>
        </p:nvSpPr>
        <p:spPr>
          <a:xfrm>
            <a:off x="1961142" y="2946160"/>
            <a:ext cx="8269716" cy="3101983"/>
          </a:xfrm>
        </p:spPr>
        <p:txBody>
          <a:bodyPr>
            <a:noAutofit/>
          </a:bodyPr>
          <a:lstStyle/>
          <a:p>
            <a:r>
              <a:rPr lang="en-US" sz="2800" dirty="0"/>
              <a:t>Previous research on environmental behaviors suggest multiple ways to promote pro-environment behaviors. </a:t>
            </a:r>
          </a:p>
          <a:p>
            <a:r>
              <a:rPr lang="en-US" sz="2800" dirty="0"/>
              <a:t>Examples include reward system, penalty system, and social marketing.</a:t>
            </a:r>
          </a:p>
          <a:p>
            <a:r>
              <a:rPr lang="en-US" sz="2800" dirty="0"/>
              <a:t>In tourism, the college student has received little attention though the increase of travel among this age. </a:t>
            </a:r>
          </a:p>
        </p:txBody>
      </p:sp>
      <p:pic>
        <p:nvPicPr>
          <p:cNvPr id="4" name="Audio 3">
            <a:hlinkClick r:id="" action="ppaction://media"/>
            <a:extLst>
              <a:ext uri="{FF2B5EF4-FFF2-40B4-BE49-F238E27FC236}">
                <a16:creationId xmlns:a16="http://schemas.microsoft.com/office/drawing/2014/main" id="{12A2FB2F-02F1-BD49-9A17-9E00FB7342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377133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0118"/>
    </mc:Choice>
    <mc:Fallback>
      <p:transition spd="slow" advTm="501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9084B6-F99E-7B42-9A4C-28248D9959B6}"/>
              </a:ext>
            </a:extLst>
          </p:cNvPr>
          <p:cNvSpPr>
            <a:spLocks noGrp="1"/>
          </p:cNvSpPr>
          <p:nvPr>
            <p:ph type="title"/>
          </p:nvPr>
        </p:nvSpPr>
        <p:spPr>
          <a:xfrm>
            <a:off x="8184559" y="643467"/>
            <a:ext cx="3363974" cy="1728044"/>
          </a:xfrm>
          <a:noFill/>
          <a:ln>
            <a:solidFill>
              <a:schemeClr val="bg1"/>
            </a:solidFill>
          </a:ln>
        </p:spPr>
        <p:txBody>
          <a:bodyPr vert="horz" wrap="square" lIns="182880" tIns="182880" rIns="182880" bIns="182880" rtlCol="0" anchor="ctr">
            <a:normAutofit/>
          </a:bodyPr>
          <a:lstStyle/>
          <a:p>
            <a:r>
              <a:rPr lang="en-US" sz="2600">
                <a:solidFill>
                  <a:schemeClr val="bg1"/>
                </a:solidFill>
              </a:rPr>
              <a:t>Methodology</a:t>
            </a:r>
          </a:p>
        </p:txBody>
      </p:sp>
      <p:pic>
        <p:nvPicPr>
          <p:cNvPr id="6" name="Picture Placeholder 5" descr="Text, letter&#10;&#10;Description automatically generated">
            <a:extLst>
              <a:ext uri="{FF2B5EF4-FFF2-40B4-BE49-F238E27FC236}">
                <a16:creationId xmlns:a16="http://schemas.microsoft.com/office/drawing/2014/main" id="{48D673C3-EC54-C54A-A339-A214E945B2AB}"/>
              </a:ext>
            </a:extLst>
          </p:cNvPr>
          <p:cNvPicPr>
            <a:picLocks noGrp="1" noChangeAspect="1"/>
          </p:cNvPicPr>
          <p:nvPr>
            <p:ph type="pic" idx="1"/>
          </p:nvPr>
        </p:nvPicPr>
        <p:blipFill>
          <a:blip r:embed="rId5"/>
          <a:srcRect l="1593" r="1593"/>
          <a:stretch>
            <a:fillRect/>
          </a:stretch>
        </p:blipFill>
        <p:spPr>
          <a:xfrm>
            <a:off x="975139" y="204688"/>
            <a:ext cx="5743714" cy="6448624"/>
          </a:xfrm>
          <a:prstGeom prst="rect">
            <a:avLst/>
          </a:prstGeom>
        </p:spPr>
      </p:pic>
      <p:sp>
        <p:nvSpPr>
          <p:cNvPr id="4" name="Text Placeholder 3">
            <a:extLst>
              <a:ext uri="{FF2B5EF4-FFF2-40B4-BE49-F238E27FC236}">
                <a16:creationId xmlns:a16="http://schemas.microsoft.com/office/drawing/2014/main" id="{1F78209E-5917-6644-88A5-9EFDA37E8920}"/>
              </a:ext>
            </a:extLst>
          </p:cNvPr>
          <p:cNvSpPr>
            <a:spLocks noGrp="1"/>
          </p:cNvSpPr>
          <p:nvPr>
            <p:ph type="body" sz="half" idx="2"/>
          </p:nvPr>
        </p:nvSpPr>
        <p:spPr>
          <a:xfrm>
            <a:off x="7460990" y="2758180"/>
            <a:ext cx="4807724" cy="4099820"/>
          </a:xfrm>
        </p:spPr>
        <p:txBody>
          <a:bodyPr vert="horz" lIns="91440" tIns="45720" rIns="91440" bIns="45720" rtlCol="0">
            <a:normAutofit lnSpcReduction="10000"/>
          </a:bodyPr>
          <a:lstStyle/>
          <a:p>
            <a:pPr marL="285750" indent="-228600" algn="l">
              <a:buFont typeface="Arial" panose="020B0604020202020204" pitchFamily="34" charset="0"/>
              <a:buChar char="•"/>
            </a:pPr>
            <a:r>
              <a:rPr lang="en-US" sz="2000" dirty="0">
                <a:solidFill>
                  <a:schemeClr val="bg1"/>
                </a:solidFill>
              </a:rPr>
              <a:t>The scenario idea. </a:t>
            </a:r>
          </a:p>
          <a:p>
            <a:pPr marL="285750" indent="-228600" algn="l">
              <a:buFont typeface="Arial" panose="020B0604020202020204" pitchFamily="34" charset="0"/>
              <a:buChar char="•"/>
            </a:pPr>
            <a:r>
              <a:rPr lang="en-US" sz="2000" dirty="0">
                <a:solidFill>
                  <a:schemeClr val="bg1"/>
                </a:solidFill>
              </a:rPr>
              <a:t>A set of four questions were sent out to students enrolled at BGSU via email or university Facebook pages. </a:t>
            </a:r>
          </a:p>
          <a:p>
            <a:pPr marL="285750" indent="-228600" algn="l">
              <a:buFont typeface="Arial" panose="020B0604020202020204" pitchFamily="34" charset="0"/>
              <a:buChar char="•"/>
            </a:pPr>
            <a:r>
              <a:rPr lang="en-US" sz="2000" dirty="0">
                <a:solidFill>
                  <a:schemeClr val="bg1"/>
                </a:solidFill>
              </a:rPr>
              <a:t>Three questions focused on different ways to promotes recycling using the reward system, penalty system, and social marketing. </a:t>
            </a:r>
          </a:p>
          <a:p>
            <a:pPr marL="285750" indent="-228600" algn="l">
              <a:buFont typeface="Arial" panose="020B0604020202020204" pitchFamily="34" charset="0"/>
              <a:buChar char="•"/>
            </a:pPr>
            <a:r>
              <a:rPr lang="en-US" sz="2000" dirty="0">
                <a:solidFill>
                  <a:schemeClr val="bg1"/>
                </a:solidFill>
              </a:rPr>
              <a:t>One additional open-ended question asked gave the respondents a chance to say which they thought was most effective and why. </a:t>
            </a:r>
          </a:p>
          <a:p>
            <a:pPr indent="-228600" algn="l">
              <a:buFont typeface="Arial" panose="020B0604020202020204" pitchFamily="34" charset="0"/>
              <a:buChar char="•"/>
            </a:pPr>
            <a:endParaRPr lang="en-US" dirty="0">
              <a:solidFill>
                <a:schemeClr val="bg1"/>
              </a:solidFill>
            </a:endParaRPr>
          </a:p>
        </p:txBody>
      </p:sp>
      <p:pic>
        <p:nvPicPr>
          <p:cNvPr id="5" name="Audio 4">
            <a:hlinkClick r:id="" action="ppaction://media"/>
            <a:extLst>
              <a:ext uri="{FF2B5EF4-FFF2-40B4-BE49-F238E27FC236}">
                <a16:creationId xmlns:a16="http://schemas.microsoft.com/office/drawing/2014/main" id="{69928EE1-9220-1E41-B83E-1C12E80236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80594416"/>
      </p:ext>
    </p:extLst>
  </p:cSld>
  <p:clrMapOvr>
    <a:masterClrMapping/>
  </p:clrMapOvr>
  <mc:AlternateContent xmlns:mc="http://schemas.openxmlformats.org/markup-compatibility/2006">
    <mc:Choice xmlns:p14="http://schemas.microsoft.com/office/powerpoint/2010/main" Requires="p14">
      <p:transition spd="slow" p14:dur="2000" advTm="87664"/>
    </mc:Choice>
    <mc:Fallback>
      <p:transition spd="slow" advTm="87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6FAD-22E1-1541-8434-EF7C9126E638}"/>
              </a:ext>
            </a:extLst>
          </p:cNvPr>
          <p:cNvSpPr>
            <a:spLocks noGrp="1"/>
          </p:cNvSpPr>
          <p:nvPr>
            <p:ph type="title"/>
          </p:nvPr>
        </p:nvSpPr>
        <p:spPr>
          <a:xfrm>
            <a:off x="2231136" y="964692"/>
            <a:ext cx="7729728" cy="1188720"/>
          </a:xfrm>
        </p:spPr>
        <p:txBody>
          <a:bodyPr>
            <a:normAutofit/>
          </a:bodyPr>
          <a:lstStyle/>
          <a:p>
            <a:r>
              <a:rPr lang="en-US"/>
              <a:t>Results </a:t>
            </a:r>
            <a:endParaRPr lang="en-US" dirty="0"/>
          </a:p>
        </p:txBody>
      </p:sp>
      <p:graphicFrame>
        <p:nvGraphicFramePr>
          <p:cNvPr id="5" name="Content Placeholder 2">
            <a:extLst>
              <a:ext uri="{FF2B5EF4-FFF2-40B4-BE49-F238E27FC236}">
                <a16:creationId xmlns:a16="http://schemas.microsoft.com/office/drawing/2014/main" id="{1D3AE383-8051-48E2-ADBE-C745D6DA362A}"/>
              </a:ext>
            </a:extLst>
          </p:cNvPr>
          <p:cNvGraphicFramePr>
            <a:graphicFrameLocks noGrp="1"/>
          </p:cNvGraphicFramePr>
          <p:nvPr>
            <p:ph idx="1"/>
            <p:extLst>
              <p:ext uri="{D42A27DB-BD31-4B8C-83A1-F6EECF244321}">
                <p14:modId xmlns:p14="http://schemas.microsoft.com/office/powerpoint/2010/main" val="2838116106"/>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E1AFCDF4-1566-8E4F-8827-F15E64B913D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46349439"/>
      </p:ext>
    </p:extLst>
  </p:cSld>
  <p:clrMapOvr>
    <a:masterClrMapping/>
  </p:clrMapOvr>
  <mc:AlternateContent xmlns:mc="http://schemas.openxmlformats.org/markup-compatibility/2006">
    <mc:Choice xmlns:p14="http://schemas.microsoft.com/office/powerpoint/2010/main" Requires="p14">
      <p:transition spd="slow" p14:dur="2000" advTm="27164"/>
    </mc:Choice>
    <mc:Fallback>
      <p:transition spd="slow" advTm="27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0D97-DBF0-CE47-BEC6-3AA4ECB53442}"/>
              </a:ext>
            </a:extLst>
          </p:cNvPr>
          <p:cNvSpPr>
            <a:spLocks noGrp="1"/>
          </p:cNvSpPr>
          <p:nvPr>
            <p:ph type="title"/>
          </p:nvPr>
        </p:nvSpPr>
        <p:spPr>
          <a:xfrm>
            <a:off x="2231136" y="964692"/>
            <a:ext cx="7729728" cy="1188720"/>
          </a:xfrm>
        </p:spPr>
        <p:txBody>
          <a:bodyPr vert="horz" lIns="182880" tIns="182880" rIns="182880" bIns="182880" rtlCol="0">
            <a:normAutofit/>
          </a:bodyPr>
          <a:lstStyle/>
          <a:p>
            <a:r>
              <a:rPr lang="en-US" kern="1200" cap="all" spc="200" baseline="0">
                <a:latin typeface="+mj-lt"/>
                <a:ea typeface="+mj-ea"/>
                <a:cs typeface="+mj-cs"/>
              </a:rPr>
              <a:t>Results continued…</a:t>
            </a:r>
          </a:p>
        </p:txBody>
      </p:sp>
      <p:graphicFrame>
        <p:nvGraphicFramePr>
          <p:cNvPr id="5" name="Content Placeholder 2">
            <a:extLst>
              <a:ext uri="{FF2B5EF4-FFF2-40B4-BE49-F238E27FC236}">
                <a16:creationId xmlns:a16="http://schemas.microsoft.com/office/drawing/2014/main" id="{89049776-B570-449C-A8FE-436C8212C7BF}"/>
              </a:ext>
            </a:extLst>
          </p:cNvPr>
          <p:cNvGraphicFramePr>
            <a:graphicFrameLocks noGrp="1"/>
          </p:cNvGraphicFramePr>
          <p:nvPr>
            <p:ph idx="1"/>
            <p:extLst>
              <p:ext uri="{D42A27DB-BD31-4B8C-83A1-F6EECF244321}">
                <p14:modId xmlns:p14="http://schemas.microsoft.com/office/powerpoint/2010/main" val="3924887596"/>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1AABADE9-4222-AD4E-842D-B53AD8F220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81967003"/>
      </p:ext>
    </p:extLst>
  </p:cSld>
  <p:clrMapOvr>
    <a:masterClrMapping/>
  </p:clrMapOvr>
  <mc:AlternateContent xmlns:mc="http://schemas.openxmlformats.org/markup-compatibility/2006">
    <mc:Choice xmlns:p14="http://schemas.microsoft.com/office/powerpoint/2010/main" Requires="p14">
      <p:transition spd="slow" p14:dur="2000" advTm="24443"/>
    </mc:Choice>
    <mc:Fallback>
      <p:transition spd="slow" advTm="24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90B7-E93D-B347-8689-425B9FEA76F0}"/>
              </a:ext>
            </a:extLst>
          </p:cNvPr>
          <p:cNvSpPr>
            <a:spLocks noGrp="1"/>
          </p:cNvSpPr>
          <p:nvPr>
            <p:ph type="title"/>
          </p:nvPr>
        </p:nvSpPr>
        <p:spPr>
          <a:xfrm>
            <a:off x="1121343" y="1444753"/>
            <a:ext cx="437943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US" sz="3200">
                <a:solidFill>
                  <a:srgbClr val="FFFFFF"/>
                </a:solidFill>
              </a:rPr>
              <a:t>Open-ended question</a:t>
            </a:r>
          </a:p>
        </p:txBody>
      </p:sp>
      <p:sp>
        <p:nvSpPr>
          <p:cNvPr id="3" name="Content Placeholder 2">
            <a:extLst>
              <a:ext uri="{FF2B5EF4-FFF2-40B4-BE49-F238E27FC236}">
                <a16:creationId xmlns:a16="http://schemas.microsoft.com/office/drawing/2014/main" id="{FFDEA5FC-6959-8146-8C5F-77E9AD88D7C4}"/>
              </a:ext>
            </a:extLst>
          </p:cNvPr>
          <p:cNvSpPr>
            <a:spLocks noGrp="1"/>
          </p:cNvSpPr>
          <p:nvPr>
            <p:ph idx="1"/>
          </p:nvPr>
        </p:nvSpPr>
        <p:spPr>
          <a:xfrm>
            <a:off x="6095999" y="1444752"/>
            <a:ext cx="4816392" cy="3968496"/>
          </a:xfrm>
        </p:spPr>
        <p:txBody>
          <a:bodyPr anchor="ctr">
            <a:normAutofit/>
          </a:bodyPr>
          <a:lstStyle/>
          <a:p>
            <a:r>
              <a:rPr lang="en-US" sz="2400" dirty="0">
                <a:solidFill>
                  <a:schemeClr val="tx1">
                    <a:lumMod val="75000"/>
                    <a:lumOff val="25000"/>
                  </a:schemeClr>
                </a:solidFill>
              </a:rPr>
              <a:t>The open-ended question about their choice provided more details why they social marketing was found too be the most effective in respondents willingness to participate in the recycling program. </a:t>
            </a:r>
          </a:p>
        </p:txBody>
      </p:sp>
      <p:pic>
        <p:nvPicPr>
          <p:cNvPr id="5" name="Audio 4">
            <a:hlinkClick r:id="" action="ppaction://media"/>
            <a:extLst>
              <a:ext uri="{FF2B5EF4-FFF2-40B4-BE49-F238E27FC236}">
                <a16:creationId xmlns:a16="http://schemas.microsoft.com/office/drawing/2014/main" id="{6065D1C2-2D31-9441-B528-C55DE0A441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12959388"/>
      </p:ext>
    </p:extLst>
  </p:cSld>
  <p:clrMapOvr>
    <a:masterClrMapping/>
  </p:clrMapOvr>
  <mc:AlternateContent xmlns:mc="http://schemas.openxmlformats.org/markup-compatibility/2006">
    <mc:Choice xmlns:p14="http://schemas.microsoft.com/office/powerpoint/2010/main" Requires="p14">
      <p:transition spd="slow" p14:dur="2000" advTm="15766"/>
    </mc:Choice>
    <mc:Fallback>
      <p:transition spd="slow" advTm="15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BA-CED7-DD4F-8D9D-E37C076441AB}"/>
              </a:ext>
            </a:extLst>
          </p:cNvPr>
          <p:cNvSpPr>
            <a:spLocks noGrp="1"/>
          </p:cNvSpPr>
          <p:nvPr>
            <p:ph type="title"/>
          </p:nvPr>
        </p:nvSpPr>
        <p:spPr>
          <a:xfrm>
            <a:off x="769620" y="671134"/>
            <a:ext cx="4486656" cy="1141497"/>
          </a:xfrm>
        </p:spPr>
        <p:txBody>
          <a:bodyPr>
            <a:normAutofit fontScale="90000"/>
          </a:bodyPr>
          <a:lstStyle/>
          <a:p>
            <a:r>
              <a:rPr lang="en-US" dirty="0"/>
              <a:t>reasons why respondent’s chose scenario one </a:t>
            </a:r>
          </a:p>
        </p:txBody>
      </p:sp>
      <p:graphicFrame>
        <p:nvGraphicFramePr>
          <p:cNvPr id="6" name="Content Placeholder 2">
            <a:extLst>
              <a:ext uri="{FF2B5EF4-FFF2-40B4-BE49-F238E27FC236}">
                <a16:creationId xmlns:a16="http://schemas.microsoft.com/office/drawing/2014/main" id="{50336AB7-B690-42AB-9E9C-16F2E48354D3}"/>
              </a:ext>
            </a:extLst>
          </p:cNvPr>
          <p:cNvGraphicFramePr>
            <a:graphicFrameLocks noGrp="1"/>
          </p:cNvGraphicFramePr>
          <p:nvPr>
            <p:ph idx="1"/>
            <p:extLst>
              <p:ext uri="{D42A27DB-BD31-4B8C-83A1-F6EECF244321}">
                <p14:modId xmlns:p14="http://schemas.microsoft.com/office/powerpoint/2010/main" val="1581483793"/>
              </p:ext>
            </p:extLst>
          </p:nvPr>
        </p:nvGraphicFramePr>
        <p:xfrm>
          <a:off x="6312310" y="412955"/>
          <a:ext cx="5722374" cy="61500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 Placeholder 3">
            <a:extLst>
              <a:ext uri="{FF2B5EF4-FFF2-40B4-BE49-F238E27FC236}">
                <a16:creationId xmlns:a16="http://schemas.microsoft.com/office/drawing/2014/main" id="{4C3AC3B8-F2E5-DC40-9C60-B396CB014DC8}"/>
              </a:ext>
            </a:extLst>
          </p:cNvPr>
          <p:cNvSpPr>
            <a:spLocks noGrp="1"/>
          </p:cNvSpPr>
          <p:nvPr>
            <p:ph type="body" sz="half" idx="2"/>
          </p:nvPr>
        </p:nvSpPr>
        <p:spPr>
          <a:xfrm>
            <a:off x="1115568" y="1881926"/>
            <a:ext cx="3794760" cy="526507"/>
          </a:xfrm>
        </p:spPr>
        <p:txBody>
          <a:bodyPr>
            <a:normAutofit/>
          </a:bodyPr>
          <a:lstStyle/>
          <a:p>
            <a:r>
              <a:rPr lang="en-US" sz="1800" dirty="0"/>
              <a:t>Reward system</a:t>
            </a:r>
          </a:p>
        </p:txBody>
      </p:sp>
      <p:sp>
        <p:nvSpPr>
          <p:cNvPr id="3" name="TextBox 2">
            <a:extLst>
              <a:ext uri="{FF2B5EF4-FFF2-40B4-BE49-F238E27FC236}">
                <a16:creationId xmlns:a16="http://schemas.microsoft.com/office/drawing/2014/main" id="{6788ADDD-281E-9346-B23C-D5F269E1C6F2}"/>
              </a:ext>
            </a:extLst>
          </p:cNvPr>
          <p:cNvSpPr txBox="1"/>
          <p:nvPr/>
        </p:nvSpPr>
        <p:spPr>
          <a:xfrm>
            <a:off x="6758" y="2477729"/>
            <a:ext cx="6089242" cy="3693319"/>
          </a:xfrm>
          <a:prstGeom prst="rect">
            <a:avLst/>
          </a:prstGeom>
          <a:noFill/>
        </p:spPr>
        <p:txBody>
          <a:bodyPr wrap="square" rtlCol="0">
            <a:spAutoFit/>
          </a:bodyPr>
          <a:lstStyle/>
          <a:p>
            <a:pPr lvl="0"/>
            <a:r>
              <a:rPr lang="en-US" dirty="0"/>
              <a:t>The front desk tells you about their clean park initiative. When camping with a group, at the end of your stay, you can bring as many bottles and cans back up to the front desk. After this, each person will receive a sticker to show proof they are a part of the clean park initiative. Someone in your group asks the question, ‘what happens if we don’t?’ The clerk then replies with, ‘this is up to you, it is what you feel internally. Whether you want our trees to become sick and die from your trash or stay healthy and clean is your decision. I hope you decide to be a part of our program to keep our national parks clean for future generations to experience what you will during your stay’. Would you join the initiative in the Redwood clean park by bringing back the bottles?</a:t>
            </a:r>
          </a:p>
        </p:txBody>
      </p:sp>
      <p:pic>
        <p:nvPicPr>
          <p:cNvPr id="7" name="Audio 6">
            <a:hlinkClick r:id="" action="ppaction://media"/>
            <a:extLst>
              <a:ext uri="{FF2B5EF4-FFF2-40B4-BE49-F238E27FC236}">
                <a16:creationId xmlns:a16="http://schemas.microsoft.com/office/drawing/2014/main" id="{DD411873-1594-7F42-BD59-5B8CB5C04EA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08176235"/>
      </p:ext>
    </p:extLst>
  </p:cSld>
  <p:clrMapOvr>
    <a:masterClrMapping/>
  </p:clrMapOvr>
  <mc:AlternateContent xmlns:mc="http://schemas.openxmlformats.org/markup-compatibility/2006">
    <mc:Choice xmlns:p14="http://schemas.microsoft.com/office/powerpoint/2010/main" Requires="p14">
      <p:transition spd="slow" p14:dur="2000" advTm="52096"/>
    </mc:Choice>
    <mc:Fallback>
      <p:transition spd="slow" advTm="52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2263</Words>
  <Application>Microsoft Macintosh PowerPoint</Application>
  <PresentationFormat>Widescreen</PresentationFormat>
  <Paragraphs>105</Paragraphs>
  <Slides>14</Slides>
  <Notes>14</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Gill Sans MT</vt:lpstr>
      <vt:lpstr>Parcel</vt:lpstr>
      <vt:lpstr>Environment friendly behaviors at national parks among college students </vt:lpstr>
      <vt:lpstr>Background</vt:lpstr>
      <vt:lpstr>Scholarly question</vt:lpstr>
      <vt:lpstr>What maybe the most effective way to help someone become pro-environment? </vt:lpstr>
      <vt:lpstr>Methodology</vt:lpstr>
      <vt:lpstr>Results </vt:lpstr>
      <vt:lpstr>Results continued…</vt:lpstr>
      <vt:lpstr>Open-ended question</vt:lpstr>
      <vt:lpstr>reasons why respondent’s chose scenario one </vt:lpstr>
      <vt:lpstr>reasons why respondent’s chose scenario two </vt:lpstr>
      <vt:lpstr>reasons why respondent’s chose scenario three </vt:lpstr>
      <vt:lpstr>Conclusion </vt:lpstr>
      <vt:lpstr>Thank you for listening!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friendly behaviors at national parks among college students </dc:title>
  <dc:creator>Sarah Louise Herrick</dc:creator>
  <cp:lastModifiedBy>Sarah Louise Herrick</cp:lastModifiedBy>
  <cp:revision>6</cp:revision>
  <dcterms:created xsi:type="dcterms:W3CDTF">2020-12-18T16:44:51Z</dcterms:created>
  <dcterms:modified xsi:type="dcterms:W3CDTF">2021-04-22T17:48:37Z</dcterms:modified>
</cp:coreProperties>
</file>