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274320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p15:clr>
            <a:srgbClr val="A4A3A4"/>
          </p15:clr>
        </p15:guide>
        <p15:guide id="2" orient="horz" pos="144">
          <p15:clr>
            <a:srgbClr val="A4A3A4"/>
          </p15:clr>
        </p15:guide>
        <p15:guide id="3" orient="horz" pos="10080">
          <p15:clr>
            <a:srgbClr val="A4A3A4"/>
          </p15:clr>
        </p15:guide>
        <p15:guide id="4" orient="horz">
          <p15:clr>
            <a:srgbClr val="A4A3A4"/>
          </p15:clr>
        </p15:guide>
        <p15:guide id="5" pos="363">
          <p15:clr>
            <a:srgbClr val="A4A3A4"/>
          </p15:clr>
        </p15:guide>
        <p15:guide id="6" pos="1691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4706" autoAdjust="0"/>
  </p:normalViewPr>
  <p:slideViewPr>
    <p:cSldViewPr snapToGrid="0" snapToObjects="1" showGuides="1">
      <p:cViewPr varScale="1">
        <p:scale>
          <a:sx n="61" d="100"/>
          <a:sy n="61" d="100"/>
        </p:scale>
        <p:origin x="336" y="704"/>
      </p:cViewPr>
      <p:guideLst>
        <p:guide orient="horz" pos="1659"/>
        <p:guide orient="horz" pos="144"/>
        <p:guide orient="horz" pos="1008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257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davidroach/Desktop/Walleye%20Diets%20Fina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davidroach/Desktop/Walleye%20Diets%20Fina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davidroach/Desktop/Biomass%20Dat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Bosmina Functional Response</a:t>
            </a:r>
            <a:r>
              <a:rPr lang="en-US"/>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'Bosmina Trial 2'!$B$1</c:f>
              <c:strCache>
                <c:ptCount val="1"/>
                <c:pt idx="0">
                  <c:v>Prey  </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1.4574146981627296E-2"/>
                  <c:y val="0.2596474919801691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'Bosmina Trial 2'!$A$2:$A$5</c:f>
              <c:numCache>
                <c:formatCode>General</c:formatCode>
                <c:ptCount val="4"/>
                <c:pt idx="0">
                  <c:v>0.25</c:v>
                </c:pt>
                <c:pt idx="1">
                  <c:v>0.5</c:v>
                </c:pt>
                <c:pt idx="2">
                  <c:v>1</c:v>
                </c:pt>
                <c:pt idx="3">
                  <c:v>5</c:v>
                </c:pt>
              </c:numCache>
            </c:numRef>
          </c:xVal>
          <c:yVal>
            <c:numRef>
              <c:f>'Bosmina Trial 2'!$B$2:$B$5</c:f>
              <c:numCache>
                <c:formatCode>General</c:formatCode>
                <c:ptCount val="4"/>
                <c:pt idx="0">
                  <c:v>8.25</c:v>
                </c:pt>
                <c:pt idx="1">
                  <c:v>12.2</c:v>
                </c:pt>
                <c:pt idx="2">
                  <c:v>16.600000000000001</c:v>
                </c:pt>
                <c:pt idx="3">
                  <c:v>29</c:v>
                </c:pt>
              </c:numCache>
            </c:numRef>
          </c:yVal>
          <c:smooth val="0"/>
          <c:extLst>
            <c:ext xmlns:c16="http://schemas.microsoft.com/office/drawing/2014/chart" uri="{C3380CC4-5D6E-409C-BE32-E72D297353CC}">
              <c16:uniqueId val="{00000001-CF00-F740-8908-F8A50005AF47}"/>
            </c:ext>
          </c:extLst>
        </c:ser>
        <c:dLbls>
          <c:showLegendKey val="0"/>
          <c:showVal val="0"/>
          <c:showCatName val="0"/>
          <c:showSerName val="0"/>
          <c:showPercent val="0"/>
          <c:showBubbleSize val="0"/>
        </c:dLbls>
        <c:axId val="1755188959"/>
        <c:axId val="1710730431"/>
      </c:scatterChart>
      <c:valAx>
        <c:axId val="175518895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Zooplankton</a:t>
                </a:r>
                <a:r>
                  <a:rPr lang="en-US" baseline="0"/>
                  <a:t> Density (µg / L)</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0730431"/>
        <c:crosses val="autoZero"/>
        <c:crossBetween val="midCat"/>
      </c:valAx>
      <c:valAx>
        <c:axId val="17107304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Mean Number of Prey Consumed per Fish</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5188959"/>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Cyclopoid</a:t>
            </a:r>
            <a:r>
              <a:rPr lang="en-US" baseline="0"/>
              <a:t> Functional Response</a:t>
            </a:r>
            <a:r>
              <a:rPr lang="en-US"/>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'Cyclopoid Trial 2'!$B$1</c:f>
              <c:strCache>
                <c:ptCount val="1"/>
                <c:pt idx="0">
                  <c:v>Prey  </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0.10144685039370079"/>
                  <c:y val="0.31094962088072325"/>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'Cyclopoid Trial 2'!$A$2:$A$5</c:f>
              <c:numCache>
                <c:formatCode>General</c:formatCode>
                <c:ptCount val="4"/>
                <c:pt idx="0">
                  <c:v>0.25</c:v>
                </c:pt>
                <c:pt idx="1">
                  <c:v>0.5</c:v>
                </c:pt>
                <c:pt idx="2">
                  <c:v>1</c:v>
                </c:pt>
                <c:pt idx="3">
                  <c:v>5</c:v>
                </c:pt>
              </c:numCache>
            </c:numRef>
          </c:xVal>
          <c:yVal>
            <c:numRef>
              <c:f>'Cyclopoid Trial 2'!$B$2:$B$5</c:f>
              <c:numCache>
                <c:formatCode>General</c:formatCode>
                <c:ptCount val="4"/>
                <c:pt idx="0">
                  <c:v>2.25</c:v>
                </c:pt>
                <c:pt idx="1">
                  <c:v>2.6</c:v>
                </c:pt>
                <c:pt idx="2">
                  <c:v>2.8</c:v>
                </c:pt>
                <c:pt idx="3">
                  <c:v>5</c:v>
                </c:pt>
              </c:numCache>
            </c:numRef>
          </c:yVal>
          <c:smooth val="0"/>
          <c:extLst>
            <c:ext xmlns:c16="http://schemas.microsoft.com/office/drawing/2014/chart" uri="{C3380CC4-5D6E-409C-BE32-E72D297353CC}">
              <c16:uniqueId val="{00000001-C7A5-3A4C-B209-5022D10B6743}"/>
            </c:ext>
          </c:extLst>
        </c:ser>
        <c:dLbls>
          <c:showLegendKey val="0"/>
          <c:showVal val="0"/>
          <c:showCatName val="0"/>
          <c:showSerName val="0"/>
          <c:showPercent val="0"/>
          <c:showBubbleSize val="0"/>
        </c:dLbls>
        <c:axId val="1788202991"/>
        <c:axId val="1788204639"/>
      </c:scatterChart>
      <c:valAx>
        <c:axId val="178820299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Zooplankton</a:t>
                </a:r>
                <a:r>
                  <a:rPr lang="en-US" baseline="0"/>
                  <a:t> Density (µg / L)</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8204639"/>
        <c:crosses val="autoZero"/>
        <c:crossBetween val="midCat"/>
      </c:valAx>
      <c:valAx>
        <c:axId val="17882046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Mean  Number of Prey Consumed per Fish</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8202991"/>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Biomass</a:t>
            </a:r>
            <a:r>
              <a:rPr lang="en-US" baseline="0"/>
              <a:t> Consumed as a Function of Zooplankton Biomass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6.1796369203849517E-2"/>
                  <c:y val="0.26179644211140274"/>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Sheet1!$A$1:$A$4</c:f>
              <c:numCache>
                <c:formatCode>General</c:formatCode>
                <c:ptCount val="4"/>
                <c:pt idx="0">
                  <c:v>0.25</c:v>
                </c:pt>
                <c:pt idx="1">
                  <c:v>0.5</c:v>
                </c:pt>
                <c:pt idx="2">
                  <c:v>1</c:v>
                </c:pt>
                <c:pt idx="3">
                  <c:v>5</c:v>
                </c:pt>
              </c:numCache>
            </c:numRef>
          </c:xVal>
          <c:yVal>
            <c:numRef>
              <c:f>Sheet1!$B$1:$B$4</c:f>
              <c:numCache>
                <c:formatCode>General</c:formatCode>
                <c:ptCount val="4"/>
                <c:pt idx="0">
                  <c:v>5.37</c:v>
                </c:pt>
                <c:pt idx="1">
                  <c:v>7.6</c:v>
                </c:pt>
                <c:pt idx="2">
                  <c:v>22</c:v>
                </c:pt>
                <c:pt idx="3">
                  <c:v>23.13</c:v>
                </c:pt>
              </c:numCache>
            </c:numRef>
          </c:yVal>
          <c:smooth val="0"/>
          <c:extLst>
            <c:ext xmlns:c16="http://schemas.microsoft.com/office/drawing/2014/chart" uri="{C3380CC4-5D6E-409C-BE32-E72D297353CC}">
              <c16:uniqueId val="{00000001-AAAE-FA4C-AAB5-6A5380596548}"/>
            </c:ext>
          </c:extLst>
        </c:ser>
        <c:dLbls>
          <c:showLegendKey val="0"/>
          <c:showVal val="0"/>
          <c:showCatName val="0"/>
          <c:showSerName val="0"/>
          <c:showPercent val="0"/>
          <c:showBubbleSize val="0"/>
        </c:dLbls>
        <c:axId val="1754564191"/>
        <c:axId val="1754612399"/>
      </c:scatterChart>
      <c:valAx>
        <c:axId val="175456419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Zooplankton</a:t>
                </a:r>
                <a:r>
                  <a:rPr lang="en-US" baseline="0"/>
                  <a:t> Density (µg / L)</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4612399"/>
        <c:crosses val="autoZero"/>
        <c:crossBetween val="midCat"/>
      </c:valAx>
      <c:valAx>
        <c:axId val="17546123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Biomass</a:t>
                </a:r>
                <a:r>
                  <a:rPr lang="en-US" baseline="0"/>
                  <a:t> Consumed </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4564191"/>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B717E-17DC-4276-BCDC-C73550588E55}" type="slidenum">
              <a:rPr lang="en-US" smtClean="0"/>
              <a:t>‹#›</a:t>
            </a:fld>
            <a:endParaRPr lang="en-US"/>
          </a:p>
        </p:txBody>
      </p:sp>
    </p:spTree>
    <p:extLst>
      <p:ext uri="{BB962C8B-B14F-4D97-AF65-F5344CB8AC3E}">
        <p14:creationId xmlns:p14="http://schemas.microsoft.com/office/powerpoint/2010/main" val="1708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4/18/21</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4222024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2649220"/>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1" y="7268816"/>
            <a:ext cx="628153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063161"/>
            <a:ext cx="628054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41977" y="2649220"/>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063161"/>
            <a:ext cx="628054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6500" y="2649220"/>
            <a:ext cx="6286500"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5984" y="264922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5984" y="3063161"/>
            <a:ext cx="627938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5984" y="7298928"/>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7749540"/>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5984" y="1300226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574412" y="13432552"/>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6" y="7699295"/>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marL="0" indent="0" algn="ctr">
              <a:buFontTx/>
              <a:buNone/>
              <a:defRPr sz="2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marL="0" indent="0" algn="ctr">
              <a:buFontTx/>
              <a:buNone/>
              <a:defRPr sz="48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08" y="3063161"/>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0789" y="2632869"/>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67812" y="7540814"/>
            <a:ext cx="6286500"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0293" y="7106256"/>
            <a:ext cx="628153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3079512"/>
            <a:ext cx="12950030"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7" y="2632869"/>
            <a:ext cx="12950031"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7" y="10987984"/>
            <a:ext cx="129500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7" y="10537372"/>
            <a:ext cx="12950031"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600583" y="2632869"/>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600583" y="3083481"/>
            <a:ext cx="627938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600583" y="7136368"/>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599011" y="7586980"/>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600583" y="1283970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599011" y="13290312"/>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4"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marL="0" indent="0" algn="ctr">
              <a:buFontTx/>
              <a:buNone/>
              <a:defRPr sz="2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5"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marL="0" indent="0" algn="ctr">
              <a:buFontTx/>
              <a:buNone/>
              <a:defRPr sz="48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85663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849454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2632869"/>
            <a:ext cx="8483204"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76461" y="9035724"/>
            <a:ext cx="8495540"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588799" y="8621486"/>
            <a:ext cx="8483203"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9471422" y="10733346"/>
            <a:ext cx="8482209"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471422" y="10286703"/>
            <a:ext cx="848220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9476384" y="3087450"/>
            <a:ext cx="8482209"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9471422" y="2632869"/>
            <a:ext cx="8487172"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18372337" y="2632869"/>
            <a:ext cx="8485018"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18372337" y="3063161"/>
            <a:ext cx="848501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372337" y="8605432"/>
            <a:ext cx="8485018"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18369192" y="9056044"/>
            <a:ext cx="8488163"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372337" y="12839700"/>
            <a:ext cx="8485018"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18372337" y="13290312"/>
            <a:ext cx="8488163"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2"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5"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marL="0" indent="0" algn="ctr">
              <a:buFontTx/>
              <a:buNone/>
              <a:defRPr sz="2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marL="0" indent="0" algn="ctr">
              <a:buFontTx/>
              <a:buNone/>
              <a:defRPr sz="48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08" y="3063161"/>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0789" y="2632869"/>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67812" y="7540814"/>
            <a:ext cx="6286500"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0293" y="7106256"/>
            <a:ext cx="628153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3079512"/>
            <a:ext cx="12950030"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7" y="2632869"/>
            <a:ext cx="12950031"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7" y="10987984"/>
            <a:ext cx="129500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7" y="10537372"/>
            <a:ext cx="12950031"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600583" y="2632869"/>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600583" y="3083481"/>
            <a:ext cx="627938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600583" y="7136368"/>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599011" y="7586980"/>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600583" y="1283970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599011" y="13290312"/>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4"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marL="0" indent="0" algn="ctr">
              <a:buFontTx/>
              <a:buNone/>
              <a:defRPr sz="2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5"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marL="0" indent="0" algn="ctr">
              <a:buFontTx/>
              <a:buNone/>
              <a:defRPr sz="48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oleObject" Target="../embeddings/oleObject3.bin"/><Relationship Id="rId18" Type="http://schemas.openxmlformats.org/officeDocument/2006/relationships/hyperlink" Target="http://www.facebook.com/pages/PosterPresentationscom/217914411419?v=app_4949752878&amp;ref=ts" TargetMode="External"/><Relationship Id="rId3" Type="http://schemas.openxmlformats.org/officeDocument/2006/relationships/theme" Target="../theme/theme1.xml"/><Relationship Id="rId7" Type="http://schemas.openxmlformats.org/officeDocument/2006/relationships/image" Target="../media/image7.png"/><Relationship Id="rId12" Type="http://schemas.openxmlformats.org/officeDocument/2006/relationships/image" Target="../media/image2.wmf"/><Relationship Id="rId17" Type="http://schemas.openxmlformats.org/officeDocument/2006/relationships/image" Target="../media/image4.wmf"/><Relationship Id="rId2" Type="http://schemas.openxmlformats.org/officeDocument/2006/relationships/slideLayout" Target="../slideLayouts/slideLayout2.xml"/><Relationship Id="rId16" Type="http://schemas.openxmlformats.org/officeDocument/2006/relationships/oleObject" Target="../embeddings/oleObject4.bin"/><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oleObject" Target="../embeddings/oleObject2.bin"/><Relationship Id="rId5" Type="http://schemas.openxmlformats.org/officeDocument/2006/relationships/image" Target="../media/image5.png"/><Relationship Id="rId15" Type="http://schemas.openxmlformats.org/officeDocument/2006/relationships/image" Target="../media/image9.png"/><Relationship Id="rId10" Type="http://schemas.openxmlformats.org/officeDocument/2006/relationships/image" Target="../media/image1.wmf"/><Relationship Id="rId19" Type="http://schemas.openxmlformats.org/officeDocument/2006/relationships/image" Target="../media/image10.jpeg"/><Relationship Id="rId4" Type="http://schemas.openxmlformats.org/officeDocument/2006/relationships/vmlDrawing" Target="../drawings/vmlDrawing1.vml"/><Relationship Id="rId9" Type="http://schemas.openxmlformats.org/officeDocument/2006/relationships/oleObject" Target="../embeddings/oleObject1.bin"/><Relationship Id="rId14" Type="http://schemas.openxmlformats.org/officeDocument/2006/relationships/image" Target="../media/image3.w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2.vml"/><Relationship Id="rId7" Type="http://schemas.openxmlformats.org/officeDocument/2006/relationships/oleObject" Target="../embeddings/oleObject6.bin"/><Relationship Id="rId12" Type="http://schemas.openxmlformats.org/officeDocument/2006/relationships/image" Target="../media/image6.png"/><Relationship Id="rId17" Type="http://schemas.openxmlformats.org/officeDocument/2006/relationships/oleObject" Target="../embeddings/oleObject8.bin"/><Relationship Id="rId2" Type="http://schemas.openxmlformats.org/officeDocument/2006/relationships/theme" Target="../theme/theme2.xml"/><Relationship Id="rId16" Type="http://schemas.openxmlformats.org/officeDocument/2006/relationships/image" Target="../media/image1.wmf"/><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7.bin"/><Relationship Id="rId10" Type="http://schemas.openxmlformats.org/officeDocument/2006/relationships/image" Target="../media/image10.jpeg"/><Relationship Id="rId4" Type="http://schemas.openxmlformats.org/officeDocument/2006/relationships/oleObject" Target="../embeddings/oleObject5.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3.vml"/><Relationship Id="rId7" Type="http://schemas.openxmlformats.org/officeDocument/2006/relationships/oleObject" Target="../embeddings/oleObject10.bin"/><Relationship Id="rId12" Type="http://schemas.openxmlformats.org/officeDocument/2006/relationships/image" Target="../media/image6.png"/><Relationship Id="rId17" Type="http://schemas.openxmlformats.org/officeDocument/2006/relationships/oleObject" Target="../embeddings/oleObject12.bin"/><Relationship Id="rId2" Type="http://schemas.openxmlformats.org/officeDocument/2006/relationships/theme" Target="../theme/theme3.xml"/><Relationship Id="rId16" Type="http://schemas.openxmlformats.org/officeDocument/2006/relationships/image" Target="../media/image1.wmf"/><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11.bin"/><Relationship Id="rId10" Type="http://schemas.openxmlformats.org/officeDocument/2006/relationships/image" Target="../media/image10.jpeg"/><Relationship Id="rId4" Type="http://schemas.openxmlformats.org/officeDocument/2006/relationships/oleObject" Target="../embeddings/oleObject9.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557557" y="16007746"/>
            <a:ext cx="1571625" cy="2165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pSp>
        <p:nvGrpSpPr>
          <p:cNvPr id="31" name="Group 30"/>
          <p:cNvGrpSpPr>
            <a:grpSpLocks noChangeAspect="1"/>
          </p:cNvGrpSpPr>
          <p:nvPr userDrawn="1"/>
        </p:nvGrpSpPr>
        <p:grpSpPr>
          <a:xfrm>
            <a:off x="-7233765" y="3"/>
            <a:ext cx="6608534" cy="16459197"/>
            <a:chOff x="-11220550" y="-1"/>
            <a:chExt cx="11014226" cy="27432000"/>
          </a:xfrm>
        </p:grpSpPr>
        <p:sp>
          <p:nvSpPr>
            <p:cNvPr id="32" name="Rectangle 31"/>
            <p:cNvSpPr/>
            <p:nvPr/>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1800" b="1" spc="0" dirty="0">
                  <a:solidFill>
                    <a:srgbClr val="FF0000"/>
                  </a:solidFill>
                  <a:latin typeface="Trebuchet MS" pitchFamily="34" charset="0"/>
                </a:rPr>
                <a:t>(—THIS SIDEBAR DOES NOT PRINT—)</a:t>
              </a:r>
              <a:endParaRPr lang="en-US" sz="1800" b="1" spc="600" dirty="0">
                <a:solidFill>
                  <a:schemeClr val="bg1"/>
                </a:solidFill>
                <a:latin typeface="Trebuchet MS" pitchFamily="34" charset="0"/>
              </a:endParaRPr>
            </a:p>
            <a:p>
              <a:pPr algn="ctr"/>
              <a:r>
                <a:rPr lang="en-US" sz="2400" b="1" spc="600" dirty="0">
                  <a:solidFill>
                    <a:schemeClr val="bg1"/>
                  </a:solidFill>
                  <a:latin typeface="Trebuchet MS" pitchFamily="34" charset="0"/>
                </a:rPr>
                <a:t>DESIGN</a:t>
              </a:r>
              <a:r>
                <a:rPr lang="en-US" sz="2400" b="1" spc="600" baseline="0" dirty="0">
                  <a:solidFill>
                    <a:schemeClr val="bg1"/>
                  </a:solidFill>
                  <a:latin typeface="Trebuchet MS" pitchFamily="34" charset="0"/>
                </a:rPr>
                <a:t> </a:t>
              </a:r>
              <a:r>
                <a:rPr lang="en-US" sz="2400" b="1" spc="600" dirty="0">
                  <a:solidFill>
                    <a:schemeClr val="bg1"/>
                  </a:solidFill>
                  <a:latin typeface="Trebuchet MS" pitchFamily="34" charset="0"/>
                </a:rPr>
                <a:t>GUIDE</a:t>
              </a:r>
            </a:p>
            <a:p>
              <a:pPr algn="ctr"/>
              <a:r>
                <a:rPr lang="en-US" sz="1000" b="1" dirty="0">
                  <a:latin typeface="Trebuchet MS" pitchFamily="34" charset="0"/>
                </a:rPr>
                <a:t> </a:t>
              </a:r>
            </a:p>
            <a:p>
              <a:pPr defTabSz="3765639"/>
              <a:r>
                <a:rPr lang="en-US" sz="1600" i="0" dirty="0">
                  <a:latin typeface="Trebuchet MS" pitchFamily="34" charset="0"/>
                </a:rPr>
                <a:t>This PowerPoint</a:t>
              </a:r>
              <a:r>
                <a:rPr lang="en-US" sz="1600" i="0" baseline="0" dirty="0">
                  <a:latin typeface="Trebuchet MS" pitchFamily="34" charset="0"/>
                </a:rPr>
                <a:t> </a:t>
              </a:r>
              <a:r>
                <a:rPr lang="en-US" sz="1600" i="0" dirty="0">
                  <a:latin typeface="Trebuchet MS" pitchFamily="34" charset="0"/>
                </a:rPr>
                <a:t>2007 template produces</a:t>
              </a:r>
              <a:r>
                <a:rPr lang="en-US" sz="1600" i="0" baseline="0" dirty="0">
                  <a:latin typeface="Trebuchet MS" pitchFamily="34" charset="0"/>
                </a:rPr>
                <a:t> </a:t>
              </a:r>
              <a:r>
                <a:rPr lang="en-US" sz="1600" i="0" dirty="0">
                  <a:latin typeface="Trebuchet MS" pitchFamily="34" charset="0"/>
                </a:rPr>
                <a:t>a 36”x60” presentation poster. </a:t>
              </a:r>
              <a:r>
                <a:rPr lang="en-US" sz="1600" dirty="0">
                  <a:latin typeface="Trebuchet MS" pitchFamily="34" charset="0"/>
                </a:rPr>
                <a:t>You</a:t>
              </a:r>
              <a:r>
                <a:rPr lang="en-US" sz="1600" baseline="0" dirty="0">
                  <a:latin typeface="Trebuchet MS" pitchFamily="34" charset="0"/>
                </a:rPr>
                <a:t> can u</a:t>
              </a:r>
              <a:r>
                <a:rPr lang="en-US" sz="1600" dirty="0">
                  <a:latin typeface="Trebuchet MS" pitchFamily="34" charset="0"/>
                </a:rPr>
                <a:t>se</a:t>
              </a:r>
              <a:r>
                <a:rPr lang="en-US" sz="1600" baseline="0" dirty="0">
                  <a:latin typeface="Trebuchet MS" pitchFamily="34" charset="0"/>
                </a:rPr>
                <a:t> it to create your research poster and </a:t>
              </a:r>
              <a:r>
                <a:rPr lang="en-US" sz="1600" dirty="0">
                  <a:latin typeface="Trebuchet MS" pitchFamily="34" charset="0"/>
                </a:rPr>
                <a:t>save valuable time placing titles, subtitles,</a:t>
              </a:r>
              <a:r>
                <a:rPr lang="en-US" sz="1600" baseline="0" dirty="0">
                  <a:latin typeface="Trebuchet MS" pitchFamily="34" charset="0"/>
                </a:rPr>
                <a:t> text, and graphics</a:t>
              </a:r>
              <a:r>
                <a:rPr lang="en-US" sz="1600" dirty="0">
                  <a:latin typeface="Trebuchet MS" pitchFamily="34" charset="0"/>
                </a:rPr>
                <a:t>. </a:t>
              </a:r>
            </a:p>
            <a:p>
              <a:pPr defTabSz="3765639"/>
              <a:r>
                <a:rPr lang="en-US" sz="1000" dirty="0">
                  <a:latin typeface="Trebuchet MS" pitchFamily="34" charset="0"/>
                </a:rPr>
                <a:t> </a:t>
              </a:r>
            </a:p>
            <a:p>
              <a:pPr defTabSz="4389219"/>
              <a:r>
                <a:rPr lang="en-US" sz="1600" dirty="0">
                  <a:latin typeface="Trebuchet MS" pitchFamily="34" charset="0"/>
                </a:rPr>
                <a:t>We provide a series of online answer your poster production questions. To view our template tutorials, go online to </a:t>
              </a:r>
              <a:r>
                <a:rPr lang="en-US" sz="1600" b="1" dirty="0">
                  <a:solidFill>
                    <a:srgbClr val="FFC000"/>
                  </a:solidFill>
                  <a:latin typeface="Trebuchet MS" pitchFamily="34" charset="0"/>
                </a:rPr>
                <a:t>PosterPresentations.com</a:t>
              </a:r>
              <a:r>
                <a:rPr lang="en-US" sz="1600" b="1" dirty="0">
                  <a:solidFill>
                    <a:schemeClr val="bg1"/>
                  </a:solidFill>
                  <a:latin typeface="Trebuchet MS" pitchFamily="34" charset="0"/>
                </a:rPr>
                <a:t> </a:t>
              </a:r>
              <a:r>
                <a:rPr lang="en-US" sz="1600" dirty="0">
                  <a:solidFill>
                    <a:schemeClr val="bg1"/>
                  </a:solidFill>
                  <a:latin typeface="Trebuchet MS" pitchFamily="34" charset="0"/>
                </a:rPr>
                <a:t>and click on HELP DESK.</a:t>
              </a:r>
            </a:p>
            <a:p>
              <a:pPr defTabSz="4389219"/>
              <a:r>
                <a:rPr lang="en-US" sz="1000" dirty="0">
                  <a:latin typeface="Trebuchet MS" pitchFamily="34" charset="0"/>
                </a:rPr>
                <a:t> </a:t>
              </a:r>
            </a:p>
            <a:p>
              <a:pPr defTabSz="4389219"/>
              <a:r>
                <a:rPr lang="en-US" sz="1600" dirty="0">
                  <a:solidFill>
                    <a:schemeClr val="bg1"/>
                  </a:solidFill>
                  <a:latin typeface="Trebuchet MS" pitchFamily="34" charset="0"/>
                </a:rPr>
                <a:t>When</a:t>
              </a:r>
              <a:r>
                <a:rPr lang="en-US" sz="1600" baseline="0" dirty="0">
                  <a:solidFill>
                    <a:schemeClr val="bg1"/>
                  </a:solidFill>
                  <a:latin typeface="Trebuchet MS" pitchFamily="34" charset="0"/>
                </a:rPr>
                <a:t> you are ready to</a:t>
              </a:r>
              <a:r>
                <a:rPr lang="en-US" sz="1600" dirty="0">
                  <a:solidFill>
                    <a:schemeClr val="bg1"/>
                  </a:solidFill>
                  <a:latin typeface="Trebuchet MS" pitchFamily="34" charset="0"/>
                </a:rPr>
                <a:t> </a:t>
              </a:r>
              <a:r>
                <a:rPr lang="en-US" sz="1600" baseline="0" dirty="0">
                  <a:solidFill>
                    <a:schemeClr val="bg1"/>
                  </a:solidFill>
                  <a:latin typeface="Trebuchet MS" pitchFamily="34" charset="0"/>
                </a:rPr>
                <a:t> print your poster</a:t>
              </a:r>
              <a:r>
                <a:rPr lang="en-US" sz="1600" dirty="0">
                  <a:solidFill>
                    <a:schemeClr val="bg1"/>
                  </a:solidFill>
                  <a:latin typeface="Trebuchet MS" pitchFamily="34" charset="0"/>
                </a:rPr>
                <a:t>,</a:t>
              </a:r>
              <a:r>
                <a:rPr lang="en-US" sz="1600" baseline="0" dirty="0">
                  <a:solidFill>
                    <a:schemeClr val="bg1"/>
                  </a:solidFill>
                  <a:latin typeface="Trebuchet MS" pitchFamily="34" charset="0"/>
                </a:rPr>
                <a:t> go online to </a:t>
              </a:r>
              <a:r>
                <a:rPr lang="en-US" sz="1600" b="0" dirty="0">
                  <a:solidFill>
                    <a:schemeClr val="bg1"/>
                  </a:solidFill>
                  <a:latin typeface="Trebuchet MS" pitchFamily="34" charset="0"/>
                </a:rPr>
                <a:t>PosterPresentations.com</a:t>
              </a:r>
              <a:br>
                <a:rPr lang="en-US" sz="1600" dirty="0">
                  <a:solidFill>
                    <a:schemeClr val="bg1"/>
                  </a:solidFill>
                  <a:latin typeface="Trebuchet MS" pitchFamily="34" charset="0"/>
                </a:rPr>
              </a:br>
              <a:r>
                <a:rPr lang="en-US" sz="1000" dirty="0">
                  <a:solidFill>
                    <a:schemeClr val="bg1"/>
                  </a:solidFill>
                  <a:latin typeface="Trebuchet MS" pitchFamily="34" charset="0"/>
                </a:rPr>
                <a:t> </a:t>
              </a:r>
            </a:p>
            <a:p>
              <a:pPr algn="l" defTabSz="3765639"/>
              <a:r>
                <a:rPr lang="en-US" sz="1600" b="0" dirty="0">
                  <a:solidFill>
                    <a:schemeClr val="bg1"/>
                  </a:solidFill>
                  <a:latin typeface="Trebuchet MS" pitchFamily="34" charset="0"/>
                </a:rPr>
                <a:t>Need</a:t>
              </a:r>
              <a:r>
                <a:rPr lang="en-US" sz="1600" b="0" baseline="0" dirty="0">
                  <a:solidFill>
                    <a:schemeClr val="bg1"/>
                  </a:solidFill>
                  <a:latin typeface="Trebuchet MS" pitchFamily="34" charset="0"/>
                </a:rPr>
                <a:t> assistance? Call us at </a:t>
              </a:r>
              <a:r>
                <a:rPr lang="en-US" sz="1600" b="0" dirty="0">
                  <a:solidFill>
                    <a:srgbClr val="FFC000"/>
                  </a:solidFill>
                  <a:latin typeface="Trebuchet MS" pitchFamily="34" charset="0"/>
                </a:rPr>
                <a:t>1.510.649.3001</a:t>
              </a:r>
            </a:p>
            <a:p>
              <a:pPr algn="l" defTabSz="3765639"/>
              <a:r>
                <a:rPr lang="en-US" sz="1000" b="1" dirty="0">
                  <a:solidFill>
                    <a:srgbClr val="FFFF00"/>
                  </a:solidFill>
                  <a:latin typeface="Trebuchet MS" pitchFamily="34" charset="0"/>
                </a:rPr>
                <a:t> </a:t>
              </a:r>
            </a:p>
            <a:p>
              <a:pPr algn="ctr"/>
              <a:endParaRPr lang="en-US" sz="1400" b="1" dirty="0">
                <a:solidFill>
                  <a:schemeClr val="bg1"/>
                </a:solidFill>
                <a:latin typeface="Trebuchet MS" pitchFamily="34" charset="0"/>
              </a:endParaRPr>
            </a:p>
            <a:p>
              <a:pPr algn="ctr"/>
              <a:r>
                <a:rPr lang="en-US" sz="2400" b="1" spc="600" dirty="0">
                  <a:solidFill>
                    <a:schemeClr val="bg1"/>
                  </a:solidFill>
                  <a:latin typeface="Trebuchet MS" pitchFamily="34" charset="0"/>
                </a:rPr>
                <a:t>QUICK START</a:t>
              </a:r>
            </a:p>
            <a:p>
              <a:pPr algn="ctr"/>
              <a:r>
                <a:rPr lang="en-US" sz="1000" b="1" baseline="0" dirty="0">
                  <a:solidFill>
                    <a:schemeClr val="bg1"/>
                  </a:solidFill>
                  <a:latin typeface="Trebuchet MS" pitchFamily="34" charset="0"/>
                </a:rPr>
                <a:t> </a:t>
              </a:r>
            </a:p>
            <a:p>
              <a:pPr algn="ctr"/>
              <a:r>
                <a:rPr lang="en-US" sz="1800" b="1" baseline="0" dirty="0">
                  <a:solidFill>
                    <a:srgbClr val="FFC000"/>
                  </a:solidFill>
                  <a:latin typeface="Trebuchet MS" pitchFamily="34" charset="0"/>
                </a:rPr>
                <a:t>Zoom in and out</a:t>
              </a:r>
            </a:p>
            <a:p>
              <a:pPr marL="1203325" indent="0" algn="l" defTabSz="850900"/>
              <a:r>
                <a:rPr lang="en-US" sz="1400" b="0" baseline="0" dirty="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600" b="0" baseline="0" dirty="0">
                <a:solidFill>
                  <a:schemeClr val="bg1"/>
                </a:solidFill>
                <a:latin typeface="Trebuchet MS" pitchFamily="34" charset="0"/>
              </a:endParaRPr>
            </a:p>
            <a:p>
              <a:pPr algn="ctr"/>
              <a:r>
                <a:rPr lang="en-US" sz="1800" b="1" baseline="0" dirty="0">
                  <a:solidFill>
                    <a:srgbClr val="FFC000"/>
                  </a:solidFill>
                  <a:latin typeface="Trebuchet MS" pitchFamily="34" charset="0"/>
                </a:rPr>
                <a:t>Title, Authors, and Affiliations</a:t>
              </a:r>
            </a:p>
            <a:p>
              <a:pPr algn="l"/>
              <a:r>
                <a:rPr lang="en-US" sz="1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1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00" b="0" spc="0" baseline="0" dirty="0">
                  <a:solidFill>
                    <a:schemeClr val="bg1">
                      <a:lumMod val="75000"/>
                    </a:schemeClr>
                  </a:solidFill>
                  <a:latin typeface="Trebuchet MS" pitchFamily="34" charset="0"/>
                </a:rPr>
                <a:t> </a:t>
              </a:r>
            </a:p>
            <a:p>
              <a:pPr algn="l"/>
              <a:r>
                <a:rPr lang="en-US" sz="1400" b="1" spc="300" baseline="0" dirty="0">
                  <a:solidFill>
                    <a:srgbClr val="FFC000"/>
                  </a:solidFill>
                  <a:latin typeface="Trebuchet MS" pitchFamily="34" charset="0"/>
                </a:rPr>
                <a:t>TIP</a:t>
              </a:r>
              <a:r>
                <a:rPr lang="en-US" sz="1400" b="1" baseline="0" dirty="0">
                  <a:solidFill>
                    <a:srgbClr val="FFC000"/>
                  </a:solidFill>
                  <a:latin typeface="Trebuchet MS" pitchFamily="34" charset="0"/>
                </a:rPr>
                <a:t>: </a:t>
              </a:r>
              <a:r>
                <a:rPr lang="en-US" sz="1400" b="0" baseline="0" dirty="0">
                  <a:solidFill>
                    <a:schemeClr val="bg1">
                      <a:lumMod val="75000"/>
                    </a:schemeClr>
                  </a:solidFill>
                  <a:latin typeface="Trebuchet MS" pitchFamily="34" charset="0"/>
                </a:rPr>
                <a:t>The font size of your title should be bigger than your name(s) and institution name(s).</a:t>
              </a:r>
            </a:p>
            <a:p>
              <a:pPr algn="l"/>
              <a:br>
                <a:rPr lang="en-US" sz="1600" b="1" baseline="0" dirty="0">
                  <a:solidFill>
                    <a:schemeClr val="bg1"/>
                  </a:solidFill>
                  <a:latin typeface="Trebuchet MS" pitchFamily="34" charset="0"/>
                </a:rPr>
              </a:br>
              <a:endParaRPr lang="en-US" sz="1600" b="1" dirty="0">
                <a:solidFill>
                  <a:schemeClr val="bg1"/>
                </a:solidFill>
                <a:latin typeface="Trebuchet MS" pitchFamily="34" charset="0"/>
              </a:endParaRPr>
            </a:p>
            <a:p>
              <a:pPr algn="ctr"/>
              <a:endParaRPr lang="en-US" sz="1600" b="1" dirty="0">
                <a:solidFill>
                  <a:srgbClr val="FFC000"/>
                </a:solidFill>
                <a:latin typeface="Trebuchet MS" pitchFamily="34" charset="0"/>
              </a:endParaRPr>
            </a:p>
            <a:p>
              <a:pPr algn="ctr"/>
              <a:endParaRPr lang="en-US" sz="1600" b="1" dirty="0">
                <a:solidFill>
                  <a:srgbClr val="FFC000"/>
                </a:solidFill>
                <a:latin typeface="Trebuchet MS" pitchFamily="34" charset="0"/>
              </a:endParaRPr>
            </a:p>
            <a:p>
              <a:pPr algn="ctr"/>
              <a:r>
                <a:rPr lang="en-US" sz="1800" b="1" dirty="0">
                  <a:solidFill>
                    <a:srgbClr val="FFC000"/>
                  </a:solidFill>
                  <a:latin typeface="Trebuchet MS" pitchFamily="34" charset="0"/>
                </a:rPr>
                <a:t>Adding Logos</a:t>
              </a:r>
              <a:r>
                <a:rPr lang="en-US" sz="1800" b="1" baseline="0" dirty="0">
                  <a:solidFill>
                    <a:srgbClr val="FFC000"/>
                  </a:solidFill>
                  <a:latin typeface="Trebuchet MS" pitchFamily="34" charset="0"/>
                </a:rPr>
                <a:t> / Seals</a:t>
              </a:r>
            </a:p>
            <a:p>
              <a:pPr algn="l"/>
              <a:r>
                <a:rPr lang="en-US" sz="1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00" b="0" spc="300" baseline="0" dirty="0">
                <a:solidFill>
                  <a:schemeClr val="bg1">
                    <a:lumMod val="75000"/>
                  </a:schemeClr>
                </a:solidFill>
                <a:latin typeface="Trebuchet MS" pitchFamily="34" charset="0"/>
              </a:endParaRPr>
            </a:p>
            <a:p>
              <a:pPr algn="l"/>
              <a:r>
                <a:rPr lang="en-US" sz="1400" b="1" spc="300" baseline="0" dirty="0">
                  <a:solidFill>
                    <a:srgbClr val="FFC000"/>
                  </a:solidFill>
                  <a:latin typeface="Trebuchet MS" pitchFamily="34" charset="0"/>
                </a:rPr>
                <a:t>TIP:</a:t>
              </a:r>
              <a:r>
                <a:rPr lang="en-US" sz="1400" b="1" spc="0" baseline="0" dirty="0">
                  <a:solidFill>
                    <a:srgbClr val="FFC000"/>
                  </a:solidFill>
                  <a:latin typeface="Trebuchet MS" pitchFamily="34" charset="0"/>
                </a:rPr>
                <a:t> </a:t>
              </a:r>
              <a:r>
                <a:rPr lang="en-US" sz="1400" b="0" baseline="0" dirty="0">
                  <a:solidFill>
                    <a:schemeClr val="bg1">
                      <a:lumMod val="75000"/>
                    </a:schemeClr>
                  </a:solidFill>
                  <a:latin typeface="Trebuchet MS" pitchFamily="34" charset="0"/>
                </a:rPr>
                <a:t>See if your company’s logo is available on our free poster templates page.</a:t>
              </a:r>
            </a:p>
            <a:p>
              <a:pPr algn="l"/>
              <a:endParaRPr lang="en-US" sz="1400" b="0" baseline="0" dirty="0">
                <a:latin typeface="Trebuchet MS" pitchFamily="34" charset="0"/>
              </a:endParaRPr>
            </a:p>
            <a:p>
              <a:pPr algn="ctr"/>
              <a:r>
                <a:rPr lang="en-US" sz="1800" b="1" baseline="0" dirty="0">
                  <a:solidFill>
                    <a:srgbClr val="FFC000"/>
                  </a:solidFill>
                  <a:latin typeface="Trebuchet MS" pitchFamily="34" charset="0"/>
                </a:rPr>
                <a:t>Photographs / Graphics</a:t>
              </a:r>
            </a:p>
            <a:p>
              <a:pPr algn="l" defTabSz="977900"/>
              <a:r>
                <a:rPr lang="en-US" sz="1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400" b="0" spc="0" baseline="0" dirty="0">
                  <a:solidFill>
                    <a:schemeClr val="bg1">
                      <a:lumMod val="75000"/>
                    </a:schemeClr>
                  </a:solidFill>
                  <a:latin typeface="Trebuchet MS" pitchFamily="34" charset="0"/>
                </a:rPr>
                <a:t>disproportionally.</a:t>
              </a:r>
            </a:p>
            <a:p>
              <a:pPr algn="l" defTabSz="977900"/>
              <a:endParaRPr lang="en-US" sz="1400" b="0" baseline="0" dirty="0">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r>
                <a:rPr lang="en-US" sz="1800" b="1" baseline="0" dirty="0">
                  <a:solidFill>
                    <a:srgbClr val="FFC000"/>
                  </a:solidFill>
                  <a:latin typeface="Trebuchet MS" pitchFamily="34" charset="0"/>
                </a:rPr>
                <a:t>Image Quality Check</a:t>
              </a:r>
            </a:p>
            <a:p>
              <a:pPr lvl="0" algn="l" defTabSz="977900"/>
              <a:r>
                <a:rPr lang="en-US" sz="1400" b="0" baseline="0" dirty="0">
                  <a:solidFill>
                    <a:schemeClr val="bg1">
                      <a:lumMod val="75000"/>
                    </a:schemeClr>
                  </a:solidFill>
                  <a:latin typeface="Trebuchet MS" pitchFamily="34" charset="0"/>
                </a:rPr>
                <a:t>Zoom in and look at your images at 100% magnification. If they look good they will print well. </a:t>
              </a:r>
              <a:endParaRPr lang="en-US" sz="1600" b="0" dirty="0">
                <a:latin typeface="Trebuchet MS" pitchFamily="34" charset="0"/>
              </a:endParaRPr>
            </a:p>
          </p:txBody>
        </p:sp>
        <p:cxnSp>
          <p:nvCxnSpPr>
            <p:cNvPr id="37" name="Straight Connector 36"/>
            <p:cNvCxnSpPr/>
            <p:nvPr/>
          </p:nvCxnSpPr>
          <p:spPr>
            <a:xfrm>
              <a:off x="-11220550" y="6395410"/>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userDrawn="1"/>
          </p:nvPicPr>
          <p:blipFill>
            <a:blip r:embed="rId5"/>
            <a:stretch>
              <a:fillRect/>
            </a:stretch>
          </p:blipFill>
          <p:spPr>
            <a:xfrm>
              <a:off x="-10736023" y="7928687"/>
              <a:ext cx="1597665" cy="1001614"/>
            </a:xfrm>
            <a:prstGeom prst="rect">
              <a:avLst/>
            </a:prstGeom>
          </p:spPr>
        </p:pic>
        <p:pic>
          <p:nvPicPr>
            <p:cNvPr id="39" name="Picture 38"/>
            <p:cNvPicPr>
              <a:picLocks noChangeAspect="1"/>
            </p:cNvPicPr>
            <p:nvPr userDrawn="1"/>
          </p:nvPicPr>
          <p:blipFill>
            <a:blip r:embed="rId6"/>
            <a:stretch>
              <a:fillRect/>
            </a:stretch>
          </p:blipFill>
          <p:spPr>
            <a:xfrm>
              <a:off x="-10736023" y="12354606"/>
              <a:ext cx="9986807" cy="877997"/>
            </a:xfrm>
            <a:prstGeom prst="rect">
              <a:avLst/>
            </a:prstGeom>
          </p:spPr>
        </p:pic>
        <p:grpSp>
          <p:nvGrpSpPr>
            <p:cNvPr id="40" name="Group 39"/>
            <p:cNvGrpSpPr/>
            <p:nvPr userDrawn="1"/>
          </p:nvGrpSpPr>
          <p:grpSpPr>
            <a:xfrm>
              <a:off x="-9844888" y="19920591"/>
              <a:ext cx="7631077" cy="1987421"/>
              <a:chOff x="-4516464" y="11354920"/>
              <a:chExt cx="3516822" cy="1095725"/>
            </a:xfrm>
          </p:grpSpPr>
          <p:grpSp>
            <p:nvGrpSpPr>
              <p:cNvPr id="50" name="Group 49"/>
              <p:cNvGrpSpPr/>
              <p:nvPr userDrawn="1"/>
            </p:nvGrpSpPr>
            <p:grpSpPr>
              <a:xfrm>
                <a:off x="-2783494" y="11354967"/>
                <a:ext cx="624373" cy="894738"/>
                <a:chOff x="-3958698" y="11538812"/>
                <a:chExt cx="779266" cy="1282149"/>
              </a:xfrm>
            </p:grpSpPr>
            <p:pic>
              <p:nvPicPr>
                <p:cNvPr id="56" name="Picture 55"/>
                <p:cNvPicPr>
                  <a:picLocks noChangeAspect="1"/>
                </p:cNvPicPr>
                <p:nvPr userDrawn="1"/>
              </p:nvPicPr>
              <p:blipFill>
                <a:blip r:embed="rId7"/>
                <a:stretch>
                  <a:fillRect/>
                </a:stretch>
              </p:blipFill>
              <p:spPr>
                <a:xfrm>
                  <a:off x="-3948160" y="11538812"/>
                  <a:ext cx="768728" cy="1090753"/>
                </a:xfrm>
                <a:prstGeom prst="rect">
                  <a:avLst/>
                </a:prstGeom>
              </p:spPr>
            </p:pic>
            <p:sp>
              <p:nvSpPr>
                <p:cNvPr id="57" name="TextBox 56"/>
                <p:cNvSpPr txBox="1"/>
                <p:nvPr userDrawn="1"/>
              </p:nvSpPr>
              <p:spPr>
                <a:xfrm>
                  <a:off x="-3958698" y="12577802"/>
                  <a:ext cx="779263" cy="243159"/>
                </a:xfrm>
                <a:prstGeom prst="rect">
                  <a:avLst/>
                </a:prstGeom>
                <a:solidFill>
                  <a:schemeClr val="accent1"/>
                </a:solidFill>
                <a:ln>
                  <a:noFill/>
                </a:ln>
              </p:spPr>
              <p:txBody>
                <a:bodyPr wrap="square" lIns="0" tIns="0" rIns="0" bIns="0" rtlCol="0">
                  <a:spAutoFit/>
                </a:bodyPr>
                <a:lstStyle/>
                <a:p>
                  <a:pPr algn="ctr"/>
                  <a:r>
                    <a:rPr lang="en-US" sz="1200" b="1" dirty="0">
                      <a:solidFill>
                        <a:schemeClr val="tx1"/>
                      </a:solidFill>
                    </a:rPr>
                    <a:t>ORIGINAL</a:t>
                  </a:r>
                </a:p>
              </p:txBody>
            </p:sp>
          </p:grpSp>
          <p:grpSp>
            <p:nvGrpSpPr>
              <p:cNvPr id="51" name="Group 50"/>
              <p:cNvGrpSpPr/>
              <p:nvPr userDrawn="1"/>
            </p:nvGrpSpPr>
            <p:grpSpPr>
              <a:xfrm>
                <a:off x="-2033159" y="11354920"/>
                <a:ext cx="1033517" cy="907668"/>
                <a:chOff x="-2921738" y="11604219"/>
                <a:chExt cx="1420279" cy="1247338"/>
              </a:xfrm>
            </p:grpSpPr>
            <p:pic>
              <p:nvPicPr>
                <p:cNvPr id="54" name="Picture 53"/>
                <p:cNvPicPr>
                  <a:picLocks noChangeAspect="1"/>
                </p:cNvPicPr>
                <p:nvPr userDrawn="1"/>
              </p:nvPicPr>
              <p:blipFill>
                <a:blip r:embed="rId7"/>
                <a:stretch>
                  <a:fillRect/>
                </a:stretch>
              </p:blipFill>
              <p:spPr>
                <a:xfrm>
                  <a:off x="-2921738" y="11604219"/>
                  <a:ext cx="1420279" cy="1029695"/>
                </a:xfrm>
                <a:prstGeom prst="rect">
                  <a:avLst/>
                </a:prstGeom>
              </p:spPr>
            </p:pic>
            <p:sp>
              <p:nvSpPr>
                <p:cNvPr id="55" name="TextBox 54"/>
                <p:cNvSpPr txBox="1"/>
                <p:nvPr userDrawn="1"/>
              </p:nvSpPr>
              <p:spPr>
                <a:xfrm>
                  <a:off x="-2918992" y="12579503"/>
                  <a:ext cx="1417533" cy="272054"/>
                </a:xfrm>
                <a:prstGeom prst="rect">
                  <a:avLst/>
                </a:prstGeom>
                <a:solidFill>
                  <a:srgbClr val="FF0000"/>
                </a:solidFill>
              </p:spPr>
              <p:txBody>
                <a:bodyPr wrap="square" lIns="0" tIns="0" rIns="0" bIns="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52" name="Picture 51"/>
              <p:cNvPicPr>
                <a:picLocks noChangeAspect="1"/>
              </p:cNvPicPr>
              <p:nvPr userDrawn="1"/>
            </p:nvPicPr>
            <p:blipFill>
              <a:blip r:embed="rId8"/>
              <a:stretch>
                <a:fillRect/>
              </a:stretch>
            </p:blipFill>
            <p:spPr>
              <a:xfrm>
                <a:off x="-4516464" y="11354941"/>
                <a:ext cx="1098742" cy="847761"/>
              </a:xfrm>
              <a:prstGeom prst="rect">
                <a:avLst/>
              </a:prstGeom>
            </p:spPr>
          </p:pic>
          <p:sp>
            <p:nvSpPr>
              <p:cNvPr id="53" name="TextBox 52"/>
              <p:cNvSpPr txBox="1"/>
              <p:nvPr userDrawn="1"/>
            </p:nvSpPr>
            <p:spPr>
              <a:xfrm>
                <a:off x="-4471893" y="12252677"/>
                <a:ext cx="1035685" cy="197968"/>
              </a:xfrm>
              <a:prstGeom prst="rect">
                <a:avLst/>
              </a:prstGeom>
              <a:noFill/>
            </p:spPr>
            <p:txBody>
              <a:bodyPr wrap="square" lIns="0" tIns="0" rIns="0" bIns="0" rtlCol="0">
                <a:spAutoFit/>
              </a:bodyPr>
              <a:lstStyle/>
              <a:p>
                <a:pPr algn="ctr"/>
                <a:r>
                  <a:rPr lang="en-US" sz="1400" dirty="0">
                    <a:solidFill>
                      <a:schemeClr val="bg1"/>
                    </a:solidFill>
                  </a:rPr>
                  <a:t>Corner</a:t>
                </a:r>
                <a:r>
                  <a:rPr lang="en-US" sz="1400" baseline="0" dirty="0">
                    <a:solidFill>
                      <a:schemeClr val="bg1"/>
                    </a:solidFill>
                  </a:rPr>
                  <a:t> handles</a:t>
                </a:r>
                <a:endParaRPr lang="en-US" sz="1400" dirty="0">
                  <a:solidFill>
                    <a:schemeClr val="bg1"/>
                  </a:solidFill>
                </a:endParaRPr>
              </a:p>
            </p:txBody>
          </p:sp>
        </p:grpSp>
        <p:grpSp>
          <p:nvGrpSpPr>
            <p:cNvPr id="45" name="Group 44"/>
            <p:cNvGrpSpPr/>
            <p:nvPr userDrawn="1"/>
          </p:nvGrpSpPr>
          <p:grpSpPr>
            <a:xfrm>
              <a:off x="-10453959" y="23717523"/>
              <a:ext cx="9139095" cy="2061267"/>
              <a:chOff x="-4818881" y="13423406"/>
              <a:chExt cx="4211800" cy="1136440"/>
            </a:xfrm>
          </p:grpSpPr>
          <p:graphicFrame>
            <p:nvGraphicFramePr>
              <p:cNvPr id="46" name="Object 45"/>
              <p:cNvGraphicFramePr>
                <a:graphicFrameLocks noChangeAspect="1"/>
              </p:cNvGraphicFramePr>
              <p:nvPr userDrawn="1">
                <p:extLst>
                  <p:ext uri="{D42A27DB-BD31-4B8C-83A1-F6EECF244321}">
                    <p14:modId xmlns:p14="http://schemas.microsoft.com/office/powerpoint/2010/main" val="1264841653"/>
                  </p:ext>
                </p:extLst>
              </p:nvPr>
            </p:nvGraphicFramePr>
            <p:xfrm>
              <a:off x="-4610234" y="13433123"/>
              <a:ext cx="1828800" cy="1117600"/>
            </p:xfrm>
            <a:graphic>
              <a:graphicData uri="http://schemas.openxmlformats.org/presentationml/2006/ole">
                <mc:AlternateContent xmlns:mc="http://schemas.openxmlformats.org/markup-compatibility/2006">
                  <mc:Choice xmlns:v="urn:schemas-microsoft-com:vml" Requires="v">
                    <p:oleObj spid="_x0000_s1282" name="Image" r:id="rId9" imgW="1828440" imgH="1117440" progId="Photoshop.Image.13">
                      <p:embed/>
                    </p:oleObj>
                  </mc:Choice>
                  <mc:Fallback>
                    <p:oleObj name="Image" r:id="rId9" imgW="1828440" imgH="1117440" progId="Photoshop.Image.13">
                      <p:embed/>
                      <p:pic>
                        <p:nvPicPr>
                          <p:cNvPr id="0" name=""/>
                          <p:cNvPicPr/>
                          <p:nvPr/>
                        </p:nvPicPr>
                        <p:blipFill>
                          <a:blip r:embed="rId10"/>
                          <a:stretch>
                            <a:fillRect/>
                          </a:stretch>
                        </p:blipFill>
                        <p:spPr>
                          <a:xfrm>
                            <a:off x="-4610234" y="13433123"/>
                            <a:ext cx="1828800" cy="1117600"/>
                          </a:xfrm>
                          <a:prstGeom prst="rect">
                            <a:avLst/>
                          </a:prstGeom>
                        </p:spPr>
                      </p:pic>
                    </p:oleObj>
                  </mc:Fallback>
                </mc:AlternateContent>
              </a:graphicData>
            </a:graphic>
          </p:graphicFrame>
          <p:graphicFrame>
            <p:nvGraphicFramePr>
              <p:cNvPr id="47" name="Object 46"/>
              <p:cNvGraphicFramePr>
                <a:graphicFrameLocks noChangeAspect="1"/>
              </p:cNvGraphicFramePr>
              <p:nvPr userDrawn="1">
                <p:extLst>
                  <p:ext uri="{D42A27DB-BD31-4B8C-83A1-F6EECF244321}">
                    <p14:modId xmlns:p14="http://schemas.microsoft.com/office/powerpoint/2010/main" val="1848138043"/>
                  </p:ext>
                </p:extLst>
              </p:nvPr>
            </p:nvGraphicFramePr>
            <p:xfrm>
              <a:off x="-2637523" y="13442246"/>
              <a:ext cx="1828800" cy="1117600"/>
            </p:xfrm>
            <a:graphic>
              <a:graphicData uri="http://schemas.openxmlformats.org/presentationml/2006/ole">
                <mc:AlternateContent xmlns:mc="http://schemas.openxmlformats.org/markup-compatibility/2006">
                  <mc:Choice xmlns:v="urn:schemas-microsoft-com:vml" Requires="v">
                    <p:oleObj spid="_x0000_s1283" name="Image" r:id="rId11" imgW="1828440" imgH="1117440" progId="Photoshop.Image.13">
                      <p:embed/>
                    </p:oleObj>
                  </mc:Choice>
                  <mc:Fallback>
                    <p:oleObj name="Image" r:id="rId11" imgW="1828440" imgH="1117440" progId="Photoshop.Image.13">
                      <p:embed/>
                      <p:pic>
                        <p:nvPicPr>
                          <p:cNvPr id="0" name=""/>
                          <p:cNvPicPr/>
                          <p:nvPr/>
                        </p:nvPicPr>
                        <p:blipFill>
                          <a:blip r:embed="rId12"/>
                          <a:stretch>
                            <a:fillRect/>
                          </a:stretch>
                        </p:blipFill>
                        <p:spPr>
                          <a:xfrm>
                            <a:off x="-2637523" y="13442246"/>
                            <a:ext cx="1828800" cy="1117600"/>
                          </a:xfrm>
                          <a:prstGeom prst="rect">
                            <a:avLst/>
                          </a:prstGeom>
                        </p:spPr>
                      </p:pic>
                    </p:oleObj>
                  </mc:Fallback>
                </mc:AlternateContent>
              </a:graphicData>
            </a:graphic>
          </p:graphicFrame>
          <p:sp>
            <p:nvSpPr>
              <p:cNvPr id="48" name="TextBox 47"/>
              <p:cNvSpPr txBox="1"/>
              <p:nvPr userDrawn="1"/>
            </p:nvSpPr>
            <p:spPr>
              <a:xfrm rot="16200000">
                <a:off x="-5312672" y="13926909"/>
                <a:ext cx="1117601" cy="130020"/>
              </a:xfrm>
              <a:prstGeom prst="rect">
                <a:avLst/>
              </a:prstGeom>
              <a:noFill/>
            </p:spPr>
            <p:txBody>
              <a:bodyPr wrap="square" lIns="0" tIns="0" rIns="0" bIns="0" rtlCol="0">
                <a:spAutoFit/>
              </a:bodyPr>
              <a:lstStyle/>
              <a:p>
                <a:pPr algn="ctr"/>
                <a:r>
                  <a:rPr lang="en-US" sz="1100" dirty="0">
                    <a:solidFill>
                      <a:srgbClr val="92D050"/>
                    </a:solidFill>
                  </a:rPr>
                  <a:t>Good</a:t>
                </a:r>
                <a:r>
                  <a:rPr lang="en-US" sz="1100" baseline="0" dirty="0">
                    <a:solidFill>
                      <a:srgbClr val="92D050"/>
                    </a:solidFill>
                  </a:rPr>
                  <a:t> </a:t>
                </a:r>
                <a:r>
                  <a:rPr lang="en-US" sz="1100" baseline="0" dirty="0">
                    <a:solidFill>
                      <a:schemeClr val="bg1"/>
                    </a:solidFill>
                  </a:rPr>
                  <a:t>printing quality</a:t>
                </a:r>
                <a:endParaRPr lang="en-US" sz="1100" dirty="0">
                  <a:solidFill>
                    <a:schemeClr val="bg1"/>
                  </a:solidFill>
                </a:endParaRPr>
              </a:p>
            </p:txBody>
          </p:sp>
          <p:sp>
            <p:nvSpPr>
              <p:cNvPr id="49" name="TextBox 48"/>
              <p:cNvSpPr txBox="1"/>
              <p:nvPr userDrawn="1"/>
            </p:nvSpPr>
            <p:spPr>
              <a:xfrm rot="16200000">
                <a:off x="-1236802" y="13911286"/>
                <a:ext cx="1117601" cy="141841"/>
              </a:xfrm>
              <a:prstGeom prst="rect">
                <a:avLst/>
              </a:prstGeom>
              <a:noFill/>
            </p:spPr>
            <p:txBody>
              <a:bodyPr wrap="square" lIns="0" tIns="0" rIns="0" bIns="0" rtlCol="0">
                <a:spAutoFit/>
              </a:bodyPr>
              <a:lstStyle/>
              <a:p>
                <a:pPr algn="ctr"/>
                <a:r>
                  <a:rPr lang="en-US" sz="1200" dirty="0">
                    <a:solidFill>
                      <a:srgbClr val="FF0000"/>
                    </a:solidFill>
                  </a:rPr>
                  <a:t>Bad </a:t>
                </a:r>
                <a:r>
                  <a:rPr lang="en-US" sz="1200" dirty="0">
                    <a:solidFill>
                      <a:schemeClr val="bg1"/>
                    </a:solidFill>
                  </a:rPr>
                  <a:t>printing quality</a:t>
                </a:r>
              </a:p>
            </p:txBody>
          </p:sp>
        </p:grpSp>
      </p:grpSp>
      <p:grpSp>
        <p:nvGrpSpPr>
          <p:cNvPr id="58" name="Group 57"/>
          <p:cNvGrpSpPr>
            <a:grpSpLocks noChangeAspect="1"/>
          </p:cNvGrpSpPr>
          <p:nvPr userDrawn="1"/>
        </p:nvGrpSpPr>
        <p:grpSpPr>
          <a:xfrm>
            <a:off x="27893171" y="11218"/>
            <a:ext cx="6632760" cy="16447982"/>
            <a:chOff x="36782324" y="0"/>
            <a:chExt cx="11062139" cy="27432000"/>
          </a:xfrm>
        </p:grpSpPr>
        <p:sp>
          <p:nvSpPr>
            <p:cNvPr id="59" name="Rectangle 58"/>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2800" b="1" spc="600" dirty="0">
                  <a:solidFill>
                    <a:schemeClr val="bg1"/>
                  </a:solidFill>
                  <a:latin typeface="Trebuchet MS" pitchFamily="34" charset="0"/>
                </a:rPr>
                <a:t>QUICK START (cont.)</a:t>
              </a:r>
            </a:p>
            <a:p>
              <a:pPr algn="ctr"/>
              <a:endParaRPr lang="en-US" sz="2400" b="1" baseline="0" dirty="0">
                <a:solidFill>
                  <a:schemeClr val="bg1"/>
                </a:solidFill>
                <a:latin typeface="Trebuchet MS" pitchFamily="34" charset="0"/>
              </a:endParaRPr>
            </a:p>
            <a:p>
              <a:pPr algn="ctr"/>
              <a:r>
                <a:rPr lang="en-US" sz="18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1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r>
                <a:rPr lang="en-US" sz="1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1400" b="0" baseline="0" dirty="0">
                <a:solidFill>
                  <a:schemeClr val="bg1">
                    <a:lumMod val="75000"/>
                  </a:schemeClr>
                </a:solidFill>
                <a:latin typeface="Trebuchet MS" pitchFamily="34" charset="0"/>
              </a:endParaRPr>
            </a:p>
            <a:p>
              <a:pPr algn="ctr"/>
              <a:r>
                <a:rPr lang="en-US" sz="1800" b="1" baseline="0" dirty="0">
                  <a:solidFill>
                    <a:srgbClr val="FFC000"/>
                  </a:solidFill>
                  <a:latin typeface="Trebuchet MS" pitchFamily="34" charset="0"/>
                </a:rPr>
                <a:t>How to add Text</a:t>
              </a:r>
            </a:p>
            <a:p>
              <a:pPr marL="1730375" lvl="2" indent="0" algn="l" defTabSz="114300"/>
              <a:r>
                <a:rPr lang="en-US" sz="1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1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1400" b="0" baseline="0" dirty="0">
                  <a:solidFill>
                    <a:schemeClr val="bg1">
                      <a:lumMod val="75000"/>
                    </a:schemeClr>
                  </a:solidFill>
                  <a:latin typeface="Trebuchet MS" pitchFamily="34" charset="0"/>
                </a:rPr>
                <a:t> </a:t>
              </a:r>
              <a:r>
                <a:rPr kumimoji="0" lang="en-US" sz="18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400" b="0" baseline="0" dirty="0">
                <a:solidFill>
                  <a:schemeClr val="bg1">
                    <a:lumMod val="75000"/>
                  </a:schemeClr>
                </a:solidFill>
                <a:latin typeface="Trebuchet MS" pitchFamily="34" charset="0"/>
              </a:endParaRPr>
            </a:p>
            <a:p>
              <a:pPr marL="1518341" lvl="2" indent="0" algn="l" defTabSz="114300"/>
              <a:endParaRPr lang="en-US" sz="1400" b="0" baseline="0" dirty="0">
                <a:solidFill>
                  <a:schemeClr val="bg1">
                    <a:lumMod val="75000"/>
                  </a:schemeClr>
                </a:solidFill>
                <a:latin typeface="Trebuchet MS" pitchFamily="34" charset="0"/>
              </a:endParaRPr>
            </a:p>
            <a:p>
              <a:pPr algn="ctr"/>
              <a:r>
                <a:rPr lang="en-US" sz="1800" b="1" baseline="0" dirty="0">
                  <a:solidFill>
                    <a:srgbClr val="FFC000"/>
                  </a:solidFill>
                  <a:latin typeface="Trebuchet MS" pitchFamily="34" charset="0"/>
                </a:rPr>
                <a:t>How to add Tables</a:t>
              </a:r>
            </a:p>
            <a:p>
              <a:pPr marL="971550" lvl="1" indent="0" algn="l" defTabSz="114300"/>
              <a:r>
                <a:rPr lang="en-US" sz="1400" b="0" baseline="0" dirty="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1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1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0" baseline="0" dirty="0">
                <a:solidFill>
                  <a:schemeClr val="bg1">
                    <a:lumMod val="75000"/>
                  </a:schemeClr>
                </a:solidFill>
                <a:latin typeface="Trebuchet MS"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60" name="Object 59"/>
            <p:cNvGraphicFramePr>
              <a:graphicFrameLocks noChangeAspect="1"/>
            </p:cNvGraphicFramePr>
            <p:nvPr userDrawn="1">
              <p:extLst>
                <p:ext uri="{D42A27DB-BD31-4B8C-83A1-F6EECF244321}">
                  <p14:modId xmlns:p14="http://schemas.microsoft.com/office/powerpoint/2010/main" val="2202219233"/>
                </p:ext>
              </p:extLst>
            </p:nvPr>
          </p:nvGraphicFramePr>
          <p:xfrm>
            <a:off x="39540164" y="3976767"/>
            <a:ext cx="5586150" cy="1716939"/>
          </p:xfrm>
          <a:graphic>
            <a:graphicData uri="http://schemas.openxmlformats.org/presentationml/2006/ole">
              <mc:AlternateContent xmlns:mc="http://schemas.openxmlformats.org/markup-compatibility/2006">
                <mc:Choice xmlns:v="urn:schemas-microsoft-com:vml" Requires="v">
                  <p:oleObj spid="_x0000_s1284" name="Image" r:id="rId13" imgW="4571280" imgH="1688760" progId="Photoshop.Image.13">
                    <p:embed/>
                  </p:oleObj>
                </mc:Choice>
                <mc:Fallback>
                  <p:oleObj name="Image" r:id="rId13" imgW="4571280" imgH="1688760" progId="Photoshop.Image.13">
                    <p:embed/>
                    <p:pic>
                      <p:nvPicPr>
                        <p:cNvPr id="0" name=""/>
                        <p:cNvPicPr/>
                        <p:nvPr/>
                      </p:nvPicPr>
                      <p:blipFill>
                        <a:blip r:embed="rId14"/>
                        <a:stretch>
                          <a:fillRect/>
                        </a:stretch>
                      </p:blipFill>
                      <p:spPr>
                        <a:xfrm>
                          <a:off x="39540164" y="3976767"/>
                          <a:ext cx="5586150" cy="1716939"/>
                        </a:xfrm>
                        <a:prstGeom prst="rect">
                          <a:avLst/>
                        </a:prstGeom>
                      </p:spPr>
                    </p:pic>
                  </p:oleObj>
                </mc:Fallback>
              </mc:AlternateContent>
            </a:graphicData>
          </a:graphic>
        </p:graphicFrame>
        <p:pic>
          <p:nvPicPr>
            <p:cNvPr id="61" name="Picture 60"/>
            <p:cNvPicPr>
              <a:picLocks noChangeAspect="1"/>
            </p:cNvPicPr>
            <p:nvPr userDrawn="1"/>
          </p:nvPicPr>
          <p:blipFill>
            <a:blip r:embed="rId15"/>
            <a:stretch>
              <a:fillRect/>
            </a:stretch>
          </p:blipFill>
          <p:spPr>
            <a:xfrm>
              <a:off x="37296876" y="8347566"/>
              <a:ext cx="2969584" cy="1140240"/>
            </a:xfrm>
            <a:prstGeom prst="rect">
              <a:avLst/>
            </a:prstGeom>
            <a:ln>
              <a:noFill/>
            </a:ln>
          </p:spPr>
        </p:pic>
        <p:graphicFrame>
          <p:nvGraphicFramePr>
            <p:cNvPr id="62" name="Object 61"/>
            <p:cNvGraphicFramePr>
              <a:graphicFrameLocks noChangeAspect="1"/>
            </p:cNvGraphicFramePr>
            <p:nvPr userDrawn="1">
              <p:extLst>
                <p:ext uri="{D42A27DB-BD31-4B8C-83A1-F6EECF244321}">
                  <p14:modId xmlns:p14="http://schemas.microsoft.com/office/powerpoint/2010/main" val="1613568671"/>
                </p:ext>
              </p:extLst>
            </p:nvPr>
          </p:nvGraphicFramePr>
          <p:xfrm>
            <a:off x="37524683" y="12604371"/>
            <a:ext cx="1482265" cy="825421"/>
          </p:xfrm>
          <a:graphic>
            <a:graphicData uri="http://schemas.openxmlformats.org/presentationml/2006/ole">
              <mc:AlternateContent xmlns:mc="http://schemas.openxmlformats.org/markup-compatibility/2006">
                <mc:Choice xmlns:v="urn:schemas-microsoft-com:vml" Requires="v">
                  <p:oleObj spid="_x0000_s1285" name="Image" r:id="rId16" imgW="1574280" imgH="1053720" progId="Photoshop.Image.13">
                    <p:embed/>
                  </p:oleObj>
                </mc:Choice>
                <mc:Fallback>
                  <p:oleObj name="Image" r:id="rId16" imgW="1574280" imgH="1053720" progId="Photoshop.Image.13">
                    <p:embed/>
                    <p:pic>
                      <p:nvPicPr>
                        <p:cNvPr id="0" name=""/>
                        <p:cNvPicPr/>
                        <p:nvPr/>
                      </p:nvPicPr>
                      <p:blipFill>
                        <a:blip r:embed="rId17"/>
                        <a:stretch>
                          <a:fillRect/>
                        </a:stretch>
                      </p:blipFill>
                      <p:spPr>
                        <a:xfrm>
                          <a:off x="37524683" y="12604371"/>
                          <a:ext cx="1482265" cy="825421"/>
                        </a:xfrm>
                        <a:prstGeom prst="rect">
                          <a:avLst/>
                        </a:prstGeom>
                      </p:spPr>
                    </p:pic>
                  </p:oleObj>
                </mc:Fallback>
              </mc:AlternateContent>
            </a:graphicData>
          </a:graphic>
        </p:graphicFrame>
        <p:grpSp>
          <p:nvGrpSpPr>
            <p:cNvPr id="63" name="Group 62"/>
            <p:cNvGrpSpPr/>
            <p:nvPr userDrawn="1"/>
          </p:nvGrpSpPr>
          <p:grpSpPr>
            <a:xfrm>
              <a:off x="37163426" y="23152352"/>
              <a:ext cx="10354213" cy="1052915"/>
              <a:chOff x="31687960" y="29635357"/>
              <a:chExt cx="9771399" cy="1090622"/>
            </a:xfrm>
          </p:grpSpPr>
          <p:sp>
            <p:nvSpPr>
              <p:cNvPr id="65" name="Rounded Rectangle 64"/>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7" descr="http://t2.gstatic.com/images?q=tbn:ANd9GcR4APHC6TT9w54M2zn_pvCiBxUNcspYPoVxirLRphBoJabfSvu7zw">
                <a:hlinkClick r:id="rId18"/>
              </p:cNvPr>
              <p:cNvPicPr>
                <a:picLocks noChangeAspect="1" noChangeArrowheads="1"/>
              </p:cNvPicPr>
              <p:nvPr userDrawn="1"/>
            </p:nvPicPr>
            <p:blipFill>
              <a:blip r:embed="rId19" cstate="print"/>
              <a:srcRect/>
              <a:stretch>
                <a:fillRect/>
              </a:stretch>
            </p:blipFill>
            <p:spPr bwMode="auto">
              <a:xfrm>
                <a:off x="31813900" y="29733687"/>
                <a:ext cx="914401" cy="914399"/>
              </a:xfrm>
              <a:prstGeom prst="rect">
                <a:avLst/>
              </a:prstGeom>
              <a:noFill/>
              <a:ln>
                <a:noFill/>
              </a:ln>
            </p:spPr>
          </p:pic>
          <p:sp>
            <p:nvSpPr>
              <p:cNvPr id="67" name="TextBox 66"/>
              <p:cNvSpPr txBox="1"/>
              <p:nvPr userDrawn="1"/>
            </p:nvSpPr>
            <p:spPr>
              <a:xfrm>
                <a:off x="32788169" y="29700257"/>
                <a:ext cx="8671190" cy="903879"/>
              </a:xfrm>
              <a:prstGeom prst="rect">
                <a:avLst/>
              </a:prstGeom>
              <a:noFill/>
              <a:ln>
                <a:noFill/>
              </a:ln>
            </p:spPr>
            <p:txBody>
              <a:bodyPr wrap="square" rtlCol="0">
                <a:spAutoFit/>
              </a:body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a:t>
                </a:r>
                <a:br>
                  <a:rPr lang="en-US" sz="1400" baseline="0" dirty="0">
                    <a:solidFill>
                      <a:schemeClr val="tx2"/>
                    </a:solidFill>
                    <a:latin typeface="Trebuchet MS" pitchFamily="34" charset="0"/>
                  </a:rPr>
                </a:br>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grpSp>
      <p:sp>
        <p:nvSpPr>
          <p:cNvPr id="43" name="Rounded Rectangle 42"/>
          <p:cNvSpPr/>
          <p:nvPr userDrawn="1"/>
        </p:nvSpPr>
        <p:spPr>
          <a:xfrm>
            <a:off x="0" y="0"/>
            <a:ext cx="27432000" cy="239565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userDrawn="1"/>
        </p:nvCxnSpPr>
        <p:spPr>
          <a:xfrm flipV="1">
            <a:off x="-5371" y="2395652"/>
            <a:ext cx="27437371" cy="4941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68" name="Rounded Rectangle 67"/>
          <p:cNvSpPr/>
          <p:nvPr userDrawn="1"/>
        </p:nvSpPr>
        <p:spPr>
          <a:xfrm>
            <a:off x="557557" y="2649221"/>
            <a:ext cx="6318728"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userDrawn="1"/>
        </p:nvSpPr>
        <p:spPr>
          <a:xfrm>
            <a:off x="7226316" y="2649221"/>
            <a:ext cx="6318728"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userDrawn="1"/>
        </p:nvSpPr>
        <p:spPr>
          <a:xfrm>
            <a:off x="13895075" y="2649221"/>
            <a:ext cx="6318728"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userDrawn="1"/>
        </p:nvSpPr>
        <p:spPr>
          <a:xfrm>
            <a:off x="20563833" y="2649221"/>
            <a:ext cx="6318728"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userDrawn="1"/>
        </p:nvSpPr>
        <p:spPr>
          <a:xfrm>
            <a:off x="27910269" y="15133168"/>
            <a:ext cx="3034194" cy="835381"/>
          </a:xfrm>
          <a:prstGeom prst="rect">
            <a:avLst/>
          </a:prstGeom>
          <a:noFill/>
        </p:spPr>
        <p:txBody>
          <a:bodyPr wrap="square" lIns="65304" tIns="32651" rIns="65304" bIns="32651" rtlCol="0">
            <a:spAutoFit/>
          </a:bodyPr>
          <a:lstStyle/>
          <a:p>
            <a:pPr marL="171450" indent="3175">
              <a:lnSpc>
                <a:spcPct val="100000"/>
              </a:lnSpc>
            </a:pPr>
            <a:r>
              <a:rPr lang="en-US" sz="1400" dirty="0">
                <a:solidFill>
                  <a:schemeClr val="bg1"/>
                </a:solidFill>
              </a:rPr>
              <a:t>© 2015</a:t>
            </a:r>
            <a:r>
              <a:rPr lang="en-US" sz="1400" baseline="0" dirty="0">
                <a:solidFill>
                  <a:schemeClr val="bg1"/>
                </a:solidFill>
              </a:rPr>
              <a:t> </a:t>
            </a:r>
            <a:r>
              <a:rPr lang="en-US" sz="1400" dirty="0">
                <a:solidFill>
                  <a:schemeClr val="bg1"/>
                </a:solidFill>
              </a:rPr>
              <a:t>PosterPresentations.com</a:t>
            </a:r>
          </a:p>
          <a:p>
            <a:pPr marL="346075" indent="0">
              <a:lnSpc>
                <a:spcPct val="100000"/>
              </a:lnSpc>
            </a:pPr>
            <a:r>
              <a:rPr lang="en-US" sz="1200" dirty="0">
                <a:solidFill>
                  <a:schemeClr val="bg1"/>
                </a:solidFill>
              </a:rPr>
              <a:t>2117 Fourth Street ,</a:t>
            </a:r>
            <a:r>
              <a:rPr lang="en-US" sz="1200" baseline="0" dirty="0">
                <a:solidFill>
                  <a:schemeClr val="bg1"/>
                </a:solidFill>
              </a:rPr>
              <a:t> Unit C</a:t>
            </a:r>
          </a:p>
          <a:p>
            <a:pPr marL="346075" indent="0">
              <a:lnSpc>
                <a:spcPct val="100000"/>
              </a:lnSpc>
            </a:pPr>
            <a:r>
              <a:rPr lang="en-US" sz="1200" baseline="0" dirty="0">
                <a:solidFill>
                  <a:schemeClr val="bg1"/>
                </a:solidFill>
              </a:rPr>
              <a:t>Berkeley CA </a:t>
            </a:r>
            <a:r>
              <a:rPr lang="en-US" sz="1100" baseline="0" dirty="0">
                <a:solidFill>
                  <a:schemeClr val="bg1"/>
                </a:solidFill>
              </a:rPr>
              <a:t>94710</a:t>
            </a:r>
            <a:endParaRPr lang="en-US" sz="1200" baseline="0" dirty="0">
              <a:solidFill>
                <a:schemeClr val="bg1"/>
              </a:solidFill>
            </a:endParaRPr>
          </a:p>
          <a:p>
            <a:pPr marL="346075" indent="0">
              <a:lnSpc>
                <a:spcPct val="100000"/>
              </a:lnSpc>
            </a:pPr>
            <a:r>
              <a:rPr lang="en-US" sz="1200" b="1" baseline="0" dirty="0">
                <a:solidFill>
                  <a:srgbClr val="FFFF00"/>
                </a:solidFill>
              </a:rPr>
              <a:t>posterpresenter@gmail.com</a:t>
            </a:r>
            <a:endParaRPr lang="en-US" sz="1400" b="1" dirty="0">
              <a:solidFill>
                <a:srgbClr val="FFFF00"/>
              </a:solidFill>
            </a:endParaRPr>
          </a:p>
        </p:txBody>
      </p:sp>
    </p:spTree>
  </p:cSld>
  <p:clrMap bg1="lt1" tx1="dk1" bg2="lt2" tx2="dk2" accent1="accent1" accent2="accent2" accent3="accent3" accent4="accent4" accent5="accent5" accent6="accent6" hlink="hlink" folHlink="folHlink"/>
  <p:sldLayoutIdLst>
    <p:sldLayoutId id="2147483652" r:id="rId1"/>
    <p:sldLayoutId id="2147483659" r:id="rId2"/>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56" name="Group 55"/>
          <p:cNvGrpSpPr>
            <a:grpSpLocks noChangeAspect="1"/>
          </p:cNvGrpSpPr>
          <p:nvPr userDrawn="1"/>
        </p:nvGrpSpPr>
        <p:grpSpPr>
          <a:xfrm>
            <a:off x="27893171" y="11218"/>
            <a:ext cx="6632760" cy="16447982"/>
            <a:chOff x="36782324" y="0"/>
            <a:chExt cx="11062139" cy="27432000"/>
          </a:xfrm>
        </p:grpSpPr>
        <p:sp>
          <p:nvSpPr>
            <p:cNvPr id="57" name="Rectangle 56"/>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2800" b="1" spc="600" dirty="0">
                  <a:solidFill>
                    <a:schemeClr val="bg1"/>
                  </a:solidFill>
                  <a:latin typeface="Trebuchet MS" pitchFamily="34" charset="0"/>
                </a:rPr>
                <a:t>QUICK START (cont.)</a:t>
              </a:r>
            </a:p>
            <a:p>
              <a:pPr algn="ctr"/>
              <a:endParaRPr lang="en-US" sz="2400" b="1" baseline="0" dirty="0">
                <a:solidFill>
                  <a:schemeClr val="bg1"/>
                </a:solidFill>
                <a:latin typeface="Trebuchet MS" pitchFamily="34" charset="0"/>
              </a:endParaRPr>
            </a:p>
            <a:p>
              <a:pPr algn="ctr"/>
              <a:r>
                <a:rPr lang="en-US" sz="18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1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r>
                <a:rPr lang="en-US" sz="1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1400" b="0" baseline="0" dirty="0">
                <a:solidFill>
                  <a:schemeClr val="bg1">
                    <a:lumMod val="75000"/>
                  </a:schemeClr>
                </a:solidFill>
                <a:latin typeface="Trebuchet MS" pitchFamily="34" charset="0"/>
              </a:endParaRPr>
            </a:p>
            <a:p>
              <a:pPr algn="ctr"/>
              <a:r>
                <a:rPr lang="en-US" sz="1800" b="1" baseline="0" dirty="0">
                  <a:solidFill>
                    <a:srgbClr val="FFC000"/>
                  </a:solidFill>
                  <a:latin typeface="Trebuchet MS" pitchFamily="34" charset="0"/>
                </a:rPr>
                <a:t>How to add Text</a:t>
              </a:r>
            </a:p>
            <a:p>
              <a:pPr marL="1730375" lvl="2" indent="0" algn="l" defTabSz="114300"/>
              <a:r>
                <a:rPr lang="en-US" sz="1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1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1400" b="0" baseline="0" dirty="0">
                  <a:solidFill>
                    <a:schemeClr val="bg1">
                      <a:lumMod val="75000"/>
                    </a:schemeClr>
                  </a:solidFill>
                  <a:latin typeface="Trebuchet MS" pitchFamily="34" charset="0"/>
                </a:rPr>
                <a:t> </a:t>
              </a:r>
              <a:r>
                <a:rPr kumimoji="0" lang="en-US" sz="18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400" b="0" baseline="0" dirty="0">
                <a:solidFill>
                  <a:schemeClr val="bg1">
                    <a:lumMod val="75000"/>
                  </a:schemeClr>
                </a:solidFill>
                <a:latin typeface="Trebuchet MS" pitchFamily="34" charset="0"/>
              </a:endParaRPr>
            </a:p>
            <a:p>
              <a:pPr marL="1518341" lvl="2" indent="0" algn="l" defTabSz="114300"/>
              <a:endParaRPr lang="en-US" sz="1400" b="0" baseline="0" dirty="0">
                <a:solidFill>
                  <a:schemeClr val="bg1">
                    <a:lumMod val="75000"/>
                  </a:schemeClr>
                </a:solidFill>
                <a:latin typeface="Trebuchet MS" pitchFamily="34" charset="0"/>
              </a:endParaRPr>
            </a:p>
            <a:p>
              <a:pPr algn="ctr"/>
              <a:r>
                <a:rPr lang="en-US" sz="1800" b="1" baseline="0" dirty="0">
                  <a:solidFill>
                    <a:srgbClr val="FFC000"/>
                  </a:solidFill>
                  <a:latin typeface="Trebuchet MS" pitchFamily="34" charset="0"/>
                </a:rPr>
                <a:t>How to add Tables</a:t>
              </a:r>
            </a:p>
            <a:p>
              <a:pPr marL="971550" lvl="1" indent="0" algn="l" defTabSz="114300"/>
              <a:r>
                <a:rPr lang="en-US" sz="1400" b="0" baseline="0" dirty="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1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1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0" baseline="0" dirty="0">
                <a:solidFill>
                  <a:schemeClr val="bg1">
                    <a:lumMod val="75000"/>
                  </a:schemeClr>
                </a:solidFill>
                <a:latin typeface="Trebuchet MS"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58" name="Object 57"/>
            <p:cNvGraphicFramePr>
              <a:graphicFrameLocks noChangeAspect="1"/>
            </p:cNvGraphicFramePr>
            <p:nvPr userDrawn="1">
              <p:extLst>
                <p:ext uri="{D42A27DB-BD31-4B8C-83A1-F6EECF244321}">
                  <p14:modId xmlns:p14="http://schemas.microsoft.com/office/powerpoint/2010/main" val="2202219233"/>
                </p:ext>
              </p:extLst>
            </p:nvPr>
          </p:nvGraphicFramePr>
          <p:xfrm>
            <a:off x="39540164" y="3976767"/>
            <a:ext cx="5586150" cy="1716939"/>
          </p:xfrm>
          <a:graphic>
            <a:graphicData uri="http://schemas.openxmlformats.org/presentationml/2006/ole">
              <mc:AlternateContent xmlns:mc="http://schemas.openxmlformats.org/markup-compatibility/2006">
                <mc:Choice xmlns:v="urn:schemas-microsoft-com:vml" Requires="v">
                  <p:oleObj spid="_x0000_s2306"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39540164" y="3976767"/>
                          <a:ext cx="5586150" cy="1716939"/>
                        </a:xfrm>
                        <a:prstGeom prst="rect">
                          <a:avLst/>
                        </a:prstGeom>
                      </p:spPr>
                    </p:pic>
                  </p:oleObj>
                </mc:Fallback>
              </mc:AlternateContent>
            </a:graphicData>
          </a:graphic>
        </p:graphicFrame>
        <p:pic>
          <p:nvPicPr>
            <p:cNvPr id="59" name="Picture 58"/>
            <p:cNvPicPr>
              <a:picLocks noChangeAspect="1"/>
            </p:cNvPicPr>
            <p:nvPr userDrawn="1"/>
          </p:nvPicPr>
          <p:blipFill>
            <a:blip r:embed="rId6"/>
            <a:stretch>
              <a:fillRect/>
            </a:stretch>
          </p:blipFill>
          <p:spPr>
            <a:xfrm>
              <a:off x="37296876" y="8347566"/>
              <a:ext cx="2969584" cy="1140240"/>
            </a:xfrm>
            <a:prstGeom prst="rect">
              <a:avLst/>
            </a:prstGeom>
            <a:ln>
              <a:noFill/>
            </a:ln>
          </p:spPr>
        </p:pic>
        <p:graphicFrame>
          <p:nvGraphicFramePr>
            <p:cNvPr id="60" name="Object 59"/>
            <p:cNvGraphicFramePr>
              <a:graphicFrameLocks noChangeAspect="1"/>
            </p:cNvGraphicFramePr>
            <p:nvPr userDrawn="1">
              <p:extLst>
                <p:ext uri="{D42A27DB-BD31-4B8C-83A1-F6EECF244321}">
                  <p14:modId xmlns:p14="http://schemas.microsoft.com/office/powerpoint/2010/main" val="1613568671"/>
                </p:ext>
              </p:extLst>
            </p:nvPr>
          </p:nvGraphicFramePr>
          <p:xfrm>
            <a:off x="37524683" y="12604371"/>
            <a:ext cx="1482265" cy="825421"/>
          </p:xfrm>
          <a:graphic>
            <a:graphicData uri="http://schemas.openxmlformats.org/presentationml/2006/ole">
              <mc:AlternateContent xmlns:mc="http://schemas.openxmlformats.org/markup-compatibility/2006">
                <mc:Choice xmlns:v="urn:schemas-microsoft-com:vml" Requires="v">
                  <p:oleObj spid="_x0000_s2307"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37524683" y="12604371"/>
                          <a:ext cx="1482265" cy="825421"/>
                        </a:xfrm>
                        <a:prstGeom prst="rect">
                          <a:avLst/>
                        </a:prstGeom>
                      </p:spPr>
                    </p:pic>
                  </p:oleObj>
                </mc:Fallback>
              </mc:AlternateContent>
            </a:graphicData>
          </a:graphic>
        </p:graphicFrame>
        <p:grpSp>
          <p:nvGrpSpPr>
            <p:cNvPr id="61" name="Group 60"/>
            <p:cNvGrpSpPr/>
            <p:nvPr userDrawn="1"/>
          </p:nvGrpSpPr>
          <p:grpSpPr>
            <a:xfrm>
              <a:off x="37163426" y="23152352"/>
              <a:ext cx="10354213" cy="1052915"/>
              <a:chOff x="31687960" y="29635357"/>
              <a:chExt cx="9771399" cy="1090622"/>
            </a:xfrm>
          </p:grpSpPr>
          <p:sp>
            <p:nvSpPr>
              <p:cNvPr id="63" name="Rounded Rectangle 62"/>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31813900" y="29733687"/>
                <a:ext cx="914401" cy="914399"/>
              </a:xfrm>
              <a:prstGeom prst="rect">
                <a:avLst/>
              </a:prstGeom>
              <a:noFill/>
              <a:ln>
                <a:noFill/>
              </a:ln>
            </p:spPr>
          </p:pic>
          <p:sp>
            <p:nvSpPr>
              <p:cNvPr id="65" name="TextBox 64"/>
              <p:cNvSpPr txBox="1"/>
              <p:nvPr userDrawn="1"/>
            </p:nvSpPr>
            <p:spPr>
              <a:xfrm>
                <a:off x="32788169" y="29700257"/>
                <a:ext cx="8671190" cy="903879"/>
              </a:xfrm>
              <a:prstGeom prst="rect">
                <a:avLst/>
              </a:prstGeom>
              <a:noFill/>
              <a:ln>
                <a:noFill/>
              </a:ln>
            </p:spPr>
            <p:txBody>
              <a:bodyPr wrap="square" rtlCol="0">
                <a:spAutoFit/>
              </a:body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a:t>
                </a:r>
                <a:br>
                  <a:rPr lang="en-US" sz="1400" baseline="0" dirty="0">
                    <a:solidFill>
                      <a:schemeClr val="tx2"/>
                    </a:solidFill>
                    <a:latin typeface="Trebuchet MS" pitchFamily="34" charset="0"/>
                  </a:rPr>
                </a:br>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grpSp>
      <p:grpSp>
        <p:nvGrpSpPr>
          <p:cNvPr id="38" name="Group 37"/>
          <p:cNvGrpSpPr>
            <a:grpSpLocks noChangeAspect="1"/>
          </p:cNvGrpSpPr>
          <p:nvPr userDrawn="1"/>
        </p:nvGrpSpPr>
        <p:grpSpPr>
          <a:xfrm>
            <a:off x="-7233765" y="3"/>
            <a:ext cx="6608534" cy="16459197"/>
            <a:chOff x="-11220550" y="-1"/>
            <a:chExt cx="11014226" cy="27432000"/>
          </a:xfrm>
        </p:grpSpPr>
        <p:sp>
          <p:nvSpPr>
            <p:cNvPr id="40" name="Rectangle 39"/>
            <p:cNvSpPr/>
            <p:nvPr/>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1800" b="1" spc="0" dirty="0">
                  <a:solidFill>
                    <a:srgbClr val="FF0000"/>
                  </a:solidFill>
                  <a:latin typeface="Trebuchet MS" pitchFamily="34" charset="0"/>
                </a:rPr>
                <a:t>(—THIS SIDEBAR DOES NOT PRINT—)</a:t>
              </a:r>
              <a:endParaRPr lang="en-US" sz="1800" b="1" spc="600" dirty="0">
                <a:solidFill>
                  <a:schemeClr val="bg1"/>
                </a:solidFill>
                <a:latin typeface="Trebuchet MS" pitchFamily="34" charset="0"/>
              </a:endParaRPr>
            </a:p>
            <a:p>
              <a:pPr algn="ctr"/>
              <a:r>
                <a:rPr lang="en-US" sz="2400" b="1" spc="600" dirty="0">
                  <a:solidFill>
                    <a:schemeClr val="bg1"/>
                  </a:solidFill>
                  <a:latin typeface="Trebuchet MS" pitchFamily="34" charset="0"/>
                </a:rPr>
                <a:t>DESIGN</a:t>
              </a:r>
              <a:r>
                <a:rPr lang="en-US" sz="2400" b="1" spc="600" baseline="0" dirty="0">
                  <a:solidFill>
                    <a:schemeClr val="bg1"/>
                  </a:solidFill>
                  <a:latin typeface="Trebuchet MS" pitchFamily="34" charset="0"/>
                </a:rPr>
                <a:t> </a:t>
              </a:r>
              <a:r>
                <a:rPr lang="en-US" sz="2400" b="1" spc="600" dirty="0">
                  <a:solidFill>
                    <a:schemeClr val="bg1"/>
                  </a:solidFill>
                  <a:latin typeface="Trebuchet MS" pitchFamily="34" charset="0"/>
                </a:rPr>
                <a:t>GUIDE</a:t>
              </a:r>
            </a:p>
            <a:p>
              <a:pPr algn="ctr"/>
              <a:r>
                <a:rPr lang="en-US" sz="1000" b="1" dirty="0">
                  <a:latin typeface="Trebuchet MS" pitchFamily="34" charset="0"/>
                </a:rPr>
                <a:t> </a:t>
              </a:r>
            </a:p>
            <a:p>
              <a:pPr defTabSz="3765639"/>
              <a:r>
                <a:rPr lang="en-US" sz="1600" i="0" dirty="0">
                  <a:latin typeface="Trebuchet MS" pitchFamily="34" charset="0"/>
                </a:rPr>
                <a:t>This PowerPoint</a:t>
              </a:r>
              <a:r>
                <a:rPr lang="en-US" sz="1600" i="0" baseline="0" dirty="0">
                  <a:latin typeface="Trebuchet MS" pitchFamily="34" charset="0"/>
                </a:rPr>
                <a:t> </a:t>
              </a:r>
              <a:r>
                <a:rPr lang="en-US" sz="1600" i="0" dirty="0">
                  <a:latin typeface="Trebuchet MS" pitchFamily="34" charset="0"/>
                </a:rPr>
                <a:t>2007 template produces</a:t>
              </a:r>
              <a:r>
                <a:rPr lang="en-US" sz="1600" i="0" baseline="0" dirty="0">
                  <a:latin typeface="Trebuchet MS" pitchFamily="34" charset="0"/>
                </a:rPr>
                <a:t> </a:t>
              </a:r>
              <a:r>
                <a:rPr lang="en-US" sz="1600" i="0" dirty="0">
                  <a:latin typeface="Trebuchet MS" pitchFamily="34" charset="0"/>
                </a:rPr>
                <a:t>a 36”x60” presentation poster. </a:t>
              </a:r>
              <a:r>
                <a:rPr lang="en-US" sz="1600" dirty="0">
                  <a:latin typeface="Trebuchet MS" pitchFamily="34" charset="0"/>
                </a:rPr>
                <a:t>You</a:t>
              </a:r>
              <a:r>
                <a:rPr lang="en-US" sz="1600" baseline="0" dirty="0">
                  <a:latin typeface="Trebuchet MS" pitchFamily="34" charset="0"/>
                </a:rPr>
                <a:t> can u</a:t>
              </a:r>
              <a:r>
                <a:rPr lang="en-US" sz="1600" dirty="0">
                  <a:latin typeface="Trebuchet MS" pitchFamily="34" charset="0"/>
                </a:rPr>
                <a:t>se</a:t>
              </a:r>
              <a:r>
                <a:rPr lang="en-US" sz="1600" baseline="0" dirty="0">
                  <a:latin typeface="Trebuchet MS" pitchFamily="34" charset="0"/>
                </a:rPr>
                <a:t> it to create your research poster and </a:t>
              </a:r>
              <a:r>
                <a:rPr lang="en-US" sz="1600" dirty="0">
                  <a:latin typeface="Trebuchet MS" pitchFamily="34" charset="0"/>
                </a:rPr>
                <a:t>save valuable time placing titles, subtitles,</a:t>
              </a:r>
              <a:r>
                <a:rPr lang="en-US" sz="1600" baseline="0" dirty="0">
                  <a:latin typeface="Trebuchet MS" pitchFamily="34" charset="0"/>
                </a:rPr>
                <a:t> text, and graphics</a:t>
              </a:r>
              <a:r>
                <a:rPr lang="en-US" sz="1600" dirty="0">
                  <a:latin typeface="Trebuchet MS" pitchFamily="34" charset="0"/>
                </a:rPr>
                <a:t>. </a:t>
              </a:r>
            </a:p>
            <a:p>
              <a:pPr defTabSz="3765639"/>
              <a:r>
                <a:rPr lang="en-US" sz="1000" dirty="0">
                  <a:latin typeface="Trebuchet MS" pitchFamily="34" charset="0"/>
                </a:rPr>
                <a:t> </a:t>
              </a:r>
            </a:p>
            <a:p>
              <a:pPr defTabSz="4389219"/>
              <a:r>
                <a:rPr lang="en-US" sz="1600" dirty="0">
                  <a:latin typeface="Trebuchet MS" pitchFamily="34" charset="0"/>
                </a:rPr>
                <a:t>We provide a series of online answer your poster production questions. To view our template tutorials, go online to </a:t>
              </a:r>
              <a:r>
                <a:rPr lang="en-US" sz="1600" b="1" dirty="0">
                  <a:solidFill>
                    <a:srgbClr val="FFC000"/>
                  </a:solidFill>
                  <a:latin typeface="Trebuchet MS" pitchFamily="34" charset="0"/>
                </a:rPr>
                <a:t>PosterPresentations.com</a:t>
              </a:r>
              <a:r>
                <a:rPr lang="en-US" sz="1600" b="1" dirty="0">
                  <a:solidFill>
                    <a:schemeClr val="bg1"/>
                  </a:solidFill>
                  <a:latin typeface="Trebuchet MS" pitchFamily="34" charset="0"/>
                </a:rPr>
                <a:t> </a:t>
              </a:r>
              <a:r>
                <a:rPr lang="en-US" sz="1600" dirty="0">
                  <a:solidFill>
                    <a:schemeClr val="bg1"/>
                  </a:solidFill>
                  <a:latin typeface="Trebuchet MS" pitchFamily="34" charset="0"/>
                </a:rPr>
                <a:t>and click on HELP DESK.</a:t>
              </a:r>
            </a:p>
            <a:p>
              <a:pPr defTabSz="4389219"/>
              <a:r>
                <a:rPr lang="en-US" sz="1000" dirty="0">
                  <a:latin typeface="Trebuchet MS" pitchFamily="34" charset="0"/>
                </a:rPr>
                <a:t> </a:t>
              </a:r>
            </a:p>
            <a:p>
              <a:pPr defTabSz="4389219"/>
              <a:r>
                <a:rPr lang="en-US" sz="1600" dirty="0">
                  <a:solidFill>
                    <a:schemeClr val="bg1"/>
                  </a:solidFill>
                  <a:latin typeface="Trebuchet MS" pitchFamily="34" charset="0"/>
                </a:rPr>
                <a:t>When</a:t>
              </a:r>
              <a:r>
                <a:rPr lang="en-US" sz="1600" baseline="0" dirty="0">
                  <a:solidFill>
                    <a:schemeClr val="bg1"/>
                  </a:solidFill>
                  <a:latin typeface="Trebuchet MS" pitchFamily="34" charset="0"/>
                </a:rPr>
                <a:t> you are ready to</a:t>
              </a:r>
              <a:r>
                <a:rPr lang="en-US" sz="1600" dirty="0">
                  <a:solidFill>
                    <a:schemeClr val="bg1"/>
                  </a:solidFill>
                  <a:latin typeface="Trebuchet MS" pitchFamily="34" charset="0"/>
                </a:rPr>
                <a:t> </a:t>
              </a:r>
              <a:r>
                <a:rPr lang="en-US" sz="1600" baseline="0" dirty="0">
                  <a:solidFill>
                    <a:schemeClr val="bg1"/>
                  </a:solidFill>
                  <a:latin typeface="Trebuchet MS" pitchFamily="34" charset="0"/>
                </a:rPr>
                <a:t> print your poster</a:t>
              </a:r>
              <a:r>
                <a:rPr lang="en-US" sz="1600" dirty="0">
                  <a:solidFill>
                    <a:schemeClr val="bg1"/>
                  </a:solidFill>
                  <a:latin typeface="Trebuchet MS" pitchFamily="34" charset="0"/>
                </a:rPr>
                <a:t>,</a:t>
              </a:r>
              <a:r>
                <a:rPr lang="en-US" sz="1600" baseline="0" dirty="0">
                  <a:solidFill>
                    <a:schemeClr val="bg1"/>
                  </a:solidFill>
                  <a:latin typeface="Trebuchet MS" pitchFamily="34" charset="0"/>
                </a:rPr>
                <a:t> go online to </a:t>
              </a:r>
              <a:r>
                <a:rPr lang="en-US" sz="1600" b="0" dirty="0">
                  <a:solidFill>
                    <a:schemeClr val="bg1"/>
                  </a:solidFill>
                  <a:latin typeface="Trebuchet MS" pitchFamily="34" charset="0"/>
                </a:rPr>
                <a:t>PosterPresentations.com</a:t>
              </a:r>
              <a:br>
                <a:rPr lang="en-US" sz="1600" dirty="0">
                  <a:solidFill>
                    <a:schemeClr val="bg1"/>
                  </a:solidFill>
                  <a:latin typeface="Trebuchet MS" pitchFamily="34" charset="0"/>
                </a:rPr>
              </a:br>
              <a:r>
                <a:rPr lang="en-US" sz="1000" dirty="0">
                  <a:solidFill>
                    <a:schemeClr val="bg1"/>
                  </a:solidFill>
                  <a:latin typeface="Trebuchet MS" pitchFamily="34" charset="0"/>
                </a:rPr>
                <a:t> </a:t>
              </a:r>
            </a:p>
            <a:p>
              <a:pPr algn="l" defTabSz="3765639"/>
              <a:r>
                <a:rPr lang="en-US" sz="1600" b="0" dirty="0">
                  <a:solidFill>
                    <a:schemeClr val="bg1"/>
                  </a:solidFill>
                  <a:latin typeface="Trebuchet MS" pitchFamily="34" charset="0"/>
                </a:rPr>
                <a:t>Need</a:t>
              </a:r>
              <a:r>
                <a:rPr lang="en-US" sz="1600" b="0" baseline="0" dirty="0">
                  <a:solidFill>
                    <a:schemeClr val="bg1"/>
                  </a:solidFill>
                  <a:latin typeface="Trebuchet MS" pitchFamily="34" charset="0"/>
                </a:rPr>
                <a:t> assistance? Call us at </a:t>
              </a:r>
              <a:r>
                <a:rPr lang="en-US" sz="1600" b="0" dirty="0">
                  <a:solidFill>
                    <a:srgbClr val="FFC000"/>
                  </a:solidFill>
                  <a:latin typeface="Trebuchet MS" pitchFamily="34" charset="0"/>
                </a:rPr>
                <a:t>1.510.649.3001</a:t>
              </a:r>
            </a:p>
            <a:p>
              <a:pPr algn="l" defTabSz="3765639"/>
              <a:r>
                <a:rPr lang="en-US" sz="1000" b="1" dirty="0">
                  <a:solidFill>
                    <a:srgbClr val="FFFF00"/>
                  </a:solidFill>
                  <a:latin typeface="Trebuchet MS" pitchFamily="34" charset="0"/>
                </a:rPr>
                <a:t> </a:t>
              </a:r>
            </a:p>
            <a:p>
              <a:pPr algn="ctr"/>
              <a:endParaRPr lang="en-US" sz="1400" b="1" dirty="0">
                <a:solidFill>
                  <a:schemeClr val="bg1"/>
                </a:solidFill>
                <a:latin typeface="Trebuchet MS" pitchFamily="34" charset="0"/>
              </a:endParaRPr>
            </a:p>
            <a:p>
              <a:pPr algn="ctr"/>
              <a:r>
                <a:rPr lang="en-US" sz="2400" b="1" spc="600" dirty="0">
                  <a:solidFill>
                    <a:schemeClr val="bg1"/>
                  </a:solidFill>
                  <a:latin typeface="Trebuchet MS" pitchFamily="34" charset="0"/>
                </a:rPr>
                <a:t>QUICK START</a:t>
              </a:r>
            </a:p>
            <a:p>
              <a:pPr algn="ctr"/>
              <a:r>
                <a:rPr lang="en-US" sz="1000" b="1" baseline="0" dirty="0">
                  <a:solidFill>
                    <a:schemeClr val="bg1"/>
                  </a:solidFill>
                  <a:latin typeface="Trebuchet MS" pitchFamily="34" charset="0"/>
                </a:rPr>
                <a:t> </a:t>
              </a:r>
            </a:p>
            <a:p>
              <a:pPr algn="ctr"/>
              <a:r>
                <a:rPr lang="en-US" sz="1800" b="1" baseline="0" dirty="0">
                  <a:solidFill>
                    <a:srgbClr val="FFC000"/>
                  </a:solidFill>
                  <a:latin typeface="Trebuchet MS" pitchFamily="34" charset="0"/>
                </a:rPr>
                <a:t>Zoom in and out</a:t>
              </a:r>
            </a:p>
            <a:p>
              <a:pPr marL="1203325" indent="0" algn="l" defTabSz="850900"/>
              <a:r>
                <a:rPr lang="en-US" sz="1400" b="0" baseline="0" dirty="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600" b="0" baseline="0" dirty="0">
                <a:solidFill>
                  <a:schemeClr val="bg1"/>
                </a:solidFill>
                <a:latin typeface="Trebuchet MS" pitchFamily="34" charset="0"/>
              </a:endParaRPr>
            </a:p>
            <a:p>
              <a:pPr algn="ctr"/>
              <a:r>
                <a:rPr lang="en-US" sz="1800" b="1" baseline="0" dirty="0">
                  <a:solidFill>
                    <a:srgbClr val="FFC000"/>
                  </a:solidFill>
                  <a:latin typeface="Trebuchet MS" pitchFamily="34" charset="0"/>
                </a:rPr>
                <a:t>Title, Authors, and Affiliations</a:t>
              </a:r>
            </a:p>
            <a:p>
              <a:pPr algn="l"/>
              <a:r>
                <a:rPr lang="en-US" sz="1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1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00" b="0" spc="0" baseline="0" dirty="0">
                  <a:solidFill>
                    <a:schemeClr val="bg1">
                      <a:lumMod val="75000"/>
                    </a:schemeClr>
                  </a:solidFill>
                  <a:latin typeface="Trebuchet MS" pitchFamily="34" charset="0"/>
                </a:rPr>
                <a:t> </a:t>
              </a:r>
            </a:p>
            <a:p>
              <a:pPr algn="l"/>
              <a:r>
                <a:rPr lang="en-US" sz="1400" b="1" spc="300" baseline="0" dirty="0">
                  <a:solidFill>
                    <a:srgbClr val="FFC000"/>
                  </a:solidFill>
                  <a:latin typeface="Trebuchet MS" pitchFamily="34" charset="0"/>
                </a:rPr>
                <a:t>TIP</a:t>
              </a:r>
              <a:r>
                <a:rPr lang="en-US" sz="1400" b="1" baseline="0" dirty="0">
                  <a:solidFill>
                    <a:srgbClr val="FFC000"/>
                  </a:solidFill>
                  <a:latin typeface="Trebuchet MS" pitchFamily="34" charset="0"/>
                </a:rPr>
                <a:t>: </a:t>
              </a:r>
              <a:r>
                <a:rPr lang="en-US" sz="1400" b="0" baseline="0" dirty="0">
                  <a:solidFill>
                    <a:schemeClr val="bg1">
                      <a:lumMod val="75000"/>
                    </a:schemeClr>
                  </a:solidFill>
                  <a:latin typeface="Trebuchet MS" pitchFamily="34" charset="0"/>
                </a:rPr>
                <a:t>The font size of your title should be bigger than your name(s) and institution name(s).</a:t>
              </a:r>
            </a:p>
            <a:p>
              <a:pPr algn="l"/>
              <a:br>
                <a:rPr lang="en-US" sz="1600" b="1" baseline="0" dirty="0">
                  <a:solidFill>
                    <a:schemeClr val="bg1"/>
                  </a:solidFill>
                  <a:latin typeface="Trebuchet MS" pitchFamily="34" charset="0"/>
                </a:rPr>
              </a:br>
              <a:endParaRPr lang="en-US" sz="1600" b="1" dirty="0">
                <a:solidFill>
                  <a:schemeClr val="bg1"/>
                </a:solidFill>
                <a:latin typeface="Trebuchet MS" pitchFamily="34" charset="0"/>
              </a:endParaRPr>
            </a:p>
            <a:p>
              <a:pPr algn="ctr"/>
              <a:endParaRPr lang="en-US" sz="1600" b="1" dirty="0">
                <a:solidFill>
                  <a:srgbClr val="FFC000"/>
                </a:solidFill>
                <a:latin typeface="Trebuchet MS" pitchFamily="34" charset="0"/>
              </a:endParaRPr>
            </a:p>
            <a:p>
              <a:pPr algn="ctr"/>
              <a:endParaRPr lang="en-US" sz="1600" b="1" dirty="0">
                <a:solidFill>
                  <a:srgbClr val="FFC000"/>
                </a:solidFill>
                <a:latin typeface="Trebuchet MS" pitchFamily="34" charset="0"/>
              </a:endParaRPr>
            </a:p>
            <a:p>
              <a:pPr algn="ctr"/>
              <a:r>
                <a:rPr lang="en-US" sz="1800" b="1" dirty="0">
                  <a:solidFill>
                    <a:srgbClr val="FFC000"/>
                  </a:solidFill>
                  <a:latin typeface="Trebuchet MS" pitchFamily="34" charset="0"/>
                </a:rPr>
                <a:t>Adding Logos</a:t>
              </a:r>
              <a:r>
                <a:rPr lang="en-US" sz="1800" b="1" baseline="0" dirty="0">
                  <a:solidFill>
                    <a:srgbClr val="FFC000"/>
                  </a:solidFill>
                  <a:latin typeface="Trebuchet MS" pitchFamily="34" charset="0"/>
                </a:rPr>
                <a:t> / Seals</a:t>
              </a:r>
            </a:p>
            <a:p>
              <a:pPr algn="l"/>
              <a:r>
                <a:rPr lang="en-US" sz="1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00" b="0" spc="300" baseline="0" dirty="0">
                <a:solidFill>
                  <a:schemeClr val="bg1">
                    <a:lumMod val="75000"/>
                  </a:schemeClr>
                </a:solidFill>
                <a:latin typeface="Trebuchet MS" pitchFamily="34" charset="0"/>
              </a:endParaRPr>
            </a:p>
            <a:p>
              <a:pPr algn="l"/>
              <a:r>
                <a:rPr lang="en-US" sz="1400" b="1" spc="300" baseline="0" dirty="0">
                  <a:solidFill>
                    <a:srgbClr val="FFC000"/>
                  </a:solidFill>
                  <a:latin typeface="Trebuchet MS" pitchFamily="34" charset="0"/>
                </a:rPr>
                <a:t>TIP:</a:t>
              </a:r>
              <a:r>
                <a:rPr lang="en-US" sz="1400" b="1" spc="0" baseline="0" dirty="0">
                  <a:solidFill>
                    <a:srgbClr val="FFC000"/>
                  </a:solidFill>
                  <a:latin typeface="Trebuchet MS" pitchFamily="34" charset="0"/>
                </a:rPr>
                <a:t> </a:t>
              </a:r>
              <a:r>
                <a:rPr lang="en-US" sz="1400" b="0" baseline="0" dirty="0">
                  <a:solidFill>
                    <a:schemeClr val="bg1">
                      <a:lumMod val="75000"/>
                    </a:schemeClr>
                  </a:solidFill>
                  <a:latin typeface="Trebuchet MS" pitchFamily="34" charset="0"/>
                </a:rPr>
                <a:t>See if your company’s logo is available on our free poster templates page.</a:t>
              </a:r>
            </a:p>
            <a:p>
              <a:pPr algn="l"/>
              <a:endParaRPr lang="en-US" sz="1400" b="0" baseline="0" dirty="0">
                <a:latin typeface="Trebuchet MS" pitchFamily="34" charset="0"/>
              </a:endParaRPr>
            </a:p>
            <a:p>
              <a:pPr algn="ctr"/>
              <a:r>
                <a:rPr lang="en-US" sz="1800" b="1" baseline="0" dirty="0">
                  <a:solidFill>
                    <a:srgbClr val="FFC000"/>
                  </a:solidFill>
                  <a:latin typeface="Trebuchet MS" pitchFamily="34" charset="0"/>
                </a:rPr>
                <a:t>Photographs / Graphics</a:t>
              </a:r>
            </a:p>
            <a:p>
              <a:pPr algn="l" defTabSz="977900"/>
              <a:r>
                <a:rPr lang="en-US" sz="1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400" b="0" spc="0" baseline="0" dirty="0">
                  <a:solidFill>
                    <a:schemeClr val="bg1">
                      <a:lumMod val="75000"/>
                    </a:schemeClr>
                  </a:solidFill>
                  <a:latin typeface="Trebuchet MS" pitchFamily="34" charset="0"/>
                </a:rPr>
                <a:t>disproportionally.</a:t>
              </a:r>
            </a:p>
            <a:p>
              <a:pPr algn="l" defTabSz="977900"/>
              <a:endParaRPr lang="en-US" sz="1400" b="0" baseline="0" dirty="0">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r>
                <a:rPr lang="en-US" sz="1800" b="1" baseline="0" dirty="0">
                  <a:solidFill>
                    <a:srgbClr val="FFC000"/>
                  </a:solidFill>
                  <a:latin typeface="Trebuchet MS" pitchFamily="34" charset="0"/>
                </a:rPr>
                <a:t>Image Quality Check</a:t>
              </a:r>
            </a:p>
            <a:p>
              <a:pPr lvl="0" algn="l" defTabSz="977900"/>
              <a:r>
                <a:rPr lang="en-US" sz="1400" b="0" baseline="0" dirty="0">
                  <a:solidFill>
                    <a:schemeClr val="bg1">
                      <a:lumMod val="75000"/>
                    </a:schemeClr>
                  </a:solidFill>
                  <a:latin typeface="Trebuchet MS" pitchFamily="34" charset="0"/>
                </a:rPr>
                <a:t>Zoom in and look at your images at 100% magnification. If they look good they will print well. </a:t>
              </a:r>
              <a:endParaRPr lang="en-US" sz="1600" b="0" dirty="0">
                <a:latin typeface="Trebuchet MS" pitchFamily="34" charset="0"/>
              </a:endParaRPr>
            </a:p>
          </p:txBody>
        </p:sp>
        <p:cxnSp>
          <p:nvCxnSpPr>
            <p:cNvPr id="41" name="Straight Connector 40"/>
            <p:cNvCxnSpPr/>
            <p:nvPr/>
          </p:nvCxnSpPr>
          <p:spPr>
            <a:xfrm>
              <a:off x="-11220550" y="6395410"/>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userDrawn="1"/>
          </p:nvPicPr>
          <p:blipFill>
            <a:blip r:embed="rId11"/>
            <a:stretch>
              <a:fillRect/>
            </a:stretch>
          </p:blipFill>
          <p:spPr>
            <a:xfrm>
              <a:off x="-10736023" y="7928687"/>
              <a:ext cx="1597665" cy="1001614"/>
            </a:xfrm>
            <a:prstGeom prst="rect">
              <a:avLst/>
            </a:prstGeom>
          </p:spPr>
        </p:pic>
        <p:pic>
          <p:nvPicPr>
            <p:cNvPr id="44" name="Picture 43"/>
            <p:cNvPicPr>
              <a:picLocks noChangeAspect="1"/>
            </p:cNvPicPr>
            <p:nvPr userDrawn="1"/>
          </p:nvPicPr>
          <p:blipFill>
            <a:blip r:embed="rId12"/>
            <a:stretch>
              <a:fillRect/>
            </a:stretch>
          </p:blipFill>
          <p:spPr>
            <a:xfrm>
              <a:off x="-10736023" y="12354606"/>
              <a:ext cx="9986807" cy="877997"/>
            </a:xfrm>
            <a:prstGeom prst="rect">
              <a:avLst/>
            </a:prstGeom>
          </p:spPr>
        </p:pic>
        <p:grpSp>
          <p:nvGrpSpPr>
            <p:cNvPr id="45" name="Group 44"/>
            <p:cNvGrpSpPr/>
            <p:nvPr userDrawn="1"/>
          </p:nvGrpSpPr>
          <p:grpSpPr>
            <a:xfrm>
              <a:off x="-9844888" y="19920591"/>
              <a:ext cx="7631077" cy="1987421"/>
              <a:chOff x="-4516464" y="11354920"/>
              <a:chExt cx="3516822" cy="1095725"/>
            </a:xfrm>
          </p:grpSpPr>
          <p:grpSp>
            <p:nvGrpSpPr>
              <p:cNvPr id="66" name="Group 65"/>
              <p:cNvGrpSpPr/>
              <p:nvPr userDrawn="1"/>
            </p:nvGrpSpPr>
            <p:grpSpPr>
              <a:xfrm>
                <a:off x="-2783494" y="11354967"/>
                <a:ext cx="624373" cy="894738"/>
                <a:chOff x="-3958698" y="11538812"/>
                <a:chExt cx="779266" cy="1282149"/>
              </a:xfrm>
            </p:grpSpPr>
            <p:pic>
              <p:nvPicPr>
                <p:cNvPr id="72" name="Picture 71"/>
                <p:cNvPicPr>
                  <a:picLocks noChangeAspect="1"/>
                </p:cNvPicPr>
                <p:nvPr userDrawn="1"/>
              </p:nvPicPr>
              <p:blipFill>
                <a:blip r:embed="rId13"/>
                <a:stretch>
                  <a:fillRect/>
                </a:stretch>
              </p:blipFill>
              <p:spPr>
                <a:xfrm>
                  <a:off x="-3948160" y="11538812"/>
                  <a:ext cx="768728" cy="1090753"/>
                </a:xfrm>
                <a:prstGeom prst="rect">
                  <a:avLst/>
                </a:prstGeom>
              </p:spPr>
            </p:pic>
            <p:sp>
              <p:nvSpPr>
                <p:cNvPr id="73" name="TextBox 72"/>
                <p:cNvSpPr txBox="1"/>
                <p:nvPr userDrawn="1"/>
              </p:nvSpPr>
              <p:spPr>
                <a:xfrm>
                  <a:off x="-3958698" y="12577802"/>
                  <a:ext cx="779263" cy="243159"/>
                </a:xfrm>
                <a:prstGeom prst="rect">
                  <a:avLst/>
                </a:prstGeom>
                <a:solidFill>
                  <a:schemeClr val="accent1"/>
                </a:solidFill>
                <a:ln>
                  <a:noFill/>
                </a:ln>
              </p:spPr>
              <p:txBody>
                <a:bodyPr wrap="square" lIns="0" tIns="0" rIns="0" bIns="0" rtlCol="0">
                  <a:spAutoFit/>
                </a:bodyPr>
                <a:lstStyle/>
                <a:p>
                  <a:pPr algn="ctr"/>
                  <a:r>
                    <a:rPr lang="en-US" sz="1200" b="1" dirty="0">
                      <a:solidFill>
                        <a:schemeClr val="tx1"/>
                      </a:solidFill>
                    </a:rPr>
                    <a:t>ORIGINAL</a:t>
                  </a:r>
                </a:p>
              </p:txBody>
            </p:sp>
          </p:grpSp>
          <p:grpSp>
            <p:nvGrpSpPr>
              <p:cNvPr id="67" name="Group 66"/>
              <p:cNvGrpSpPr/>
              <p:nvPr userDrawn="1"/>
            </p:nvGrpSpPr>
            <p:grpSpPr>
              <a:xfrm>
                <a:off x="-2033159" y="11354920"/>
                <a:ext cx="1033517" cy="907668"/>
                <a:chOff x="-2921738" y="11604219"/>
                <a:chExt cx="1420279" cy="1247338"/>
              </a:xfrm>
            </p:grpSpPr>
            <p:pic>
              <p:nvPicPr>
                <p:cNvPr id="70" name="Picture 69"/>
                <p:cNvPicPr>
                  <a:picLocks noChangeAspect="1"/>
                </p:cNvPicPr>
                <p:nvPr userDrawn="1"/>
              </p:nvPicPr>
              <p:blipFill>
                <a:blip r:embed="rId13"/>
                <a:stretch>
                  <a:fillRect/>
                </a:stretch>
              </p:blipFill>
              <p:spPr>
                <a:xfrm>
                  <a:off x="-2921738" y="11604219"/>
                  <a:ext cx="1420279" cy="1029695"/>
                </a:xfrm>
                <a:prstGeom prst="rect">
                  <a:avLst/>
                </a:prstGeom>
              </p:spPr>
            </p:pic>
            <p:sp>
              <p:nvSpPr>
                <p:cNvPr id="71" name="TextBox 70"/>
                <p:cNvSpPr txBox="1"/>
                <p:nvPr userDrawn="1"/>
              </p:nvSpPr>
              <p:spPr>
                <a:xfrm>
                  <a:off x="-2918992" y="12579503"/>
                  <a:ext cx="1417533" cy="272054"/>
                </a:xfrm>
                <a:prstGeom prst="rect">
                  <a:avLst/>
                </a:prstGeom>
                <a:solidFill>
                  <a:srgbClr val="FF0000"/>
                </a:solidFill>
              </p:spPr>
              <p:txBody>
                <a:bodyPr wrap="square" lIns="0" tIns="0" rIns="0" bIns="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68" name="Picture 67"/>
              <p:cNvPicPr>
                <a:picLocks noChangeAspect="1"/>
              </p:cNvPicPr>
              <p:nvPr userDrawn="1"/>
            </p:nvPicPr>
            <p:blipFill>
              <a:blip r:embed="rId14"/>
              <a:stretch>
                <a:fillRect/>
              </a:stretch>
            </p:blipFill>
            <p:spPr>
              <a:xfrm>
                <a:off x="-4516464" y="11354941"/>
                <a:ext cx="1098742" cy="847761"/>
              </a:xfrm>
              <a:prstGeom prst="rect">
                <a:avLst/>
              </a:prstGeom>
            </p:spPr>
          </p:pic>
          <p:sp>
            <p:nvSpPr>
              <p:cNvPr id="69" name="TextBox 68"/>
              <p:cNvSpPr txBox="1"/>
              <p:nvPr userDrawn="1"/>
            </p:nvSpPr>
            <p:spPr>
              <a:xfrm>
                <a:off x="-4471893" y="12252677"/>
                <a:ext cx="1035685" cy="197968"/>
              </a:xfrm>
              <a:prstGeom prst="rect">
                <a:avLst/>
              </a:prstGeom>
              <a:noFill/>
            </p:spPr>
            <p:txBody>
              <a:bodyPr wrap="square" lIns="0" tIns="0" rIns="0" bIns="0" rtlCol="0">
                <a:spAutoFit/>
              </a:bodyPr>
              <a:lstStyle/>
              <a:p>
                <a:pPr algn="ctr"/>
                <a:r>
                  <a:rPr lang="en-US" sz="1400" dirty="0">
                    <a:solidFill>
                      <a:schemeClr val="bg1"/>
                    </a:solidFill>
                  </a:rPr>
                  <a:t>Corner</a:t>
                </a:r>
                <a:r>
                  <a:rPr lang="en-US" sz="1400" baseline="0" dirty="0">
                    <a:solidFill>
                      <a:schemeClr val="bg1"/>
                    </a:solidFill>
                  </a:rPr>
                  <a:t> handles</a:t>
                </a:r>
                <a:endParaRPr lang="en-US" sz="1400" dirty="0">
                  <a:solidFill>
                    <a:schemeClr val="bg1"/>
                  </a:solidFill>
                </a:endParaRPr>
              </a:p>
            </p:txBody>
          </p:sp>
        </p:grpSp>
        <p:grpSp>
          <p:nvGrpSpPr>
            <p:cNvPr id="46" name="Group 45"/>
            <p:cNvGrpSpPr/>
            <p:nvPr userDrawn="1"/>
          </p:nvGrpSpPr>
          <p:grpSpPr>
            <a:xfrm>
              <a:off x="-10453959" y="23717523"/>
              <a:ext cx="9139095" cy="2061267"/>
              <a:chOff x="-4818881" y="13423406"/>
              <a:chExt cx="4211800" cy="1136440"/>
            </a:xfrm>
          </p:grpSpPr>
          <p:graphicFrame>
            <p:nvGraphicFramePr>
              <p:cNvPr id="47" name="Object 46"/>
              <p:cNvGraphicFramePr>
                <a:graphicFrameLocks noChangeAspect="1"/>
              </p:cNvGraphicFramePr>
              <p:nvPr userDrawn="1">
                <p:extLst>
                  <p:ext uri="{D42A27DB-BD31-4B8C-83A1-F6EECF244321}">
                    <p14:modId xmlns:p14="http://schemas.microsoft.com/office/powerpoint/2010/main" val="2097624869"/>
                  </p:ext>
                </p:extLst>
              </p:nvPr>
            </p:nvGraphicFramePr>
            <p:xfrm>
              <a:off x="-4610234" y="13433123"/>
              <a:ext cx="1828800" cy="1117600"/>
            </p:xfrm>
            <a:graphic>
              <a:graphicData uri="http://schemas.openxmlformats.org/presentationml/2006/ole">
                <mc:AlternateContent xmlns:mc="http://schemas.openxmlformats.org/markup-compatibility/2006">
                  <mc:Choice xmlns:v="urn:schemas-microsoft-com:vml" Requires="v">
                    <p:oleObj spid="_x0000_s2308"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610234" y="13433123"/>
                            <a:ext cx="1828800" cy="1117600"/>
                          </a:xfrm>
                          <a:prstGeom prst="rect">
                            <a:avLst/>
                          </a:prstGeom>
                        </p:spPr>
                      </p:pic>
                    </p:oleObj>
                  </mc:Fallback>
                </mc:AlternateContent>
              </a:graphicData>
            </a:graphic>
          </p:graphicFrame>
          <p:graphicFrame>
            <p:nvGraphicFramePr>
              <p:cNvPr id="48" name="Object 47"/>
              <p:cNvGraphicFramePr>
                <a:graphicFrameLocks noChangeAspect="1"/>
              </p:cNvGraphicFramePr>
              <p:nvPr userDrawn="1">
                <p:extLst>
                  <p:ext uri="{D42A27DB-BD31-4B8C-83A1-F6EECF244321}">
                    <p14:modId xmlns:p14="http://schemas.microsoft.com/office/powerpoint/2010/main" val="1491161796"/>
                  </p:ext>
                </p:extLst>
              </p:nvPr>
            </p:nvGraphicFramePr>
            <p:xfrm>
              <a:off x="-2637523" y="13442246"/>
              <a:ext cx="1828800" cy="1117600"/>
            </p:xfrm>
            <a:graphic>
              <a:graphicData uri="http://schemas.openxmlformats.org/presentationml/2006/ole">
                <mc:AlternateContent xmlns:mc="http://schemas.openxmlformats.org/markup-compatibility/2006">
                  <mc:Choice xmlns:v="urn:schemas-microsoft-com:vml" Requires="v">
                    <p:oleObj spid="_x0000_s2309"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637523" y="13442246"/>
                            <a:ext cx="1828800" cy="1117600"/>
                          </a:xfrm>
                          <a:prstGeom prst="rect">
                            <a:avLst/>
                          </a:prstGeom>
                        </p:spPr>
                      </p:pic>
                    </p:oleObj>
                  </mc:Fallback>
                </mc:AlternateContent>
              </a:graphicData>
            </a:graphic>
          </p:graphicFrame>
          <p:sp>
            <p:nvSpPr>
              <p:cNvPr id="49" name="TextBox 48"/>
              <p:cNvSpPr txBox="1"/>
              <p:nvPr userDrawn="1"/>
            </p:nvSpPr>
            <p:spPr>
              <a:xfrm rot="16200000">
                <a:off x="-5312672" y="13926909"/>
                <a:ext cx="1117601" cy="130020"/>
              </a:xfrm>
              <a:prstGeom prst="rect">
                <a:avLst/>
              </a:prstGeom>
              <a:noFill/>
            </p:spPr>
            <p:txBody>
              <a:bodyPr wrap="square" lIns="0" tIns="0" rIns="0" bIns="0" rtlCol="0">
                <a:spAutoFit/>
              </a:bodyPr>
              <a:lstStyle/>
              <a:p>
                <a:pPr algn="ctr"/>
                <a:r>
                  <a:rPr lang="en-US" sz="1100" dirty="0">
                    <a:solidFill>
                      <a:srgbClr val="92D050"/>
                    </a:solidFill>
                  </a:rPr>
                  <a:t>Good</a:t>
                </a:r>
                <a:r>
                  <a:rPr lang="en-US" sz="1100" baseline="0" dirty="0">
                    <a:solidFill>
                      <a:srgbClr val="92D050"/>
                    </a:solidFill>
                  </a:rPr>
                  <a:t> </a:t>
                </a:r>
                <a:r>
                  <a:rPr lang="en-US" sz="1100" baseline="0" dirty="0">
                    <a:solidFill>
                      <a:schemeClr val="bg1"/>
                    </a:solidFill>
                  </a:rPr>
                  <a:t>printing quality</a:t>
                </a:r>
                <a:endParaRPr lang="en-US" sz="1100" dirty="0">
                  <a:solidFill>
                    <a:schemeClr val="bg1"/>
                  </a:solidFill>
                </a:endParaRPr>
              </a:p>
            </p:txBody>
          </p:sp>
          <p:sp>
            <p:nvSpPr>
              <p:cNvPr id="50" name="TextBox 49"/>
              <p:cNvSpPr txBox="1"/>
              <p:nvPr userDrawn="1"/>
            </p:nvSpPr>
            <p:spPr>
              <a:xfrm rot="16200000">
                <a:off x="-1236802" y="13911286"/>
                <a:ext cx="1117601" cy="141841"/>
              </a:xfrm>
              <a:prstGeom prst="rect">
                <a:avLst/>
              </a:prstGeom>
              <a:noFill/>
            </p:spPr>
            <p:txBody>
              <a:bodyPr wrap="square" lIns="0" tIns="0" rIns="0" bIns="0" rtlCol="0">
                <a:spAutoFit/>
              </a:bodyPr>
              <a:lstStyle/>
              <a:p>
                <a:pPr algn="ctr"/>
                <a:r>
                  <a:rPr lang="en-US" sz="1200" dirty="0">
                    <a:solidFill>
                      <a:srgbClr val="FF0000"/>
                    </a:solidFill>
                  </a:rPr>
                  <a:t>Bad </a:t>
                </a:r>
                <a:r>
                  <a:rPr lang="en-US" sz="1200" dirty="0">
                    <a:solidFill>
                      <a:schemeClr val="bg1"/>
                    </a:solidFill>
                  </a:rPr>
                  <a:t>printing quality</a:t>
                </a:r>
              </a:p>
            </p:txBody>
          </p:sp>
        </p:grpSp>
      </p:grpSp>
      <p:sp>
        <p:nvSpPr>
          <p:cNvPr id="39" name="Rounded Rectangle 38"/>
          <p:cNvSpPr/>
          <p:nvPr userDrawn="1"/>
        </p:nvSpPr>
        <p:spPr>
          <a:xfrm>
            <a:off x="0" y="0"/>
            <a:ext cx="27432000" cy="239565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flipV="1">
            <a:off x="-5371" y="2395652"/>
            <a:ext cx="27437371" cy="4941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51" name="Rounded Rectangle 50"/>
          <p:cNvSpPr/>
          <p:nvPr userDrawn="1"/>
        </p:nvSpPr>
        <p:spPr>
          <a:xfrm>
            <a:off x="557557" y="2649221"/>
            <a:ext cx="8506288"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userDrawn="1"/>
        </p:nvSpPr>
        <p:spPr>
          <a:xfrm>
            <a:off x="9467023" y="2649221"/>
            <a:ext cx="8506288"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userDrawn="1"/>
        </p:nvSpPr>
        <p:spPr>
          <a:xfrm>
            <a:off x="18376489" y="2649221"/>
            <a:ext cx="8506288"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userDrawn="1"/>
        </p:nvSpPr>
        <p:spPr>
          <a:xfrm>
            <a:off x="27910269" y="15133168"/>
            <a:ext cx="3034194" cy="835381"/>
          </a:xfrm>
          <a:prstGeom prst="rect">
            <a:avLst/>
          </a:prstGeom>
          <a:noFill/>
        </p:spPr>
        <p:txBody>
          <a:bodyPr wrap="square" lIns="65304" tIns="32651" rIns="65304" bIns="32651" rtlCol="0">
            <a:spAutoFit/>
          </a:bodyPr>
          <a:lstStyle/>
          <a:p>
            <a:pPr marL="171450" indent="3175">
              <a:lnSpc>
                <a:spcPct val="100000"/>
              </a:lnSpc>
            </a:pPr>
            <a:r>
              <a:rPr lang="en-US" sz="1400" dirty="0">
                <a:solidFill>
                  <a:schemeClr val="bg1"/>
                </a:solidFill>
              </a:rPr>
              <a:t>© 2015</a:t>
            </a:r>
            <a:r>
              <a:rPr lang="en-US" sz="1400" baseline="0" dirty="0">
                <a:solidFill>
                  <a:schemeClr val="bg1"/>
                </a:solidFill>
              </a:rPr>
              <a:t> </a:t>
            </a:r>
            <a:r>
              <a:rPr lang="en-US" sz="1400" dirty="0">
                <a:solidFill>
                  <a:schemeClr val="bg1"/>
                </a:solidFill>
              </a:rPr>
              <a:t>PosterPresentations.com</a:t>
            </a:r>
          </a:p>
          <a:p>
            <a:pPr marL="346075" indent="0">
              <a:lnSpc>
                <a:spcPct val="100000"/>
              </a:lnSpc>
            </a:pPr>
            <a:r>
              <a:rPr lang="en-US" sz="1200" dirty="0">
                <a:solidFill>
                  <a:schemeClr val="bg1"/>
                </a:solidFill>
              </a:rPr>
              <a:t>2117 Fourth Street ,</a:t>
            </a:r>
            <a:r>
              <a:rPr lang="en-US" sz="1200" baseline="0" dirty="0">
                <a:solidFill>
                  <a:schemeClr val="bg1"/>
                </a:solidFill>
              </a:rPr>
              <a:t> Unit C</a:t>
            </a:r>
          </a:p>
          <a:p>
            <a:pPr marL="346075" indent="0">
              <a:lnSpc>
                <a:spcPct val="100000"/>
              </a:lnSpc>
            </a:pPr>
            <a:r>
              <a:rPr lang="en-US" sz="1200" baseline="0" dirty="0">
                <a:solidFill>
                  <a:schemeClr val="bg1"/>
                </a:solidFill>
              </a:rPr>
              <a:t>Berkeley CA </a:t>
            </a:r>
            <a:r>
              <a:rPr lang="en-US" sz="1100" baseline="0" dirty="0">
                <a:solidFill>
                  <a:schemeClr val="bg1"/>
                </a:solidFill>
              </a:rPr>
              <a:t>94710</a:t>
            </a:r>
            <a:endParaRPr lang="en-US" sz="1200" baseline="0" dirty="0">
              <a:solidFill>
                <a:schemeClr val="bg1"/>
              </a:solidFill>
            </a:endParaRPr>
          </a:p>
          <a:p>
            <a:pPr marL="346075" indent="0">
              <a:lnSpc>
                <a:spcPct val="100000"/>
              </a:lnSpc>
            </a:pPr>
            <a:r>
              <a:rPr lang="en-US" sz="1200" b="1" baseline="0" dirty="0">
                <a:solidFill>
                  <a:srgbClr val="FFFF00"/>
                </a:solidFill>
              </a:rPr>
              <a:t>posterpresenter@gmail.com</a:t>
            </a:r>
            <a:endParaRPr lang="en-US" sz="1400" b="1" dirty="0">
              <a:solidFill>
                <a:srgbClr val="FFFF00"/>
              </a:solidFill>
            </a:endParaRPr>
          </a:p>
        </p:txBody>
      </p:sp>
      <p:sp>
        <p:nvSpPr>
          <p:cNvPr id="54" name="Text Box 14"/>
          <p:cNvSpPr txBox="1">
            <a:spLocks noChangeArrowheads="1"/>
          </p:cNvSpPr>
          <p:nvPr userDrawn="1"/>
        </p:nvSpPr>
        <p:spPr bwMode="auto">
          <a:xfrm>
            <a:off x="557557" y="16007746"/>
            <a:ext cx="1571625" cy="2165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56" name="Group 55"/>
          <p:cNvGrpSpPr>
            <a:grpSpLocks noChangeAspect="1"/>
          </p:cNvGrpSpPr>
          <p:nvPr userDrawn="1"/>
        </p:nvGrpSpPr>
        <p:grpSpPr>
          <a:xfrm>
            <a:off x="27893171" y="11218"/>
            <a:ext cx="6632760" cy="16447982"/>
            <a:chOff x="36782324" y="0"/>
            <a:chExt cx="11062139" cy="27432000"/>
          </a:xfrm>
        </p:grpSpPr>
        <p:sp>
          <p:nvSpPr>
            <p:cNvPr id="57" name="Rectangle 56"/>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2800" b="1" spc="600" dirty="0">
                  <a:solidFill>
                    <a:schemeClr val="bg1"/>
                  </a:solidFill>
                  <a:latin typeface="Trebuchet MS" pitchFamily="34" charset="0"/>
                </a:rPr>
                <a:t>QUICK START (cont.)</a:t>
              </a:r>
            </a:p>
            <a:p>
              <a:pPr algn="ctr"/>
              <a:endParaRPr lang="en-US" sz="2400" b="1" baseline="0" dirty="0">
                <a:solidFill>
                  <a:schemeClr val="bg1"/>
                </a:solidFill>
                <a:latin typeface="Trebuchet MS" pitchFamily="34" charset="0"/>
              </a:endParaRPr>
            </a:p>
            <a:p>
              <a:pPr algn="ctr"/>
              <a:r>
                <a:rPr lang="en-US" sz="18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1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endParaRPr lang="en-US" sz="1400" b="0" baseline="0" dirty="0">
                <a:solidFill>
                  <a:schemeClr val="bg1">
                    <a:lumMod val="75000"/>
                  </a:schemeClr>
                </a:solidFill>
                <a:latin typeface="Trebuchet MS" pitchFamily="34" charset="0"/>
              </a:endParaRPr>
            </a:p>
            <a:p>
              <a:pPr marL="0" indent="0" algn="l" defTabSz="114300"/>
              <a:r>
                <a:rPr lang="en-US" sz="1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1400" b="0" baseline="0" dirty="0">
                <a:solidFill>
                  <a:schemeClr val="bg1">
                    <a:lumMod val="75000"/>
                  </a:schemeClr>
                </a:solidFill>
                <a:latin typeface="Trebuchet MS" pitchFamily="34" charset="0"/>
              </a:endParaRPr>
            </a:p>
            <a:p>
              <a:pPr algn="ctr"/>
              <a:r>
                <a:rPr lang="en-US" sz="1800" b="1" baseline="0" dirty="0">
                  <a:solidFill>
                    <a:srgbClr val="FFC000"/>
                  </a:solidFill>
                  <a:latin typeface="Trebuchet MS" pitchFamily="34" charset="0"/>
                </a:rPr>
                <a:t>How to add Text</a:t>
              </a:r>
            </a:p>
            <a:p>
              <a:pPr marL="1730375" lvl="2" indent="0" algn="l" defTabSz="114300"/>
              <a:r>
                <a:rPr lang="en-US" sz="1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1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1400" b="0" baseline="0" dirty="0">
                  <a:solidFill>
                    <a:schemeClr val="bg1">
                      <a:lumMod val="75000"/>
                    </a:schemeClr>
                  </a:solidFill>
                  <a:latin typeface="Trebuchet MS" pitchFamily="34" charset="0"/>
                </a:rPr>
                <a:t> </a:t>
              </a:r>
              <a:r>
                <a:rPr kumimoji="0" lang="en-US" sz="18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400" b="0" baseline="0" dirty="0">
                <a:solidFill>
                  <a:schemeClr val="bg1">
                    <a:lumMod val="75000"/>
                  </a:schemeClr>
                </a:solidFill>
                <a:latin typeface="Trebuchet MS" pitchFamily="34" charset="0"/>
              </a:endParaRPr>
            </a:p>
            <a:p>
              <a:pPr marL="1518341" lvl="2" indent="0" algn="l" defTabSz="114300"/>
              <a:endParaRPr lang="en-US" sz="1400" b="0" baseline="0" dirty="0">
                <a:solidFill>
                  <a:schemeClr val="bg1">
                    <a:lumMod val="75000"/>
                  </a:schemeClr>
                </a:solidFill>
                <a:latin typeface="Trebuchet MS" pitchFamily="34" charset="0"/>
              </a:endParaRPr>
            </a:p>
            <a:p>
              <a:pPr algn="ctr"/>
              <a:r>
                <a:rPr lang="en-US" sz="1800" b="1" baseline="0" dirty="0">
                  <a:solidFill>
                    <a:srgbClr val="FFC000"/>
                  </a:solidFill>
                  <a:latin typeface="Trebuchet MS" pitchFamily="34" charset="0"/>
                </a:rPr>
                <a:t>How to add Tables</a:t>
              </a:r>
            </a:p>
            <a:p>
              <a:pPr marL="971550" lvl="1" indent="0" algn="l" defTabSz="114300"/>
              <a:r>
                <a:rPr lang="en-US" sz="1400" b="0" baseline="0" dirty="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1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1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0" baseline="0" dirty="0">
                <a:solidFill>
                  <a:schemeClr val="bg1">
                    <a:lumMod val="75000"/>
                  </a:schemeClr>
                </a:solidFill>
                <a:latin typeface="Trebuchet MS"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58" name="Object 57"/>
            <p:cNvGraphicFramePr>
              <a:graphicFrameLocks noChangeAspect="1"/>
            </p:cNvGraphicFramePr>
            <p:nvPr userDrawn="1">
              <p:extLst>
                <p:ext uri="{D42A27DB-BD31-4B8C-83A1-F6EECF244321}">
                  <p14:modId xmlns:p14="http://schemas.microsoft.com/office/powerpoint/2010/main" val="2202219233"/>
                </p:ext>
              </p:extLst>
            </p:nvPr>
          </p:nvGraphicFramePr>
          <p:xfrm>
            <a:off x="39540164" y="3976767"/>
            <a:ext cx="5586150" cy="1716939"/>
          </p:xfrm>
          <a:graphic>
            <a:graphicData uri="http://schemas.openxmlformats.org/presentationml/2006/ole">
              <mc:AlternateContent xmlns:mc="http://schemas.openxmlformats.org/markup-compatibility/2006">
                <mc:Choice xmlns:v="urn:schemas-microsoft-com:vml" Requires="v">
                  <p:oleObj spid="_x0000_s3330"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39540164" y="3976767"/>
                          <a:ext cx="5586150" cy="1716939"/>
                        </a:xfrm>
                        <a:prstGeom prst="rect">
                          <a:avLst/>
                        </a:prstGeom>
                      </p:spPr>
                    </p:pic>
                  </p:oleObj>
                </mc:Fallback>
              </mc:AlternateContent>
            </a:graphicData>
          </a:graphic>
        </p:graphicFrame>
        <p:pic>
          <p:nvPicPr>
            <p:cNvPr id="59" name="Picture 58"/>
            <p:cNvPicPr>
              <a:picLocks noChangeAspect="1"/>
            </p:cNvPicPr>
            <p:nvPr userDrawn="1"/>
          </p:nvPicPr>
          <p:blipFill>
            <a:blip r:embed="rId6"/>
            <a:stretch>
              <a:fillRect/>
            </a:stretch>
          </p:blipFill>
          <p:spPr>
            <a:xfrm>
              <a:off x="37296876" y="8347566"/>
              <a:ext cx="2969584" cy="1140240"/>
            </a:xfrm>
            <a:prstGeom prst="rect">
              <a:avLst/>
            </a:prstGeom>
            <a:ln>
              <a:noFill/>
            </a:ln>
          </p:spPr>
        </p:pic>
        <p:graphicFrame>
          <p:nvGraphicFramePr>
            <p:cNvPr id="60" name="Object 59"/>
            <p:cNvGraphicFramePr>
              <a:graphicFrameLocks noChangeAspect="1"/>
            </p:cNvGraphicFramePr>
            <p:nvPr userDrawn="1">
              <p:extLst>
                <p:ext uri="{D42A27DB-BD31-4B8C-83A1-F6EECF244321}">
                  <p14:modId xmlns:p14="http://schemas.microsoft.com/office/powerpoint/2010/main" val="1613568671"/>
                </p:ext>
              </p:extLst>
            </p:nvPr>
          </p:nvGraphicFramePr>
          <p:xfrm>
            <a:off x="37524683" y="12604371"/>
            <a:ext cx="1482265" cy="825421"/>
          </p:xfrm>
          <a:graphic>
            <a:graphicData uri="http://schemas.openxmlformats.org/presentationml/2006/ole">
              <mc:AlternateContent xmlns:mc="http://schemas.openxmlformats.org/markup-compatibility/2006">
                <mc:Choice xmlns:v="urn:schemas-microsoft-com:vml" Requires="v">
                  <p:oleObj spid="_x0000_s3331"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37524683" y="12604371"/>
                          <a:ext cx="1482265" cy="825421"/>
                        </a:xfrm>
                        <a:prstGeom prst="rect">
                          <a:avLst/>
                        </a:prstGeom>
                      </p:spPr>
                    </p:pic>
                  </p:oleObj>
                </mc:Fallback>
              </mc:AlternateContent>
            </a:graphicData>
          </a:graphic>
        </p:graphicFrame>
        <p:grpSp>
          <p:nvGrpSpPr>
            <p:cNvPr id="61" name="Group 60"/>
            <p:cNvGrpSpPr/>
            <p:nvPr userDrawn="1"/>
          </p:nvGrpSpPr>
          <p:grpSpPr>
            <a:xfrm>
              <a:off x="37163426" y="23152352"/>
              <a:ext cx="10354213" cy="1052915"/>
              <a:chOff x="31687960" y="29635357"/>
              <a:chExt cx="9771399" cy="1090622"/>
            </a:xfrm>
          </p:grpSpPr>
          <p:sp>
            <p:nvSpPr>
              <p:cNvPr id="63" name="Rounded Rectangle 62"/>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31813900" y="29733687"/>
                <a:ext cx="914401" cy="914399"/>
              </a:xfrm>
              <a:prstGeom prst="rect">
                <a:avLst/>
              </a:prstGeom>
              <a:noFill/>
              <a:ln>
                <a:noFill/>
              </a:ln>
            </p:spPr>
          </p:pic>
          <p:sp>
            <p:nvSpPr>
              <p:cNvPr id="65" name="TextBox 64"/>
              <p:cNvSpPr txBox="1"/>
              <p:nvPr userDrawn="1"/>
            </p:nvSpPr>
            <p:spPr>
              <a:xfrm>
                <a:off x="32788169" y="29700257"/>
                <a:ext cx="8671190" cy="903879"/>
              </a:xfrm>
              <a:prstGeom prst="rect">
                <a:avLst/>
              </a:prstGeom>
              <a:noFill/>
              <a:ln>
                <a:noFill/>
              </a:ln>
            </p:spPr>
            <p:txBody>
              <a:bodyPr wrap="square" rtlCol="0">
                <a:spAutoFit/>
              </a:body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a:t>
                </a:r>
                <a:br>
                  <a:rPr lang="en-US" sz="1400" baseline="0" dirty="0">
                    <a:solidFill>
                      <a:schemeClr val="tx2"/>
                    </a:solidFill>
                    <a:latin typeface="Trebuchet MS" pitchFamily="34" charset="0"/>
                  </a:rPr>
                </a:br>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grpSp>
      <p:grpSp>
        <p:nvGrpSpPr>
          <p:cNvPr id="44" name="Group 43"/>
          <p:cNvGrpSpPr>
            <a:grpSpLocks noChangeAspect="1"/>
          </p:cNvGrpSpPr>
          <p:nvPr userDrawn="1"/>
        </p:nvGrpSpPr>
        <p:grpSpPr>
          <a:xfrm>
            <a:off x="-7233765" y="3"/>
            <a:ext cx="6608534" cy="16459197"/>
            <a:chOff x="-11220550" y="-1"/>
            <a:chExt cx="11014226" cy="27432000"/>
          </a:xfrm>
        </p:grpSpPr>
        <p:sp>
          <p:nvSpPr>
            <p:cNvPr id="45" name="Rectangle 44"/>
            <p:cNvSpPr/>
            <p:nvPr/>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1800" b="1" spc="0" dirty="0">
                  <a:solidFill>
                    <a:srgbClr val="FF0000"/>
                  </a:solidFill>
                  <a:latin typeface="Trebuchet MS" pitchFamily="34" charset="0"/>
                </a:rPr>
                <a:t>(—THIS SIDEBAR DOES NOT PRINT—)</a:t>
              </a:r>
              <a:endParaRPr lang="en-US" sz="1800" b="1" spc="600" dirty="0">
                <a:solidFill>
                  <a:schemeClr val="bg1"/>
                </a:solidFill>
                <a:latin typeface="Trebuchet MS" pitchFamily="34" charset="0"/>
              </a:endParaRPr>
            </a:p>
            <a:p>
              <a:pPr algn="ctr"/>
              <a:r>
                <a:rPr lang="en-US" sz="2400" b="1" spc="600" dirty="0">
                  <a:solidFill>
                    <a:schemeClr val="bg1"/>
                  </a:solidFill>
                  <a:latin typeface="Trebuchet MS" pitchFamily="34" charset="0"/>
                </a:rPr>
                <a:t>DESIGN</a:t>
              </a:r>
              <a:r>
                <a:rPr lang="en-US" sz="2400" b="1" spc="600" baseline="0" dirty="0">
                  <a:solidFill>
                    <a:schemeClr val="bg1"/>
                  </a:solidFill>
                  <a:latin typeface="Trebuchet MS" pitchFamily="34" charset="0"/>
                </a:rPr>
                <a:t> </a:t>
              </a:r>
              <a:r>
                <a:rPr lang="en-US" sz="2400" b="1" spc="600" dirty="0">
                  <a:solidFill>
                    <a:schemeClr val="bg1"/>
                  </a:solidFill>
                  <a:latin typeface="Trebuchet MS" pitchFamily="34" charset="0"/>
                </a:rPr>
                <a:t>GUIDE</a:t>
              </a:r>
            </a:p>
            <a:p>
              <a:pPr algn="ctr"/>
              <a:r>
                <a:rPr lang="en-US" sz="1000" b="1" dirty="0">
                  <a:latin typeface="Trebuchet MS" pitchFamily="34" charset="0"/>
                </a:rPr>
                <a:t> </a:t>
              </a:r>
            </a:p>
            <a:p>
              <a:pPr defTabSz="3765639"/>
              <a:r>
                <a:rPr lang="en-US" sz="1600" i="0" dirty="0">
                  <a:latin typeface="Trebuchet MS" pitchFamily="34" charset="0"/>
                </a:rPr>
                <a:t>This PowerPoint</a:t>
              </a:r>
              <a:r>
                <a:rPr lang="en-US" sz="1600" i="0" baseline="0" dirty="0">
                  <a:latin typeface="Trebuchet MS" pitchFamily="34" charset="0"/>
                </a:rPr>
                <a:t> </a:t>
              </a:r>
              <a:r>
                <a:rPr lang="en-US" sz="1600" i="0" dirty="0">
                  <a:latin typeface="Trebuchet MS" pitchFamily="34" charset="0"/>
                </a:rPr>
                <a:t>2007 template produces</a:t>
              </a:r>
              <a:r>
                <a:rPr lang="en-US" sz="1600" i="0" baseline="0" dirty="0">
                  <a:latin typeface="Trebuchet MS" pitchFamily="34" charset="0"/>
                </a:rPr>
                <a:t> </a:t>
              </a:r>
              <a:r>
                <a:rPr lang="en-US" sz="1600" i="0" dirty="0">
                  <a:latin typeface="Trebuchet MS" pitchFamily="34" charset="0"/>
                </a:rPr>
                <a:t>a 36”x60” presentation poster. </a:t>
              </a:r>
              <a:r>
                <a:rPr lang="en-US" sz="1600" dirty="0">
                  <a:latin typeface="Trebuchet MS" pitchFamily="34" charset="0"/>
                </a:rPr>
                <a:t>You</a:t>
              </a:r>
              <a:r>
                <a:rPr lang="en-US" sz="1600" baseline="0" dirty="0">
                  <a:latin typeface="Trebuchet MS" pitchFamily="34" charset="0"/>
                </a:rPr>
                <a:t> can u</a:t>
              </a:r>
              <a:r>
                <a:rPr lang="en-US" sz="1600" dirty="0">
                  <a:latin typeface="Trebuchet MS" pitchFamily="34" charset="0"/>
                </a:rPr>
                <a:t>se</a:t>
              </a:r>
              <a:r>
                <a:rPr lang="en-US" sz="1600" baseline="0" dirty="0">
                  <a:latin typeface="Trebuchet MS" pitchFamily="34" charset="0"/>
                </a:rPr>
                <a:t> it to create your research poster and </a:t>
              </a:r>
              <a:r>
                <a:rPr lang="en-US" sz="1600" dirty="0">
                  <a:latin typeface="Trebuchet MS" pitchFamily="34" charset="0"/>
                </a:rPr>
                <a:t>save valuable time placing titles, subtitles,</a:t>
              </a:r>
              <a:r>
                <a:rPr lang="en-US" sz="1600" baseline="0" dirty="0">
                  <a:latin typeface="Trebuchet MS" pitchFamily="34" charset="0"/>
                </a:rPr>
                <a:t> text, and graphics</a:t>
              </a:r>
              <a:r>
                <a:rPr lang="en-US" sz="1600" dirty="0">
                  <a:latin typeface="Trebuchet MS" pitchFamily="34" charset="0"/>
                </a:rPr>
                <a:t>. </a:t>
              </a:r>
            </a:p>
            <a:p>
              <a:pPr defTabSz="3765639"/>
              <a:r>
                <a:rPr lang="en-US" sz="1000" dirty="0">
                  <a:latin typeface="Trebuchet MS" pitchFamily="34" charset="0"/>
                </a:rPr>
                <a:t> </a:t>
              </a:r>
            </a:p>
            <a:p>
              <a:pPr defTabSz="4389219"/>
              <a:r>
                <a:rPr lang="en-US" sz="1600" dirty="0">
                  <a:latin typeface="Trebuchet MS" pitchFamily="34" charset="0"/>
                </a:rPr>
                <a:t>We provide a series of online answer your poster production questions. To view our template tutorials, go online to </a:t>
              </a:r>
              <a:r>
                <a:rPr lang="en-US" sz="1600" b="1" dirty="0">
                  <a:solidFill>
                    <a:srgbClr val="FFC000"/>
                  </a:solidFill>
                  <a:latin typeface="Trebuchet MS" pitchFamily="34" charset="0"/>
                </a:rPr>
                <a:t>PosterPresentations.com</a:t>
              </a:r>
              <a:r>
                <a:rPr lang="en-US" sz="1600" b="1" dirty="0">
                  <a:solidFill>
                    <a:schemeClr val="bg1"/>
                  </a:solidFill>
                  <a:latin typeface="Trebuchet MS" pitchFamily="34" charset="0"/>
                </a:rPr>
                <a:t> </a:t>
              </a:r>
              <a:r>
                <a:rPr lang="en-US" sz="1600" dirty="0">
                  <a:solidFill>
                    <a:schemeClr val="bg1"/>
                  </a:solidFill>
                  <a:latin typeface="Trebuchet MS" pitchFamily="34" charset="0"/>
                </a:rPr>
                <a:t>and click on HELP DESK.</a:t>
              </a:r>
            </a:p>
            <a:p>
              <a:pPr defTabSz="4389219"/>
              <a:r>
                <a:rPr lang="en-US" sz="1000" dirty="0">
                  <a:latin typeface="Trebuchet MS" pitchFamily="34" charset="0"/>
                </a:rPr>
                <a:t> </a:t>
              </a:r>
            </a:p>
            <a:p>
              <a:pPr defTabSz="4389219"/>
              <a:r>
                <a:rPr lang="en-US" sz="1600" dirty="0">
                  <a:solidFill>
                    <a:schemeClr val="bg1"/>
                  </a:solidFill>
                  <a:latin typeface="Trebuchet MS" pitchFamily="34" charset="0"/>
                </a:rPr>
                <a:t>When</a:t>
              </a:r>
              <a:r>
                <a:rPr lang="en-US" sz="1600" baseline="0" dirty="0">
                  <a:solidFill>
                    <a:schemeClr val="bg1"/>
                  </a:solidFill>
                  <a:latin typeface="Trebuchet MS" pitchFamily="34" charset="0"/>
                </a:rPr>
                <a:t> you are ready to</a:t>
              </a:r>
              <a:r>
                <a:rPr lang="en-US" sz="1600" dirty="0">
                  <a:solidFill>
                    <a:schemeClr val="bg1"/>
                  </a:solidFill>
                  <a:latin typeface="Trebuchet MS" pitchFamily="34" charset="0"/>
                </a:rPr>
                <a:t> </a:t>
              </a:r>
              <a:r>
                <a:rPr lang="en-US" sz="1600" baseline="0" dirty="0">
                  <a:solidFill>
                    <a:schemeClr val="bg1"/>
                  </a:solidFill>
                  <a:latin typeface="Trebuchet MS" pitchFamily="34" charset="0"/>
                </a:rPr>
                <a:t> print your poster</a:t>
              </a:r>
              <a:r>
                <a:rPr lang="en-US" sz="1600" dirty="0">
                  <a:solidFill>
                    <a:schemeClr val="bg1"/>
                  </a:solidFill>
                  <a:latin typeface="Trebuchet MS" pitchFamily="34" charset="0"/>
                </a:rPr>
                <a:t>,</a:t>
              </a:r>
              <a:r>
                <a:rPr lang="en-US" sz="1600" baseline="0" dirty="0">
                  <a:solidFill>
                    <a:schemeClr val="bg1"/>
                  </a:solidFill>
                  <a:latin typeface="Trebuchet MS" pitchFamily="34" charset="0"/>
                </a:rPr>
                <a:t> go online to </a:t>
              </a:r>
              <a:r>
                <a:rPr lang="en-US" sz="1600" b="0" dirty="0">
                  <a:solidFill>
                    <a:schemeClr val="bg1"/>
                  </a:solidFill>
                  <a:latin typeface="Trebuchet MS" pitchFamily="34" charset="0"/>
                </a:rPr>
                <a:t>PosterPresentations.com</a:t>
              </a:r>
              <a:br>
                <a:rPr lang="en-US" sz="1600" dirty="0">
                  <a:solidFill>
                    <a:schemeClr val="bg1"/>
                  </a:solidFill>
                  <a:latin typeface="Trebuchet MS" pitchFamily="34" charset="0"/>
                </a:rPr>
              </a:br>
              <a:r>
                <a:rPr lang="en-US" sz="1000" dirty="0">
                  <a:solidFill>
                    <a:schemeClr val="bg1"/>
                  </a:solidFill>
                  <a:latin typeface="Trebuchet MS" pitchFamily="34" charset="0"/>
                </a:rPr>
                <a:t> </a:t>
              </a:r>
            </a:p>
            <a:p>
              <a:pPr algn="l" defTabSz="3765639"/>
              <a:r>
                <a:rPr lang="en-US" sz="1600" b="0" dirty="0">
                  <a:solidFill>
                    <a:schemeClr val="bg1"/>
                  </a:solidFill>
                  <a:latin typeface="Trebuchet MS" pitchFamily="34" charset="0"/>
                </a:rPr>
                <a:t>Need</a:t>
              </a:r>
              <a:r>
                <a:rPr lang="en-US" sz="1600" b="0" baseline="0" dirty="0">
                  <a:solidFill>
                    <a:schemeClr val="bg1"/>
                  </a:solidFill>
                  <a:latin typeface="Trebuchet MS" pitchFamily="34" charset="0"/>
                </a:rPr>
                <a:t> assistance? Call us at </a:t>
              </a:r>
              <a:r>
                <a:rPr lang="en-US" sz="1600" b="0" dirty="0">
                  <a:solidFill>
                    <a:srgbClr val="FFC000"/>
                  </a:solidFill>
                  <a:latin typeface="Trebuchet MS" pitchFamily="34" charset="0"/>
                </a:rPr>
                <a:t>1.510.649.3001</a:t>
              </a:r>
            </a:p>
            <a:p>
              <a:pPr algn="l" defTabSz="3765639"/>
              <a:r>
                <a:rPr lang="en-US" sz="1000" b="1" dirty="0">
                  <a:solidFill>
                    <a:srgbClr val="FFFF00"/>
                  </a:solidFill>
                  <a:latin typeface="Trebuchet MS" pitchFamily="34" charset="0"/>
                </a:rPr>
                <a:t> </a:t>
              </a:r>
            </a:p>
            <a:p>
              <a:pPr algn="ctr"/>
              <a:endParaRPr lang="en-US" sz="1400" b="1" dirty="0">
                <a:solidFill>
                  <a:schemeClr val="bg1"/>
                </a:solidFill>
                <a:latin typeface="Trebuchet MS" pitchFamily="34" charset="0"/>
              </a:endParaRPr>
            </a:p>
            <a:p>
              <a:pPr algn="ctr"/>
              <a:r>
                <a:rPr lang="en-US" sz="2400" b="1" spc="600" dirty="0">
                  <a:solidFill>
                    <a:schemeClr val="bg1"/>
                  </a:solidFill>
                  <a:latin typeface="Trebuchet MS" pitchFamily="34" charset="0"/>
                </a:rPr>
                <a:t>QUICK START</a:t>
              </a:r>
            </a:p>
            <a:p>
              <a:pPr algn="ctr"/>
              <a:r>
                <a:rPr lang="en-US" sz="1000" b="1" baseline="0" dirty="0">
                  <a:solidFill>
                    <a:schemeClr val="bg1"/>
                  </a:solidFill>
                  <a:latin typeface="Trebuchet MS" pitchFamily="34" charset="0"/>
                </a:rPr>
                <a:t> </a:t>
              </a:r>
            </a:p>
            <a:p>
              <a:pPr algn="ctr"/>
              <a:r>
                <a:rPr lang="en-US" sz="1800" b="1" baseline="0" dirty="0">
                  <a:solidFill>
                    <a:srgbClr val="FFC000"/>
                  </a:solidFill>
                  <a:latin typeface="Trebuchet MS" pitchFamily="34" charset="0"/>
                </a:rPr>
                <a:t>Zoom in and out</a:t>
              </a:r>
            </a:p>
            <a:p>
              <a:pPr marL="1203325" indent="0" algn="l" defTabSz="850900"/>
              <a:r>
                <a:rPr lang="en-US" sz="1400" b="0" baseline="0" dirty="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600" b="0" baseline="0" dirty="0">
                <a:solidFill>
                  <a:schemeClr val="bg1"/>
                </a:solidFill>
                <a:latin typeface="Trebuchet MS" pitchFamily="34" charset="0"/>
              </a:endParaRPr>
            </a:p>
            <a:p>
              <a:pPr algn="ctr"/>
              <a:r>
                <a:rPr lang="en-US" sz="1800" b="1" baseline="0" dirty="0">
                  <a:solidFill>
                    <a:srgbClr val="FFC000"/>
                  </a:solidFill>
                  <a:latin typeface="Trebuchet MS" pitchFamily="34" charset="0"/>
                </a:rPr>
                <a:t>Title, Authors, and Affiliations</a:t>
              </a:r>
            </a:p>
            <a:p>
              <a:pPr algn="l"/>
              <a:r>
                <a:rPr lang="en-US" sz="1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1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00" b="0" spc="0" baseline="0" dirty="0">
                  <a:solidFill>
                    <a:schemeClr val="bg1">
                      <a:lumMod val="75000"/>
                    </a:schemeClr>
                  </a:solidFill>
                  <a:latin typeface="Trebuchet MS" pitchFamily="34" charset="0"/>
                </a:rPr>
                <a:t> </a:t>
              </a:r>
            </a:p>
            <a:p>
              <a:pPr algn="l"/>
              <a:r>
                <a:rPr lang="en-US" sz="1400" b="1" spc="300" baseline="0" dirty="0">
                  <a:solidFill>
                    <a:srgbClr val="FFC000"/>
                  </a:solidFill>
                  <a:latin typeface="Trebuchet MS" pitchFamily="34" charset="0"/>
                </a:rPr>
                <a:t>TIP</a:t>
              </a:r>
              <a:r>
                <a:rPr lang="en-US" sz="1400" b="1" baseline="0" dirty="0">
                  <a:solidFill>
                    <a:srgbClr val="FFC000"/>
                  </a:solidFill>
                  <a:latin typeface="Trebuchet MS" pitchFamily="34" charset="0"/>
                </a:rPr>
                <a:t>: </a:t>
              </a:r>
              <a:r>
                <a:rPr lang="en-US" sz="1400" b="0" baseline="0" dirty="0">
                  <a:solidFill>
                    <a:schemeClr val="bg1">
                      <a:lumMod val="75000"/>
                    </a:schemeClr>
                  </a:solidFill>
                  <a:latin typeface="Trebuchet MS" pitchFamily="34" charset="0"/>
                </a:rPr>
                <a:t>The font size of your title should be bigger than your name(s) and institution name(s).</a:t>
              </a:r>
            </a:p>
            <a:p>
              <a:pPr algn="l"/>
              <a:br>
                <a:rPr lang="en-US" sz="1600" b="1" baseline="0" dirty="0">
                  <a:solidFill>
                    <a:schemeClr val="bg1"/>
                  </a:solidFill>
                  <a:latin typeface="Trebuchet MS" pitchFamily="34" charset="0"/>
                </a:rPr>
              </a:br>
              <a:endParaRPr lang="en-US" sz="1600" b="1" dirty="0">
                <a:solidFill>
                  <a:schemeClr val="bg1"/>
                </a:solidFill>
                <a:latin typeface="Trebuchet MS" pitchFamily="34" charset="0"/>
              </a:endParaRPr>
            </a:p>
            <a:p>
              <a:pPr algn="ctr"/>
              <a:endParaRPr lang="en-US" sz="1600" b="1" dirty="0">
                <a:solidFill>
                  <a:srgbClr val="FFC000"/>
                </a:solidFill>
                <a:latin typeface="Trebuchet MS" pitchFamily="34" charset="0"/>
              </a:endParaRPr>
            </a:p>
            <a:p>
              <a:pPr algn="ctr"/>
              <a:endParaRPr lang="en-US" sz="1600" b="1" dirty="0">
                <a:solidFill>
                  <a:srgbClr val="FFC000"/>
                </a:solidFill>
                <a:latin typeface="Trebuchet MS" pitchFamily="34" charset="0"/>
              </a:endParaRPr>
            </a:p>
            <a:p>
              <a:pPr algn="ctr"/>
              <a:r>
                <a:rPr lang="en-US" sz="1800" b="1" dirty="0">
                  <a:solidFill>
                    <a:srgbClr val="FFC000"/>
                  </a:solidFill>
                  <a:latin typeface="Trebuchet MS" pitchFamily="34" charset="0"/>
                </a:rPr>
                <a:t>Adding Logos</a:t>
              </a:r>
              <a:r>
                <a:rPr lang="en-US" sz="1800" b="1" baseline="0" dirty="0">
                  <a:solidFill>
                    <a:srgbClr val="FFC000"/>
                  </a:solidFill>
                  <a:latin typeface="Trebuchet MS" pitchFamily="34" charset="0"/>
                </a:rPr>
                <a:t> / Seals</a:t>
              </a:r>
            </a:p>
            <a:p>
              <a:pPr algn="l"/>
              <a:r>
                <a:rPr lang="en-US" sz="1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00" b="0" spc="300" baseline="0" dirty="0">
                <a:solidFill>
                  <a:schemeClr val="bg1">
                    <a:lumMod val="75000"/>
                  </a:schemeClr>
                </a:solidFill>
                <a:latin typeface="Trebuchet MS" pitchFamily="34" charset="0"/>
              </a:endParaRPr>
            </a:p>
            <a:p>
              <a:pPr algn="l"/>
              <a:r>
                <a:rPr lang="en-US" sz="1400" b="1" spc="300" baseline="0" dirty="0">
                  <a:solidFill>
                    <a:srgbClr val="FFC000"/>
                  </a:solidFill>
                  <a:latin typeface="Trebuchet MS" pitchFamily="34" charset="0"/>
                </a:rPr>
                <a:t>TIP:</a:t>
              </a:r>
              <a:r>
                <a:rPr lang="en-US" sz="1400" b="1" spc="0" baseline="0" dirty="0">
                  <a:solidFill>
                    <a:srgbClr val="FFC000"/>
                  </a:solidFill>
                  <a:latin typeface="Trebuchet MS" pitchFamily="34" charset="0"/>
                </a:rPr>
                <a:t> </a:t>
              </a:r>
              <a:r>
                <a:rPr lang="en-US" sz="1400" b="0" baseline="0" dirty="0">
                  <a:solidFill>
                    <a:schemeClr val="bg1">
                      <a:lumMod val="75000"/>
                    </a:schemeClr>
                  </a:solidFill>
                  <a:latin typeface="Trebuchet MS" pitchFamily="34" charset="0"/>
                </a:rPr>
                <a:t>See if your company’s logo is available on our free poster templates page.</a:t>
              </a:r>
            </a:p>
            <a:p>
              <a:pPr algn="l"/>
              <a:endParaRPr lang="en-US" sz="1400" b="0" baseline="0" dirty="0">
                <a:latin typeface="Trebuchet MS" pitchFamily="34" charset="0"/>
              </a:endParaRPr>
            </a:p>
            <a:p>
              <a:pPr algn="ctr"/>
              <a:r>
                <a:rPr lang="en-US" sz="1800" b="1" baseline="0" dirty="0">
                  <a:solidFill>
                    <a:srgbClr val="FFC000"/>
                  </a:solidFill>
                  <a:latin typeface="Trebuchet MS" pitchFamily="34" charset="0"/>
                </a:rPr>
                <a:t>Photographs / Graphics</a:t>
              </a:r>
            </a:p>
            <a:p>
              <a:pPr algn="l" defTabSz="977900"/>
              <a:r>
                <a:rPr lang="en-US" sz="1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400" b="0" spc="0" baseline="0" dirty="0">
                  <a:solidFill>
                    <a:schemeClr val="bg1">
                      <a:lumMod val="75000"/>
                    </a:schemeClr>
                  </a:solidFill>
                  <a:latin typeface="Trebuchet MS" pitchFamily="34" charset="0"/>
                </a:rPr>
                <a:t>disproportionally.</a:t>
              </a:r>
            </a:p>
            <a:p>
              <a:pPr algn="l" defTabSz="977900"/>
              <a:endParaRPr lang="en-US" sz="1400" b="0" baseline="0" dirty="0">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endParaRPr lang="en-US" sz="1600" b="1" baseline="0" dirty="0">
                <a:solidFill>
                  <a:srgbClr val="FFC000"/>
                </a:solidFill>
                <a:latin typeface="Trebuchet MS" pitchFamily="34" charset="0"/>
              </a:endParaRPr>
            </a:p>
            <a:p>
              <a:pPr algn="ctr"/>
              <a:r>
                <a:rPr lang="en-US" sz="1800" b="1" baseline="0" dirty="0">
                  <a:solidFill>
                    <a:srgbClr val="FFC000"/>
                  </a:solidFill>
                  <a:latin typeface="Trebuchet MS" pitchFamily="34" charset="0"/>
                </a:rPr>
                <a:t>Image Quality Check</a:t>
              </a:r>
            </a:p>
            <a:p>
              <a:pPr lvl="0" algn="l" defTabSz="977900"/>
              <a:r>
                <a:rPr lang="en-US" sz="1400" b="0" baseline="0" dirty="0">
                  <a:solidFill>
                    <a:schemeClr val="bg1">
                      <a:lumMod val="75000"/>
                    </a:schemeClr>
                  </a:solidFill>
                  <a:latin typeface="Trebuchet MS" pitchFamily="34" charset="0"/>
                </a:rPr>
                <a:t>Zoom in and look at your images at 100% magnification. If they look good they will print well. </a:t>
              </a:r>
              <a:endParaRPr lang="en-US" sz="1600" b="0" dirty="0">
                <a:latin typeface="Trebuchet MS" pitchFamily="34" charset="0"/>
              </a:endParaRPr>
            </a:p>
          </p:txBody>
        </p:sp>
        <p:cxnSp>
          <p:nvCxnSpPr>
            <p:cNvPr id="46" name="Straight Connector 45"/>
            <p:cNvCxnSpPr/>
            <p:nvPr/>
          </p:nvCxnSpPr>
          <p:spPr>
            <a:xfrm>
              <a:off x="-11220550" y="6395410"/>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47" name="Picture 46"/>
            <p:cNvPicPr>
              <a:picLocks noChangeAspect="1"/>
            </p:cNvPicPr>
            <p:nvPr userDrawn="1"/>
          </p:nvPicPr>
          <p:blipFill>
            <a:blip r:embed="rId11"/>
            <a:stretch>
              <a:fillRect/>
            </a:stretch>
          </p:blipFill>
          <p:spPr>
            <a:xfrm>
              <a:off x="-10736023" y="7928687"/>
              <a:ext cx="1597665" cy="1001614"/>
            </a:xfrm>
            <a:prstGeom prst="rect">
              <a:avLst/>
            </a:prstGeom>
          </p:spPr>
        </p:pic>
        <p:pic>
          <p:nvPicPr>
            <p:cNvPr id="48" name="Picture 47"/>
            <p:cNvPicPr>
              <a:picLocks noChangeAspect="1"/>
            </p:cNvPicPr>
            <p:nvPr userDrawn="1"/>
          </p:nvPicPr>
          <p:blipFill>
            <a:blip r:embed="rId12"/>
            <a:stretch>
              <a:fillRect/>
            </a:stretch>
          </p:blipFill>
          <p:spPr>
            <a:xfrm>
              <a:off x="-10736023" y="12354606"/>
              <a:ext cx="9986807" cy="877997"/>
            </a:xfrm>
            <a:prstGeom prst="rect">
              <a:avLst/>
            </a:prstGeom>
          </p:spPr>
        </p:pic>
        <p:grpSp>
          <p:nvGrpSpPr>
            <p:cNvPr id="49" name="Group 48"/>
            <p:cNvGrpSpPr/>
            <p:nvPr userDrawn="1"/>
          </p:nvGrpSpPr>
          <p:grpSpPr>
            <a:xfrm>
              <a:off x="-9844888" y="19920591"/>
              <a:ext cx="7631077" cy="1987421"/>
              <a:chOff x="-4516464" y="11354920"/>
              <a:chExt cx="3516822" cy="1095725"/>
            </a:xfrm>
          </p:grpSpPr>
          <p:grpSp>
            <p:nvGrpSpPr>
              <p:cNvPr id="70" name="Group 69"/>
              <p:cNvGrpSpPr/>
              <p:nvPr userDrawn="1"/>
            </p:nvGrpSpPr>
            <p:grpSpPr>
              <a:xfrm>
                <a:off x="-2783494" y="11354967"/>
                <a:ext cx="624373" cy="894738"/>
                <a:chOff x="-3958698" y="11538812"/>
                <a:chExt cx="779266" cy="1282149"/>
              </a:xfrm>
            </p:grpSpPr>
            <p:pic>
              <p:nvPicPr>
                <p:cNvPr id="76" name="Picture 75"/>
                <p:cNvPicPr>
                  <a:picLocks noChangeAspect="1"/>
                </p:cNvPicPr>
                <p:nvPr userDrawn="1"/>
              </p:nvPicPr>
              <p:blipFill>
                <a:blip r:embed="rId13"/>
                <a:stretch>
                  <a:fillRect/>
                </a:stretch>
              </p:blipFill>
              <p:spPr>
                <a:xfrm>
                  <a:off x="-3948160" y="11538812"/>
                  <a:ext cx="768728" cy="1090753"/>
                </a:xfrm>
                <a:prstGeom prst="rect">
                  <a:avLst/>
                </a:prstGeom>
              </p:spPr>
            </p:pic>
            <p:sp>
              <p:nvSpPr>
                <p:cNvPr id="77" name="TextBox 76"/>
                <p:cNvSpPr txBox="1"/>
                <p:nvPr userDrawn="1"/>
              </p:nvSpPr>
              <p:spPr>
                <a:xfrm>
                  <a:off x="-3958698" y="12577802"/>
                  <a:ext cx="779263" cy="243159"/>
                </a:xfrm>
                <a:prstGeom prst="rect">
                  <a:avLst/>
                </a:prstGeom>
                <a:solidFill>
                  <a:schemeClr val="accent1"/>
                </a:solidFill>
                <a:ln>
                  <a:noFill/>
                </a:ln>
              </p:spPr>
              <p:txBody>
                <a:bodyPr wrap="square" lIns="0" tIns="0" rIns="0" bIns="0" rtlCol="0">
                  <a:spAutoFit/>
                </a:bodyPr>
                <a:lstStyle/>
                <a:p>
                  <a:pPr algn="ctr"/>
                  <a:r>
                    <a:rPr lang="en-US" sz="1200" b="1" dirty="0">
                      <a:solidFill>
                        <a:schemeClr val="tx1"/>
                      </a:solidFill>
                    </a:rPr>
                    <a:t>ORIGINAL</a:t>
                  </a:r>
                </a:p>
              </p:txBody>
            </p:sp>
          </p:grpSp>
          <p:grpSp>
            <p:nvGrpSpPr>
              <p:cNvPr id="71" name="Group 70"/>
              <p:cNvGrpSpPr/>
              <p:nvPr userDrawn="1"/>
            </p:nvGrpSpPr>
            <p:grpSpPr>
              <a:xfrm>
                <a:off x="-2033159" y="11354920"/>
                <a:ext cx="1033517" cy="907668"/>
                <a:chOff x="-2921738" y="11604219"/>
                <a:chExt cx="1420279" cy="1247338"/>
              </a:xfrm>
            </p:grpSpPr>
            <p:pic>
              <p:nvPicPr>
                <p:cNvPr id="74" name="Picture 73"/>
                <p:cNvPicPr>
                  <a:picLocks noChangeAspect="1"/>
                </p:cNvPicPr>
                <p:nvPr userDrawn="1"/>
              </p:nvPicPr>
              <p:blipFill>
                <a:blip r:embed="rId13"/>
                <a:stretch>
                  <a:fillRect/>
                </a:stretch>
              </p:blipFill>
              <p:spPr>
                <a:xfrm>
                  <a:off x="-2921738" y="11604219"/>
                  <a:ext cx="1420279" cy="1029695"/>
                </a:xfrm>
                <a:prstGeom prst="rect">
                  <a:avLst/>
                </a:prstGeom>
              </p:spPr>
            </p:pic>
            <p:sp>
              <p:nvSpPr>
                <p:cNvPr id="75" name="TextBox 74"/>
                <p:cNvSpPr txBox="1"/>
                <p:nvPr userDrawn="1"/>
              </p:nvSpPr>
              <p:spPr>
                <a:xfrm>
                  <a:off x="-2918992" y="12579503"/>
                  <a:ext cx="1417533" cy="272054"/>
                </a:xfrm>
                <a:prstGeom prst="rect">
                  <a:avLst/>
                </a:prstGeom>
                <a:solidFill>
                  <a:srgbClr val="FF0000"/>
                </a:solidFill>
              </p:spPr>
              <p:txBody>
                <a:bodyPr wrap="square" lIns="0" tIns="0" rIns="0" bIns="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72" name="Picture 71"/>
              <p:cNvPicPr>
                <a:picLocks noChangeAspect="1"/>
              </p:cNvPicPr>
              <p:nvPr userDrawn="1"/>
            </p:nvPicPr>
            <p:blipFill>
              <a:blip r:embed="rId14"/>
              <a:stretch>
                <a:fillRect/>
              </a:stretch>
            </p:blipFill>
            <p:spPr>
              <a:xfrm>
                <a:off x="-4516464" y="11354941"/>
                <a:ext cx="1098742" cy="847761"/>
              </a:xfrm>
              <a:prstGeom prst="rect">
                <a:avLst/>
              </a:prstGeom>
            </p:spPr>
          </p:pic>
          <p:sp>
            <p:nvSpPr>
              <p:cNvPr id="73" name="TextBox 72"/>
              <p:cNvSpPr txBox="1"/>
              <p:nvPr userDrawn="1"/>
            </p:nvSpPr>
            <p:spPr>
              <a:xfrm>
                <a:off x="-4471893" y="12252677"/>
                <a:ext cx="1035685" cy="197968"/>
              </a:xfrm>
              <a:prstGeom prst="rect">
                <a:avLst/>
              </a:prstGeom>
              <a:noFill/>
            </p:spPr>
            <p:txBody>
              <a:bodyPr wrap="square" lIns="0" tIns="0" rIns="0" bIns="0" rtlCol="0">
                <a:spAutoFit/>
              </a:bodyPr>
              <a:lstStyle/>
              <a:p>
                <a:pPr algn="ctr"/>
                <a:r>
                  <a:rPr lang="en-US" sz="1400" dirty="0">
                    <a:solidFill>
                      <a:schemeClr val="bg1"/>
                    </a:solidFill>
                  </a:rPr>
                  <a:t>Corner</a:t>
                </a:r>
                <a:r>
                  <a:rPr lang="en-US" sz="1400" baseline="0" dirty="0">
                    <a:solidFill>
                      <a:schemeClr val="bg1"/>
                    </a:solidFill>
                  </a:rPr>
                  <a:t> handles</a:t>
                </a:r>
                <a:endParaRPr lang="en-US" sz="1400" dirty="0">
                  <a:solidFill>
                    <a:schemeClr val="bg1"/>
                  </a:solidFill>
                </a:endParaRPr>
              </a:p>
            </p:txBody>
          </p:sp>
        </p:grpSp>
        <p:grpSp>
          <p:nvGrpSpPr>
            <p:cNvPr id="50" name="Group 49"/>
            <p:cNvGrpSpPr/>
            <p:nvPr userDrawn="1"/>
          </p:nvGrpSpPr>
          <p:grpSpPr>
            <a:xfrm>
              <a:off x="-10453959" y="23717523"/>
              <a:ext cx="9139095" cy="2061267"/>
              <a:chOff x="-4818881" y="13423406"/>
              <a:chExt cx="4211800" cy="1136440"/>
            </a:xfrm>
          </p:grpSpPr>
          <p:graphicFrame>
            <p:nvGraphicFramePr>
              <p:cNvPr id="66" name="Object 65"/>
              <p:cNvGraphicFramePr>
                <a:graphicFrameLocks noChangeAspect="1"/>
              </p:cNvGraphicFramePr>
              <p:nvPr userDrawn="1">
                <p:extLst>
                  <p:ext uri="{D42A27DB-BD31-4B8C-83A1-F6EECF244321}">
                    <p14:modId xmlns:p14="http://schemas.microsoft.com/office/powerpoint/2010/main" val="2097624869"/>
                  </p:ext>
                </p:extLst>
              </p:nvPr>
            </p:nvGraphicFramePr>
            <p:xfrm>
              <a:off x="-4610234" y="13433123"/>
              <a:ext cx="1828800" cy="1117600"/>
            </p:xfrm>
            <a:graphic>
              <a:graphicData uri="http://schemas.openxmlformats.org/presentationml/2006/ole">
                <mc:AlternateContent xmlns:mc="http://schemas.openxmlformats.org/markup-compatibility/2006">
                  <mc:Choice xmlns:v="urn:schemas-microsoft-com:vml" Requires="v">
                    <p:oleObj spid="_x0000_s3332"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610234" y="13433123"/>
                            <a:ext cx="1828800" cy="1117600"/>
                          </a:xfrm>
                          <a:prstGeom prst="rect">
                            <a:avLst/>
                          </a:prstGeom>
                        </p:spPr>
                      </p:pic>
                    </p:oleObj>
                  </mc:Fallback>
                </mc:AlternateContent>
              </a:graphicData>
            </a:graphic>
          </p:graphicFrame>
          <p:graphicFrame>
            <p:nvGraphicFramePr>
              <p:cNvPr id="67" name="Object 66"/>
              <p:cNvGraphicFramePr>
                <a:graphicFrameLocks noChangeAspect="1"/>
              </p:cNvGraphicFramePr>
              <p:nvPr userDrawn="1">
                <p:extLst>
                  <p:ext uri="{D42A27DB-BD31-4B8C-83A1-F6EECF244321}">
                    <p14:modId xmlns:p14="http://schemas.microsoft.com/office/powerpoint/2010/main" val="1491161796"/>
                  </p:ext>
                </p:extLst>
              </p:nvPr>
            </p:nvGraphicFramePr>
            <p:xfrm>
              <a:off x="-2637523" y="13442246"/>
              <a:ext cx="1828800" cy="1117600"/>
            </p:xfrm>
            <a:graphic>
              <a:graphicData uri="http://schemas.openxmlformats.org/presentationml/2006/ole">
                <mc:AlternateContent xmlns:mc="http://schemas.openxmlformats.org/markup-compatibility/2006">
                  <mc:Choice xmlns:v="urn:schemas-microsoft-com:vml" Requires="v">
                    <p:oleObj spid="_x0000_s3333"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637523" y="13442246"/>
                            <a:ext cx="1828800" cy="1117600"/>
                          </a:xfrm>
                          <a:prstGeom prst="rect">
                            <a:avLst/>
                          </a:prstGeom>
                        </p:spPr>
                      </p:pic>
                    </p:oleObj>
                  </mc:Fallback>
                </mc:AlternateContent>
              </a:graphicData>
            </a:graphic>
          </p:graphicFrame>
          <p:sp>
            <p:nvSpPr>
              <p:cNvPr id="68" name="TextBox 67"/>
              <p:cNvSpPr txBox="1"/>
              <p:nvPr userDrawn="1"/>
            </p:nvSpPr>
            <p:spPr>
              <a:xfrm rot="16200000">
                <a:off x="-5312672" y="13926909"/>
                <a:ext cx="1117601" cy="130020"/>
              </a:xfrm>
              <a:prstGeom prst="rect">
                <a:avLst/>
              </a:prstGeom>
              <a:noFill/>
            </p:spPr>
            <p:txBody>
              <a:bodyPr wrap="square" lIns="0" tIns="0" rIns="0" bIns="0" rtlCol="0">
                <a:spAutoFit/>
              </a:bodyPr>
              <a:lstStyle/>
              <a:p>
                <a:pPr algn="ctr"/>
                <a:r>
                  <a:rPr lang="en-US" sz="1100" dirty="0">
                    <a:solidFill>
                      <a:srgbClr val="92D050"/>
                    </a:solidFill>
                  </a:rPr>
                  <a:t>Good</a:t>
                </a:r>
                <a:r>
                  <a:rPr lang="en-US" sz="1100" baseline="0" dirty="0">
                    <a:solidFill>
                      <a:srgbClr val="92D050"/>
                    </a:solidFill>
                  </a:rPr>
                  <a:t> </a:t>
                </a:r>
                <a:r>
                  <a:rPr lang="en-US" sz="1100" baseline="0" dirty="0">
                    <a:solidFill>
                      <a:schemeClr val="bg1"/>
                    </a:solidFill>
                  </a:rPr>
                  <a:t>printing quality</a:t>
                </a:r>
                <a:endParaRPr lang="en-US" sz="1100" dirty="0">
                  <a:solidFill>
                    <a:schemeClr val="bg1"/>
                  </a:solidFill>
                </a:endParaRPr>
              </a:p>
            </p:txBody>
          </p:sp>
          <p:sp>
            <p:nvSpPr>
              <p:cNvPr id="69" name="TextBox 68"/>
              <p:cNvSpPr txBox="1"/>
              <p:nvPr userDrawn="1"/>
            </p:nvSpPr>
            <p:spPr>
              <a:xfrm rot="16200000">
                <a:off x="-1236802" y="13911286"/>
                <a:ext cx="1117601" cy="141841"/>
              </a:xfrm>
              <a:prstGeom prst="rect">
                <a:avLst/>
              </a:prstGeom>
              <a:noFill/>
            </p:spPr>
            <p:txBody>
              <a:bodyPr wrap="square" lIns="0" tIns="0" rIns="0" bIns="0" rtlCol="0">
                <a:spAutoFit/>
              </a:bodyPr>
              <a:lstStyle/>
              <a:p>
                <a:pPr algn="ctr"/>
                <a:r>
                  <a:rPr lang="en-US" sz="1200" dirty="0">
                    <a:solidFill>
                      <a:srgbClr val="FF0000"/>
                    </a:solidFill>
                  </a:rPr>
                  <a:t>Bad </a:t>
                </a:r>
                <a:r>
                  <a:rPr lang="en-US" sz="1200" dirty="0">
                    <a:solidFill>
                      <a:schemeClr val="bg1"/>
                    </a:solidFill>
                  </a:rPr>
                  <a:t>printing quality</a:t>
                </a:r>
              </a:p>
            </p:txBody>
          </p:sp>
        </p:grpSp>
      </p:grpSp>
      <p:sp>
        <p:nvSpPr>
          <p:cNvPr id="37" name="Rounded Rectangle 36"/>
          <p:cNvSpPr/>
          <p:nvPr userDrawn="1"/>
        </p:nvSpPr>
        <p:spPr>
          <a:xfrm>
            <a:off x="0" y="0"/>
            <a:ext cx="27432000" cy="239565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V="1">
            <a:off x="-5371" y="2395652"/>
            <a:ext cx="27437371" cy="4941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0" name="Rounded Rectangle 39"/>
          <p:cNvSpPr/>
          <p:nvPr userDrawn="1"/>
        </p:nvSpPr>
        <p:spPr>
          <a:xfrm>
            <a:off x="557557" y="2624507"/>
            <a:ext cx="6318728"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userDrawn="1"/>
        </p:nvSpPr>
        <p:spPr>
          <a:xfrm>
            <a:off x="7218932" y="2624507"/>
            <a:ext cx="13012421" cy="13373100"/>
          </a:xfrm>
          <a:prstGeom prst="roundRect">
            <a:avLst>
              <a:gd name="adj" fmla="val 110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0574000" y="2624507"/>
            <a:ext cx="6318728"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userDrawn="1"/>
        </p:nvSpPr>
        <p:spPr>
          <a:xfrm>
            <a:off x="27910269" y="15133168"/>
            <a:ext cx="3034194" cy="835381"/>
          </a:xfrm>
          <a:prstGeom prst="rect">
            <a:avLst/>
          </a:prstGeom>
          <a:noFill/>
        </p:spPr>
        <p:txBody>
          <a:bodyPr wrap="square" lIns="65304" tIns="32651" rIns="65304" bIns="32651" rtlCol="0">
            <a:spAutoFit/>
          </a:bodyPr>
          <a:lstStyle/>
          <a:p>
            <a:pPr marL="171450" indent="3175">
              <a:lnSpc>
                <a:spcPct val="100000"/>
              </a:lnSpc>
            </a:pPr>
            <a:r>
              <a:rPr lang="en-US" sz="1400" dirty="0">
                <a:solidFill>
                  <a:schemeClr val="bg1"/>
                </a:solidFill>
              </a:rPr>
              <a:t>© 2015</a:t>
            </a:r>
            <a:r>
              <a:rPr lang="en-US" sz="1400" baseline="0" dirty="0">
                <a:solidFill>
                  <a:schemeClr val="bg1"/>
                </a:solidFill>
              </a:rPr>
              <a:t> </a:t>
            </a:r>
            <a:r>
              <a:rPr lang="en-US" sz="1400" dirty="0">
                <a:solidFill>
                  <a:schemeClr val="bg1"/>
                </a:solidFill>
              </a:rPr>
              <a:t>PosterPresentations.com</a:t>
            </a:r>
          </a:p>
          <a:p>
            <a:pPr marL="346075" indent="0">
              <a:lnSpc>
                <a:spcPct val="100000"/>
              </a:lnSpc>
            </a:pPr>
            <a:r>
              <a:rPr lang="en-US" sz="1200" dirty="0">
                <a:solidFill>
                  <a:schemeClr val="bg1"/>
                </a:solidFill>
              </a:rPr>
              <a:t>2117 Fourth Street ,</a:t>
            </a:r>
            <a:r>
              <a:rPr lang="en-US" sz="1200" baseline="0" dirty="0">
                <a:solidFill>
                  <a:schemeClr val="bg1"/>
                </a:solidFill>
              </a:rPr>
              <a:t> Unit C</a:t>
            </a:r>
          </a:p>
          <a:p>
            <a:pPr marL="346075" indent="0">
              <a:lnSpc>
                <a:spcPct val="100000"/>
              </a:lnSpc>
            </a:pPr>
            <a:r>
              <a:rPr lang="en-US" sz="1200" baseline="0" dirty="0">
                <a:solidFill>
                  <a:schemeClr val="bg1"/>
                </a:solidFill>
              </a:rPr>
              <a:t>Berkeley CA </a:t>
            </a:r>
            <a:r>
              <a:rPr lang="en-US" sz="1100" baseline="0" dirty="0">
                <a:solidFill>
                  <a:schemeClr val="bg1"/>
                </a:solidFill>
              </a:rPr>
              <a:t>94710</a:t>
            </a:r>
            <a:endParaRPr lang="en-US" sz="1200" baseline="0" dirty="0">
              <a:solidFill>
                <a:schemeClr val="bg1"/>
              </a:solidFill>
            </a:endParaRPr>
          </a:p>
          <a:p>
            <a:pPr marL="346075" indent="0">
              <a:lnSpc>
                <a:spcPct val="100000"/>
              </a:lnSpc>
            </a:pPr>
            <a:r>
              <a:rPr lang="en-US" sz="1200" b="1" baseline="0" dirty="0">
                <a:solidFill>
                  <a:srgbClr val="FFFF00"/>
                </a:solidFill>
              </a:rPr>
              <a:t>posterpresenter@gmail.com</a:t>
            </a:r>
            <a:endParaRPr lang="en-US" sz="1400" b="1" dirty="0">
              <a:solidFill>
                <a:srgbClr val="FFFF00"/>
              </a:solidFill>
            </a:endParaRPr>
          </a:p>
        </p:txBody>
      </p:sp>
      <p:sp>
        <p:nvSpPr>
          <p:cNvPr id="39" name="Text Box 14"/>
          <p:cNvSpPr txBox="1">
            <a:spLocks noChangeArrowheads="1"/>
          </p:cNvSpPr>
          <p:nvPr userDrawn="1"/>
        </p:nvSpPr>
        <p:spPr bwMode="auto">
          <a:xfrm>
            <a:off x="557557" y="16007746"/>
            <a:ext cx="1571625" cy="2165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5.jpg"/><Relationship Id="rId12"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chart" Target="../charts/chart2.xml"/><Relationship Id="rId5" Type="http://schemas.openxmlformats.org/officeDocument/2006/relationships/image" Target="../media/image13.jpg"/><Relationship Id="rId15" Type="http://schemas.openxmlformats.org/officeDocument/2006/relationships/chart" Target="../charts/chart3.xml"/><Relationship Id="rId10" Type="http://schemas.openxmlformats.org/officeDocument/2006/relationships/chart" Target="../charts/chart1.xml"/><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ext Placeholder 297"/>
          <p:cNvSpPr>
            <a:spLocks noGrp="1"/>
          </p:cNvSpPr>
          <p:nvPr>
            <p:ph type="body" sz="quarter" idx="10"/>
          </p:nvPr>
        </p:nvSpPr>
        <p:spPr>
          <a:xfrm>
            <a:off x="568308" y="3820457"/>
            <a:ext cx="6285508" cy="5951506"/>
          </a:xfrm>
        </p:spPr>
        <p:txBody>
          <a:bodyPr/>
          <a:lstStyle/>
          <a:p>
            <a:pPr marL="285750" indent="-285750">
              <a:buFont typeface="Arial" panose="020B0604020202020204" pitchFamily="34" charset="0"/>
              <a:buChar char="•"/>
            </a:pPr>
            <a:r>
              <a:rPr lang="en-US" sz="2400" dirty="0"/>
              <a:t>Our unofficial state fish, Ohio’s Walleye  fisheries are important for both recreational and commercial anglers alike.  </a:t>
            </a:r>
            <a:endParaRPr lang="en-US" sz="1300" dirty="0"/>
          </a:p>
          <a:p>
            <a:pPr marL="285750" indent="-285750">
              <a:buFont typeface="Arial" panose="020B0604020202020204" pitchFamily="34" charset="0"/>
              <a:buChar char="•"/>
            </a:pPr>
            <a:r>
              <a:rPr lang="en-US" sz="2400" dirty="0"/>
              <a:t>A Type II functional response is one characterized by an increasing rate of prey (zooplankton) consumption by a predator (larval Walleye) as the density of prey increases, until there is an inevitable leveling off - an asymptote (plateau).</a:t>
            </a:r>
          </a:p>
          <a:p>
            <a:pPr marL="285750" indent="-285750">
              <a:buFont typeface="Arial" panose="020B0604020202020204" pitchFamily="34" charset="0"/>
              <a:buChar char="•"/>
            </a:pPr>
            <a:r>
              <a:rPr lang="en-US" sz="2400" dirty="0"/>
              <a:t>This study will be useful for predicting impacts of environmental changes on early life growth of this species and provide a robust measure of functional responses that has been missing from the literature for this important species.</a:t>
            </a:r>
          </a:p>
        </p:txBody>
      </p:sp>
      <p:sp>
        <p:nvSpPr>
          <p:cNvPr id="299" name="Text Placeholder 298"/>
          <p:cNvSpPr>
            <a:spLocks noGrp="1"/>
          </p:cNvSpPr>
          <p:nvPr>
            <p:ph type="body" sz="quarter" idx="11"/>
          </p:nvPr>
        </p:nvSpPr>
        <p:spPr>
          <a:xfrm>
            <a:off x="552031" y="3094074"/>
            <a:ext cx="6280547" cy="659516"/>
          </a:xfrm>
        </p:spPr>
        <p:txBody>
          <a:bodyPr/>
          <a:lstStyle/>
          <a:p>
            <a:r>
              <a:rPr lang="en-US" sz="3600" dirty="0"/>
              <a:t>Introduction</a:t>
            </a:r>
          </a:p>
        </p:txBody>
      </p:sp>
      <p:sp>
        <p:nvSpPr>
          <p:cNvPr id="305" name="Text Placeholder 304"/>
          <p:cNvSpPr>
            <a:spLocks noGrp="1"/>
          </p:cNvSpPr>
          <p:nvPr>
            <p:ph type="body" sz="quarter" idx="22"/>
          </p:nvPr>
        </p:nvSpPr>
        <p:spPr>
          <a:xfrm>
            <a:off x="7260839" y="3221228"/>
            <a:ext cx="6285337" cy="659516"/>
          </a:xfrm>
        </p:spPr>
        <p:txBody>
          <a:bodyPr/>
          <a:lstStyle/>
          <a:p>
            <a:r>
              <a:rPr lang="en-US" sz="3600" dirty="0"/>
              <a:t>Methods</a:t>
            </a:r>
          </a:p>
        </p:txBody>
      </p:sp>
      <p:sp>
        <p:nvSpPr>
          <p:cNvPr id="306" name="Text Placeholder 305"/>
          <p:cNvSpPr>
            <a:spLocks noGrp="1"/>
          </p:cNvSpPr>
          <p:nvPr>
            <p:ph type="body" sz="quarter" idx="23"/>
          </p:nvPr>
        </p:nvSpPr>
        <p:spPr>
          <a:xfrm>
            <a:off x="7534996" y="12258515"/>
            <a:ext cx="5581979" cy="703916"/>
          </a:xfrm>
        </p:spPr>
        <p:txBody>
          <a:bodyPr/>
          <a:lstStyle/>
          <a:p>
            <a:r>
              <a:rPr lang="en-US" sz="1300" dirty="0"/>
              <a:t>.</a:t>
            </a:r>
          </a:p>
          <a:p>
            <a:endParaRPr lang="en-US" sz="13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07" name="Text Placeholder 306"/>
          <p:cNvSpPr>
            <a:spLocks noGrp="1"/>
          </p:cNvSpPr>
          <p:nvPr>
            <p:ph type="body" sz="quarter" idx="24"/>
          </p:nvPr>
        </p:nvSpPr>
        <p:spPr>
          <a:xfrm>
            <a:off x="6948380" y="11958592"/>
            <a:ext cx="6287322" cy="659516"/>
          </a:xfrm>
        </p:spPr>
        <p:txBody>
          <a:bodyPr/>
          <a:lstStyle/>
          <a:p>
            <a:r>
              <a:rPr lang="en-US" sz="3600" dirty="0"/>
              <a:t>Results</a:t>
            </a:r>
          </a:p>
        </p:txBody>
      </p:sp>
      <p:sp>
        <p:nvSpPr>
          <p:cNvPr id="308" name="Text Placeholder 307"/>
          <p:cNvSpPr>
            <a:spLocks noGrp="1"/>
          </p:cNvSpPr>
          <p:nvPr>
            <p:ph type="body" sz="quarter" idx="25"/>
          </p:nvPr>
        </p:nvSpPr>
        <p:spPr>
          <a:xfrm>
            <a:off x="20670655" y="3156079"/>
            <a:ext cx="6279386" cy="659516"/>
          </a:xfrm>
        </p:spPr>
        <p:txBody>
          <a:bodyPr/>
          <a:lstStyle/>
          <a:p>
            <a:r>
              <a:rPr lang="en-US" sz="3600" dirty="0"/>
              <a:t>Discussion</a:t>
            </a:r>
          </a:p>
        </p:txBody>
      </p:sp>
      <p:sp>
        <p:nvSpPr>
          <p:cNvPr id="309" name="Text Placeholder 308"/>
          <p:cNvSpPr>
            <a:spLocks noGrp="1"/>
          </p:cNvSpPr>
          <p:nvPr>
            <p:ph type="body" sz="quarter" idx="26"/>
          </p:nvPr>
        </p:nvSpPr>
        <p:spPr>
          <a:xfrm>
            <a:off x="20631517" y="3904539"/>
            <a:ext cx="6279386" cy="5286709"/>
          </a:xfrm>
        </p:spPr>
        <p:txBody>
          <a:bodyPr/>
          <a:lstStyle/>
          <a:p>
            <a:pPr marL="285750" indent="-285750">
              <a:buFont typeface="Arial" panose="020B0604020202020204" pitchFamily="34" charset="0"/>
              <a:buChar char="•"/>
            </a:pPr>
            <a:r>
              <a:rPr lang="en-US" sz="2400" dirty="0"/>
              <a:t>Larval Walleye exhibit a classical Type II functional response to the abundance of zooplankton prey (1, 2).</a:t>
            </a:r>
          </a:p>
          <a:p>
            <a:pPr marL="285750" indent="-285750">
              <a:buFont typeface="Arial" panose="020B0604020202020204" pitchFamily="34" charset="0"/>
              <a:buChar char="•"/>
            </a:pPr>
            <a:r>
              <a:rPr lang="en-US" sz="2400" dirty="0"/>
              <a:t>As prey density and biomass increases, larval Walleye foraging initially increases linearly, but then becomes asymptotic at the maximum consumption rate.</a:t>
            </a:r>
          </a:p>
          <a:p>
            <a:pPr marL="285750" indent="-285750">
              <a:buFont typeface="Arial" panose="020B0604020202020204" pitchFamily="34" charset="0"/>
              <a:buChar char="•"/>
            </a:pPr>
            <a:r>
              <a:rPr lang="en-US" sz="2400" dirty="0"/>
              <a:t>These results using a natural zooplankton assemblage will be used in bioenergetic models of larval Walleye to predict growth in a  heterogeneous environment like Sandusky Bay in Lake Erie.</a:t>
            </a:r>
          </a:p>
          <a:p>
            <a:pPr marL="285750" indent="-285750">
              <a:buFont typeface="Arial" panose="020B0604020202020204" pitchFamily="34" charset="0"/>
              <a:buChar char="•"/>
            </a:pPr>
            <a:endParaRPr lang="en-US" sz="2400" dirty="0"/>
          </a:p>
        </p:txBody>
      </p:sp>
      <p:sp>
        <p:nvSpPr>
          <p:cNvPr id="310" name="Text Placeholder 309"/>
          <p:cNvSpPr>
            <a:spLocks noGrp="1"/>
          </p:cNvSpPr>
          <p:nvPr>
            <p:ph type="body" sz="quarter" idx="27"/>
          </p:nvPr>
        </p:nvSpPr>
        <p:spPr>
          <a:xfrm>
            <a:off x="20565904" y="12050984"/>
            <a:ext cx="6279386" cy="659516"/>
          </a:xfrm>
        </p:spPr>
        <p:txBody>
          <a:bodyPr/>
          <a:lstStyle/>
          <a:p>
            <a:r>
              <a:rPr lang="en-US" sz="3600" dirty="0"/>
              <a:t>References</a:t>
            </a:r>
          </a:p>
        </p:txBody>
      </p:sp>
      <p:sp>
        <p:nvSpPr>
          <p:cNvPr id="311" name="Text Placeholder 310"/>
          <p:cNvSpPr>
            <a:spLocks noGrp="1"/>
          </p:cNvSpPr>
          <p:nvPr>
            <p:ph type="body" sz="quarter" idx="28"/>
          </p:nvPr>
        </p:nvSpPr>
        <p:spPr>
          <a:xfrm>
            <a:off x="20628372" y="12794658"/>
            <a:ext cx="6282531" cy="1642634"/>
          </a:xfrm>
        </p:spPr>
        <p:txBody>
          <a:bodyPr/>
          <a:lstStyle/>
          <a:p>
            <a:pPr marL="457200" indent="-457200">
              <a:buFont typeface="+mj-lt"/>
              <a:buAutoNum type="arabicPeriod"/>
            </a:pPr>
            <a:endParaRPr lang="en-US" dirty="0"/>
          </a:p>
          <a:p>
            <a:pPr marL="457200" indent="-457200">
              <a:buFont typeface="+mj-lt"/>
              <a:buAutoNum type="arabicPeriod"/>
            </a:pPr>
            <a:r>
              <a:rPr lang="en-US" dirty="0" err="1"/>
              <a:t>Begon</a:t>
            </a:r>
            <a:r>
              <a:rPr lang="en-US" dirty="0"/>
              <a:t>, M., Harper, J. L., &amp; Townsend, C. R. 1986. </a:t>
            </a:r>
            <a:r>
              <a:rPr lang="en-US" i="1" dirty="0"/>
              <a:t>Ecology: Individuals, populations and communities</a:t>
            </a:r>
            <a:r>
              <a:rPr lang="en-US" dirty="0"/>
              <a:t>. Blackwell scientific publications.</a:t>
            </a:r>
          </a:p>
          <a:p>
            <a:pPr marL="457200" indent="-457200">
              <a:buFont typeface="+mj-lt"/>
              <a:buAutoNum type="arabicPeriod"/>
            </a:pPr>
            <a:r>
              <a:rPr lang="en-US" dirty="0" err="1"/>
              <a:t>Madon</a:t>
            </a:r>
            <a:r>
              <a:rPr lang="en-US" dirty="0"/>
              <a:t>, S., and D. Culver. 1993. Bioenergetics Model for Larval and Juvenile Walleyes - an in-Situ Approach with Experimental Ponds. </a:t>
            </a:r>
            <a:r>
              <a:rPr lang="en-US" i="1" dirty="0"/>
              <a:t>Transactions of the American Fisheries Society</a:t>
            </a:r>
            <a:r>
              <a:rPr lang="en-US" dirty="0"/>
              <a:t> 122:797–813.</a:t>
            </a:r>
          </a:p>
        </p:txBody>
      </p:sp>
      <p:sp>
        <p:nvSpPr>
          <p:cNvPr id="312" name="Text Placeholder 311"/>
          <p:cNvSpPr>
            <a:spLocks noGrp="1"/>
          </p:cNvSpPr>
          <p:nvPr>
            <p:ph type="body" sz="quarter" idx="29"/>
          </p:nvPr>
        </p:nvSpPr>
        <p:spPr>
          <a:xfrm>
            <a:off x="19981662" y="14427391"/>
            <a:ext cx="6279386" cy="659516"/>
          </a:xfrm>
        </p:spPr>
        <p:txBody>
          <a:bodyPr/>
          <a:lstStyle/>
          <a:p>
            <a:r>
              <a:rPr lang="en-US" sz="3600" dirty="0"/>
              <a:t>Acknowledgements</a:t>
            </a:r>
          </a:p>
        </p:txBody>
      </p:sp>
      <p:sp>
        <p:nvSpPr>
          <p:cNvPr id="313" name="Text Placeholder 312"/>
          <p:cNvSpPr>
            <a:spLocks noGrp="1"/>
          </p:cNvSpPr>
          <p:nvPr>
            <p:ph type="body" sz="quarter" idx="30"/>
          </p:nvPr>
        </p:nvSpPr>
        <p:spPr>
          <a:xfrm>
            <a:off x="21187150" y="15040551"/>
            <a:ext cx="4025332" cy="1064014"/>
          </a:xfrm>
        </p:spPr>
        <p:txBody>
          <a:bodyPr/>
          <a:lstStyle/>
          <a:p>
            <a:r>
              <a:rPr lang="en-US" sz="1300" dirty="0"/>
              <a:t>Special thanks to Dr. Jeffrey Miner and Christopher Kemp for assistance with this study  I thank the BGSU CURS program for supporting my involvement in this research study.  </a:t>
            </a:r>
            <a:endParaRPr lang="en-US" sz="13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51" name="Text Placeholder 350"/>
          <p:cNvSpPr>
            <a:spLocks noGrp="1"/>
          </p:cNvSpPr>
          <p:nvPr>
            <p:ph type="body" sz="quarter" idx="150"/>
          </p:nvPr>
        </p:nvSpPr>
        <p:spPr>
          <a:xfrm>
            <a:off x="3662361" y="1653687"/>
            <a:ext cx="20107276" cy="598230"/>
          </a:xfrm>
        </p:spPr>
        <p:txBody>
          <a:bodyPr>
            <a:normAutofit lnSpcReduction="10000"/>
          </a:bodyPr>
          <a:lstStyle/>
          <a:p>
            <a:r>
              <a:rPr lang="en-US" dirty="0"/>
              <a:t>David Roach (droach@bgsu.edu) Christopher Kemp, and Jeffrey Miner</a:t>
            </a:r>
          </a:p>
          <a:p>
            <a:endParaRPr lang="en-US" dirty="0">
              <a:solidFill>
                <a:schemeClr val="accent5">
                  <a:lumMod val="50000"/>
                </a:schemeClr>
              </a:solidFill>
            </a:endParaRPr>
          </a:p>
        </p:txBody>
      </p:sp>
      <p:sp>
        <p:nvSpPr>
          <p:cNvPr id="352" name="Text Placeholder 351"/>
          <p:cNvSpPr>
            <a:spLocks noGrp="1"/>
          </p:cNvSpPr>
          <p:nvPr>
            <p:ph type="body" sz="quarter" idx="184"/>
          </p:nvPr>
        </p:nvSpPr>
        <p:spPr>
          <a:xfrm>
            <a:off x="3662362" y="2532636"/>
            <a:ext cx="20107276" cy="634555"/>
          </a:xfrm>
        </p:spPr>
        <p:txBody>
          <a:bodyPr>
            <a:normAutofit/>
          </a:bodyPr>
          <a:lstStyle/>
          <a:p>
            <a:r>
              <a:rPr lang="en-US" sz="3200" dirty="0"/>
              <a:t>Aquatic Ecology &amp; Fisheries Lab, Dept Biological Sciences, Bowling Green State University </a:t>
            </a:r>
          </a:p>
          <a:p>
            <a:endParaRPr lang="en-US" sz="3200" dirty="0">
              <a:solidFill>
                <a:schemeClr val="accent5">
                  <a:lumMod val="50000"/>
                </a:schemeClr>
              </a:solidFill>
            </a:endParaRPr>
          </a:p>
        </p:txBody>
      </p:sp>
      <p:sp>
        <p:nvSpPr>
          <p:cNvPr id="353" name="Text Placeholder 352"/>
          <p:cNvSpPr>
            <a:spLocks noGrp="1"/>
          </p:cNvSpPr>
          <p:nvPr>
            <p:ph type="body" sz="quarter" idx="185"/>
          </p:nvPr>
        </p:nvSpPr>
        <p:spPr>
          <a:xfrm>
            <a:off x="1753216" y="261341"/>
            <a:ext cx="23925567" cy="834414"/>
          </a:xfrm>
        </p:spPr>
        <p:txBody>
          <a:bodyPr>
            <a:noAutofit/>
          </a:bodyPr>
          <a:lstStyle/>
          <a:p>
            <a:r>
              <a:rPr lang="en-US" sz="4000" dirty="0"/>
              <a:t>Quantifying Functional Response of Larval Walleye to Zooplankton Densities: </a:t>
            </a:r>
          </a:p>
          <a:p>
            <a:r>
              <a:rPr lang="en-US" sz="4000" dirty="0"/>
              <a:t>Critical Conditions for Early Survival</a:t>
            </a:r>
            <a:endParaRPr lang="en-US" sz="4000" i="1" dirty="0"/>
          </a:p>
        </p:txBody>
      </p:sp>
      <p:pic>
        <p:nvPicPr>
          <p:cNvPr id="10" name="Picture 9"/>
          <p:cNvPicPr>
            <a:picLocks noChangeAspect="1"/>
          </p:cNvPicPr>
          <p:nvPr/>
        </p:nvPicPr>
        <p:blipFill>
          <a:blip r:embed="rId3"/>
          <a:stretch>
            <a:fillRect/>
          </a:stretch>
        </p:blipFill>
        <p:spPr>
          <a:xfrm>
            <a:off x="13116975" y="7997932"/>
            <a:ext cx="6285521" cy="46333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17140" y="14346862"/>
            <a:ext cx="1924050" cy="201963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FD1F8AF6-7159-654B-80B2-E5F039C768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34659" y="275814"/>
            <a:ext cx="3733800" cy="2032000"/>
          </a:xfrm>
          <a:prstGeom prst="rect">
            <a:avLst/>
          </a:prstGeom>
        </p:spPr>
      </p:pic>
      <p:pic>
        <p:nvPicPr>
          <p:cNvPr id="18" name="Picture 17" descr="A picture containing worm, invertebrate&#10;&#10;Description automatically generated">
            <a:extLst>
              <a:ext uri="{FF2B5EF4-FFF2-40B4-BE49-F238E27FC236}">
                <a16:creationId xmlns:a16="http://schemas.microsoft.com/office/drawing/2014/main" id="{9366C3CC-3806-C746-92AE-696A9A755C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0435" y="205550"/>
            <a:ext cx="5456925" cy="1924245"/>
          </a:xfrm>
          <a:prstGeom prst="rect">
            <a:avLst/>
          </a:prstGeom>
        </p:spPr>
      </p:pic>
      <p:pic>
        <p:nvPicPr>
          <p:cNvPr id="20" name="Picture 19" descr="A picture containing invertebrate, arthropod, branchiopod crustacean, close&#10;&#10;Description automatically generated">
            <a:extLst>
              <a:ext uri="{FF2B5EF4-FFF2-40B4-BE49-F238E27FC236}">
                <a16:creationId xmlns:a16="http://schemas.microsoft.com/office/drawing/2014/main" id="{AF20C7D8-6380-2F4C-A773-CCE1BC2CE3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0944" y="11977154"/>
            <a:ext cx="2682299" cy="2682299"/>
          </a:xfrm>
          <a:prstGeom prst="rect">
            <a:avLst/>
          </a:prstGeom>
        </p:spPr>
      </p:pic>
      <p:pic>
        <p:nvPicPr>
          <p:cNvPr id="23" name="Picture 22" descr="A jellyfish in the water&#10;&#10;Description automatically generated with medium confidence">
            <a:extLst>
              <a:ext uri="{FF2B5EF4-FFF2-40B4-BE49-F238E27FC236}">
                <a16:creationId xmlns:a16="http://schemas.microsoft.com/office/drawing/2014/main" id="{EAF440B6-B4A6-A14B-AD38-AF2DEE02C5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82204" y="10738192"/>
            <a:ext cx="3442186" cy="2580111"/>
          </a:xfrm>
          <a:prstGeom prst="rect">
            <a:avLst/>
          </a:prstGeom>
        </p:spPr>
      </p:pic>
      <p:sp>
        <p:nvSpPr>
          <p:cNvPr id="26" name="TextBox 25">
            <a:extLst>
              <a:ext uri="{FF2B5EF4-FFF2-40B4-BE49-F238E27FC236}">
                <a16:creationId xmlns:a16="http://schemas.microsoft.com/office/drawing/2014/main" id="{C3AD93C8-AB08-4843-8488-F36A1D5A515A}"/>
              </a:ext>
            </a:extLst>
          </p:cNvPr>
          <p:cNvSpPr txBox="1"/>
          <p:nvPr/>
        </p:nvSpPr>
        <p:spPr>
          <a:xfrm>
            <a:off x="7792438" y="15254108"/>
            <a:ext cx="5067091"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Figure 1. The Functional Response:  Biomass consumed as a function of  zooplankton biomass in mesocosms. </a:t>
            </a:r>
          </a:p>
        </p:txBody>
      </p:sp>
      <p:sp>
        <p:nvSpPr>
          <p:cNvPr id="30" name="TextBox 29">
            <a:extLst>
              <a:ext uri="{FF2B5EF4-FFF2-40B4-BE49-F238E27FC236}">
                <a16:creationId xmlns:a16="http://schemas.microsoft.com/office/drawing/2014/main" id="{399BCC50-7435-164E-A8D7-D3C13B8B61CA}"/>
              </a:ext>
            </a:extLst>
          </p:cNvPr>
          <p:cNvSpPr txBox="1"/>
          <p:nvPr/>
        </p:nvSpPr>
        <p:spPr>
          <a:xfrm>
            <a:off x="14688114" y="6041341"/>
            <a:ext cx="5293548"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Figure 2. Walleye larvae consumption of Bosmina as a function of zooplankton biomass</a:t>
            </a:r>
          </a:p>
        </p:txBody>
      </p:sp>
      <p:pic>
        <p:nvPicPr>
          <p:cNvPr id="46" name="Picture 45" descr="A jellyfish in the water&#10;&#10;Description automatically generated with medium confidence">
            <a:extLst>
              <a:ext uri="{FF2B5EF4-FFF2-40B4-BE49-F238E27FC236}">
                <a16:creationId xmlns:a16="http://schemas.microsoft.com/office/drawing/2014/main" id="{4ADE0510-03FF-4F43-A1D1-6561C9264A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618414" y="7131124"/>
            <a:ext cx="1466752" cy="1063655"/>
          </a:xfrm>
          <a:prstGeom prst="rect">
            <a:avLst/>
          </a:prstGeom>
        </p:spPr>
      </p:pic>
      <p:pic>
        <p:nvPicPr>
          <p:cNvPr id="47" name="Picture 46" descr="A picture containing invertebrate, arthropod, branchiopod crustacean, close&#10;&#10;Description automatically generated">
            <a:extLst>
              <a:ext uri="{FF2B5EF4-FFF2-40B4-BE49-F238E27FC236}">
                <a16:creationId xmlns:a16="http://schemas.microsoft.com/office/drawing/2014/main" id="{30B00A79-679A-EA49-8319-CF33E8B57B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59340" y="3090048"/>
            <a:ext cx="1032332" cy="1032332"/>
          </a:xfrm>
          <a:prstGeom prst="rect">
            <a:avLst/>
          </a:prstGeom>
        </p:spPr>
      </p:pic>
      <p:sp>
        <p:nvSpPr>
          <p:cNvPr id="31" name="TextBox 30">
            <a:extLst>
              <a:ext uri="{FF2B5EF4-FFF2-40B4-BE49-F238E27FC236}">
                <a16:creationId xmlns:a16="http://schemas.microsoft.com/office/drawing/2014/main" id="{C189FFF9-4BCE-4248-879B-5411850A7B3C}"/>
              </a:ext>
            </a:extLst>
          </p:cNvPr>
          <p:cNvSpPr txBox="1"/>
          <p:nvPr/>
        </p:nvSpPr>
        <p:spPr>
          <a:xfrm>
            <a:off x="14266685" y="10918296"/>
            <a:ext cx="5869188"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Figure 3. Walleye larvae consumption of cyclopoid copepods as a function of zooplankton biomass</a:t>
            </a:r>
          </a:p>
        </p:txBody>
      </p:sp>
      <p:cxnSp>
        <p:nvCxnSpPr>
          <p:cNvPr id="33" name="Straight Connector 32">
            <a:extLst>
              <a:ext uri="{FF2B5EF4-FFF2-40B4-BE49-F238E27FC236}">
                <a16:creationId xmlns:a16="http://schemas.microsoft.com/office/drawing/2014/main" id="{B3C0D755-117F-8B46-BCCF-83F743C67527}"/>
              </a:ext>
            </a:extLst>
          </p:cNvPr>
          <p:cNvCxnSpPr/>
          <p:nvPr/>
        </p:nvCxnSpPr>
        <p:spPr>
          <a:xfrm>
            <a:off x="14532924" y="3400490"/>
            <a:ext cx="0" cy="222504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92A4F0B-FB90-1E4B-B070-B32F7C9BDE78}"/>
              </a:ext>
            </a:extLst>
          </p:cNvPr>
          <p:cNvCxnSpPr/>
          <p:nvPr/>
        </p:nvCxnSpPr>
        <p:spPr>
          <a:xfrm>
            <a:off x="14587848" y="8194779"/>
            <a:ext cx="0" cy="222504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C905B63-C60E-8E4A-87CA-879896841D70}"/>
              </a:ext>
            </a:extLst>
          </p:cNvPr>
          <p:cNvCxnSpPr>
            <a:cxnSpLocks/>
          </p:cNvCxnSpPr>
          <p:nvPr/>
        </p:nvCxnSpPr>
        <p:spPr>
          <a:xfrm>
            <a:off x="14587848" y="5625530"/>
            <a:ext cx="403056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DB70EFA-1B51-CB41-892F-B8805A4EC623}"/>
              </a:ext>
            </a:extLst>
          </p:cNvPr>
          <p:cNvCxnSpPr>
            <a:cxnSpLocks/>
          </p:cNvCxnSpPr>
          <p:nvPr/>
        </p:nvCxnSpPr>
        <p:spPr>
          <a:xfrm>
            <a:off x="14587847" y="10419819"/>
            <a:ext cx="403056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CF177D5-F094-1948-B1F2-750103AFD0AD}"/>
              </a:ext>
            </a:extLst>
          </p:cNvPr>
          <p:cNvCxnSpPr/>
          <p:nvPr/>
        </p:nvCxnSpPr>
        <p:spPr>
          <a:xfrm>
            <a:off x="7888966" y="12937366"/>
            <a:ext cx="0" cy="222504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5F42D91-F760-C349-95A0-253FC84E48FA}"/>
              </a:ext>
            </a:extLst>
          </p:cNvPr>
          <p:cNvCxnSpPr>
            <a:cxnSpLocks/>
          </p:cNvCxnSpPr>
          <p:nvPr/>
        </p:nvCxnSpPr>
        <p:spPr>
          <a:xfrm>
            <a:off x="7888966" y="15162406"/>
            <a:ext cx="403056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23530C6-C02F-3A47-85D2-5CF76B3BE8FC}"/>
              </a:ext>
            </a:extLst>
          </p:cNvPr>
          <p:cNvSpPr txBox="1"/>
          <p:nvPr/>
        </p:nvSpPr>
        <p:spPr>
          <a:xfrm>
            <a:off x="16433302" y="14956754"/>
            <a:ext cx="1218603"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Sandusky Bay</a:t>
            </a:r>
          </a:p>
        </p:txBody>
      </p:sp>
      <p:sp>
        <p:nvSpPr>
          <p:cNvPr id="37" name="TextBox 36">
            <a:extLst>
              <a:ext uri="{FF2B5EF4-FFF2-40B4-BE49-F238E27FC236}">
                <a16:creationId xmlns:a16="http://schemas.microsoft.com/office/drawing/2014/main" id="{2040ADCA-B937-524C-AFEA-08143055CEA6}"/>
              </a:ext>
            </a:extLst>
          </p:cNvPr>
          <p:cNvSpPr txBox="1"/>
          <p:nvPr/>
        </p:nvSpPr>
        <p:spPr>
          <a:xfrm>
            <a:off x="552031" y="14839238"/>
            <a:ext cx="2323072"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Bosmina longirostris</a:t>
            </a:r>
          </a:p>
        </p:txBody>
      </p:sp>
      <p:sp>
        <p:nvSpPr>
          <p:cNvPr id="38" name="TextBox 37">
            <a:extLst>
              <a:ext uri="{FF2B5EF4-FFF2-40B4-BE49-F238E27FC236}">
                <a16:creationId xmlns:a16="http://schemas.microsoft.com/office/drawing/2014/main" id="{94A1426E-41B7-5E4D-95B4-B220183C3FF9}"/>
              </a:ext>
            </a:extLst>
          </p:cNvPr>
          <p:cNvSpPr txBox="1"/>
          <p:nvPr/>
        </p:nvSpPr>
        <p:spPr>
          <a:xfrm>
            <a:off x="4142999" y="13611994"/>
            <a:ext cx="2185214"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Cyclopoid copepod</a:t>
            </a:r>
          </a:p>
        </p:txBody>
      </p:sp>
      <p:sp>
        <p:nvSpPr>
          <p:cNvPr id="39" name="TextBox 38">
            <a:extLst>
              <a:ext uri="{FF2B5EF4-FFF2-40B4-BE49-F238E27FC236}">
                <a16:creationId xmlns:a16="http://schemas.microsoft.com/office/drawing/2014/main" id="{264D0923-41AE-4044-9049-B18E3769970E}"/>
              </a:ext>
            </a:extLst>
          </p:cNvPr>
          <p:cNvSpPr txBox="1"/>
          <p:nvPr/>
        </p:nvSpPr>
        <p:spPr>
          <a:xfrm>
            <a:off x="734920" y="10770362"/>
            <a:ext cx="2310763"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Prey of larval Walleye</a:t>
            </a:r>
          </a:p>
        </p:txBody>
      </p:sp>
      <p:pic>
        <p:nvPicPr>
          <p:cNvPr id="4098" name="Picture 2">
            <a:extLst>
              <a:ext uri="{FF2B5EF4-FFF2-40B4-BE49-F238E27FC236}">
                <a16:creationId xmlns:a16="http://schemas.microsoft.com/office/drawing/2014/main" id="{97416201-32A0-2843-8D96-1E60805D738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948058" y="12178361"/>
            <a:ext cx="6189092" cy="25787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2" name="Chart 41">
            <a:extLst>
              <a:ext uri="{FF2B5EF4-FFF2-40B4-BE49-F238E27FC236}">
                <a16:creationId xmlns:a16="http://schemas.microsoft.com/office/drawing/2014/main" id="{D3F75620-800A-8046-8797-0409830886E1}"/>
              </a:ext>
            </a:extLst>
          </p:cNvPr>
          <p:cNvGraphicFramePr>
            <a:graphicFrameLocks/>
          </p:cNvGraphicFramePr>
          <p:nvPr>
            <p:extLst>
              <p:ext uri="{D42A27DB-BD31-4B8C-83A1-F6EECF244321}">
                <p14:modId xmlns:p14="http://schemas.microsoft.com/office/powerpoint/2010/main" val="2586832279"/>
              </p:ext>
            </p:extLst>
          </p:nvPr>
        </p:nvGraphicFramePr>
        <p:xfrm>
          <a:off x="14532924" y="3020827"/>
          <a:ext cx="4572000" cy="27432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3" name="Chart 42">
            <a:extLst>
              <a:ext uri="{FF2B5EF4-FFF2-40B4-BE49-F238E27FC236}">
                <a16:creationId xmlns:a16="http://schemas.microsoft.com/office/drawing/2014/main" id="{E4A97BF5-F475-F444-8CF1-93198305BD27}"/>
              </a:ext>
            </a:extLst>
          </p:cNvPr>
          <p:cNvGraphicFramePr>
            <a:graphicFrameLocks/>
          </p:cNvGraphicFramePr>
          <p:nvPr>
            <p:extLst>
              <p:ext uri="{D42A27DB-BD31-4B8C-83A1-F6EECF244321}">
                <p14:modId xmlns:p14="http://schemas.microsoft.com/office/powerpoint/2010/main" val="1950935298"/>
              </p:ext>
            </p:extLst>
          </p:nvPr>
        </p:nvGraphicFramePr>
        <p:xfrm>
          <a:off x="14428899" y="7793970"/>
          <a:ext cx="4572000" cy="2743200"/>
        </p:xfrm>
        <a:graphic>
          <a:graphicData uri="http://schemas.openxmlformats.org/drawingml/2006/chart">
            <c:chart xmlns:c="http://schemas.openxmlformats.org/drawingml/2006/chart" xmlns:r="http://schemas.openxmlformats.org/officeDocument/2006/relationships" r:id="rId11"/>
          </a:graphicData>
        </a:graphic>
      </p:graphicFrame>
      <p:pic>
        <p:nvPicPr>
          <p:cNvPr id="3" name="Picture 2">
            <a:extLst>
              <a:ext uri="{FF2B5EF4-FFF2-40B4-BE49-F238E27FC236}">
                <a16:creationId xmlns:a16="http://schemas.microsoft.com/office/drawing/2014/main" id="{DE53B25C-CC46-9C4C-AA07-3FE13B73A12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514220" y="8601298"/>
            <a:ext cx="4382753" cy="350314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A449109B-46DE-E443-999D-14EA2F1419F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20653" y="6476166"/>
            <a:ext cx="4276308" cy="240740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7C4AA4DF-74F0-4A4D-A11F-15BACFC1730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77029" y="9011833"/>
            <a:ext cx="2297910" cy="2796798"/>
          </a:xfrm>
          <a:prstGeom prst="rect">
            <a:avLst/>
          </a:prstGeom>
          <a:noFill/>
          <a:extLst>
            <a:ext uri="{909E8E84-426E-40DD-AFC4-6F175D3DCCD1}">
              <a14:hiddenFill xmlns:a14="http://schemas.microsoft.com/office/drawing/2010/main">
                <a:solidFill>
                  <a:srgbClr val="FFFFFF"/>
                </a:solidFill>
              </a14:hiddenFill>
            </a:ext>
          </a:extLst>
        </p:spPr>
      </p:pic>
      <p:sp>
        <p:nvSpPr>
          <p:cNvPr id="49" name="Text Placeholder 308">
            <a:extLst>
              <a:ext uri="{FF2B5EF4-FFF2-40B4-BE49-F238E27FC236}">
                <a16:creationId xmlns:a16="http://schemas.microsoft.com/office/drawing/2014/main" id="{14694218-78CB-CB47-AD6E-32E1AABD44D8}"/>
              </a:ext>
            </a:extLst>
          </p:cNvPr>
          <p:cNvSpPr txBox="1">
            <a:spLocks/>
          </p:cNvSpPr>
          <p:nvPr/>
        </p:nvSpPr>
        <p:spPr>
          <a:xfrm>
            <a:off x="7266790" y="3877338"/>
            <a:ext cx="6279386" cy="2553653"/>
          </a:xfrm>
          <a:prstGeom prst="rect">
            <a:avLst/>
          </a:prstGeom>
        </p:spPr>
        <p:txBody>
          <a:bodyPr wrap="square" lIns="130622" tIns="130622" rIns="130622" bIns="130622">
            <a:spAutoFit/>
          </a:bodyPr>
          <a:lstStyle>
            <a:lvl1pPr marL="0" indent="0" algn="l" defTabSz="2507943" rtl="0" eaLnBrk="1" latinLnBrk="0" hangingPunct="1">
              <a:spcBef>
                <a:spcPct val="20000"/>
              </a:spcBef>
              <a:buFont typeface="Arial" pitchFamily="34" charset="0"/>
              <a:buNone/>
              <a:defRPr sz="14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marL="285750" indent="-285750">
              <a:buFont typeface="Arial" pitchFamily="34" charset="0"/>
              <a:buChar char="•"/>
            </a:pPr>
            <a:r>
              <a:rPr lang="en-US" sz="2400" dirty="0"/>
              <a:t>Larval Walleye were collected from mesocosms of various zooplankton densities: fractions of ambient (0.25X, 0.5X) ambient (1X) and five times ambient (5X).  </a:t>
            </a:r>
          </a:p>
          <a:p>
            <a:pPr marL="285750" indent="-285750">
              <a:buFont typeface="Arial" pitchFamily="34" charset="0"/>
              <a:buChar char="•"/>
            </a:pPr>
            <a:r>
              <a:rPr lang="en-US" sz="2400" dirty="0"/>
              <a:t>Diet analysis was conducted on fish extracted at the end of the third day after foraging. </a:t>
            </a:r>
          </a:p>
        </p:txBody>
      </p:sp>
      <p:graphicFrame>
        <p:nvGraphicFramePr>
          <p:cNvPr id="44" name="Chart 43">
            <a:extLst>
              <a:ext uri="{FF2B5EF4-FFF2-40B4-BE49-F238E27FC236}">
                <a16:creationId xmlns:a16="http://schemas.microsoft.com/office/drawing/2014/main" id="{77EA3C3E-FE05-7D4D-8E44-DEE38F494A57}"/>
              </a:ext>
            </a:extLst>
          </p:cNvPr>
          <p:cNvGraphicFramePr>
            <a:graphicFrameLocks/>
          </p:cNvGraphicFramePr>
          <p:nvPr>
            <p:extLst>
              <p:ext uri="{D42A27DB-BD31-4B8C-83A1-F6EECF244321}">
                <p14:modId xmlns:p14="http://schemas.microsoft.com/office/powerpoint/2010/main" val="2139518490"/>
              </p:ext>
            </p:extLst>
          </p:nvPr>
        </p:nvGraphicFramePr>
        <p:xfrm>
          <a:off x="7936147" y="12510908"/>
          <a:ext cx="4572000" cy="2743200"/>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3417310049"/>
      </p:ext>
    </p:extLst>
  </p:cSld>
  <p:clrMapOvr>
    <a:masterClrMapping/>
  </p:clrMapOvr>
</p:sld>
</file>

<file path=ppt/theme/theme1.xml><?xml version="1.0" encoding="utf-8"?>
<a:theme xmlns:a="http://schemas.openxmlformats.org/drawingml/2006/main" name="PosterPresentations.com-36x60-Template-V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PosterPresentations.com-36x60-Template-V3</Template>
  <TotalTime>1140</TotalTime>
  <Words>477</Words>
  <Application>Microsoft Macintosh PowerPoint</Application>
  <PresentationFormat>Custom</PresentationFormat>
  <Paragraphs>40</Paragraphs>
  <Slides>1</Slides>
  <Notes>1</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9" baseType="lpstr">
      <vt:lpstr>Arial</vt:lpstr>
      <vt:lpstr>Calibri</vt:lpstr>
      <vt:lpstr>Times New Roman</vt:lpstr>
      <vt:lpstr>Trebuchet MS</vt:lpstr>
      <vt:lpstr>PosterPresentations.com-36x60-Template-V3</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David Roach</cp:lastModifiedBy>
  <cp:revision>67</cp:revision>
  <dcterms:created xsi:type="dcterms:W3CDTF">2012-02-06T18:46:22Z</dcterms:created>
  <dcterms:modified xsi:type="dcterms:W3CDTF">2021-04-19T04:10:03Z</dcterms:modified>
</cp:coreProperties>
</file>