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56" r:id="rId2"/>
  </p:sldIdLst>
  <p:sldSz cx="43891200" cy="32918400"/>
  <p:notesSz cx="6858000" cy="9144000"/>
  <p:custDataLst>
    <p:tags r:id="rId3"/>
  </p:custDataLst>
  <p:defaultTextStyle>
    <a:defPPr>
      <a:defRPr lang="en-US"/>
    </a:defPPr>
    <a:lvl1pPr algn="l" rtl="0" fontAlgn="base">
      <a:spcBef>
        <a:spcPct val="0"/>
      </a:spcBef>
      <a:spcAft>
        <a:spcPct val="0"/>
      </a:spcAft>
      <a:defRPr sz="3800" kern="1200">
        <a:solidFill>
          <a:schemeClr val="tx1"/>
        </a:solidFill>
        <a:latin typeface="Arial"/>
        <a:ea typeface="+mn-ea"/>
        <a:cs typeface="+mn-cs"/>
      </a:defRPr>
    </a:lvl1pPr>
    <a:lvl2pPr marL="457200" algn="l" rtl="0" fontAlgn="base">
      <a:spcBef>
        <a:spcPct val="0"/>
      </a:spcBef>
      <a:spcAft>
        <a:spcPct val="0"/>
      </a:spcAft>
      <a:defRPr sz="3800" kern="1200">
        <a:solidFill>
          <a:schemeClr val="tx1"/>
        </a:solidFill>
        <a:latin typeface="Arial"/>
        <a:ea typeface="+mn-ea"/>
        <a:cs typeface="+mn-cs"/>
      </a:defRPr>
    </a:lvl2pPr>
    <a:lvl3pPr marL="914400" algn="l" rtl="0" fontAlgn="base">
      <a:spcBef>
        <a:spcPct val="0"/>
      </a:spcBef>
      <a:spcAft>
        <a:spcPct val="0"/>
      </a:spcAft>
      <a:defRPr sz="3800" kern="1200">
        <a:solidFill>
          <a:schemeClr val="tx1"/>
        </a:solidFill>
        <a:latin typeface="Arial"/>
        <a:ea typeface="+mn-ea"/>
        <a:cs typeface="+mn-cs"/>
      </a:defRPr>
    </a:lvl3pPr>
    <a:lvl4pPr marL="1371600" algn="l" rtl="0" fontAlgn="base">
      <a:spcBef>
        <a:spcPct val="0"/>
      </a:spcBef>
      <a:spcAft>
        <a:spcPct val="0"/>
      </a:spcAft>
      <a:defRPr sz="3800" kern="1200">
        <a:solidFill>
          <a:schemeClr val="tx1"/>
        </a:solidFill>
        <a:latin typeface="Arial"/>
        <a:ea typeface="+mn-ea"/>
        <a:cs typeface="+mn-cs"/>
      </a:defRPr>
    </a:lvl4pPr>
    <a:lvl5pPr marL="1828800" algn="l" rtl="0" fontAlgn="base">
      <a:spcBef>
        <a:spcPct val="0"/>
      </a:spcBef>
      <a:spcAft>
        <a:spcPct val="0"/>
      </a:spcAft>
      <a:defRPr sz="3800" kern="1200">
        <a:solidFill>
          <a:schemeClr val="tx1"/>
        </a:solidFill>
        <a:latin typeface="Arial"/>
        <a:ea typeface="+mn-ea"/>
        <a:cs typeface="+mn-cs"/>
      </a:defRPr>
    </a:lvl5pPr>
    <a:lvl6pPr marL="2286000" algn="l" defTabSz="914400" rtl="0" eaLnBrk="1" latinLnBrk="0" hangingPunct="1">
      <a:defRPr sz="3800" kern="1200">
        <a:solidFill>
          <a:schemeClr val="tx1"/>
        </a:solidFill>
        <a:latin typeface="Arial"/>
        <a:ea typeface="+mn-ea"/>
        <a:cs typeface="+mn-cs"/>
      </a:defRPr>
    </a:lvl6pPr>
    <a:lvl7pPr marL="2743200" algn="l" defTabSz="914400" rtl="0" eaLnBrk="1" latinLnBrk="0" hangingPunct="1">
      <a:defRPr sz="3800" kern="1200">
        <a:solidFill>
          <a:schemeClr val="tx1"/>
        </a:solidFill>
        <a:latin typeface="Arial"/>
        <a:ea typeface="+mn-ea"/>
        <a:cs typeface="+mn-cs"/>
      </a:defRPr>
    </a:lvl7pPr>
    <a:lvl8pPr marL="3200400" algn="l" defTabSz="914400" rtl="0" eaLnBrk="1" latinLnBrk="0" hangingPunct="1">
      <a:defRPr sz="3800" kern="1200">
        <a:solidFill>
          <a:schemeClr val="tx1"/>
        </a:solidFill>
        <a:latin typeface="Arial"/>
        <a:ea typeface="+mn-ea"/>
        <a:cs typeface="+mn-cs"/>
      </a:defRPr>
    </a:lvl8pPr>
    <a:lvl9pPr marL="3657600" algn="l" defTabSz="914400" rtl="0" eaLnBrk="1" latinLnBrk="0" hangingPunct="1">
      <a:defRPr sz="38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73FDD6"/>
    <a:srgbClr val="FF85FF"/>
    <a:srgbClr val="FFFC00"/>
    <a:srgbClr val="CCFFFF"/>
    <a:srgbClr val="F8C2D2"/>
    <a:srgbClr val="7AB6BC"/>
    <a:srgbClr val="ABD2D5"/>
    <a:srgbClr val="BCDCDE"/>
    <a:srgbClr val="4380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22"/>
    <p:restoredTop sz="94660"/>
  </p:normalViewPr>
  <p:slideViewPr>
    <p:cSldViewPr>
      <p:cViewPr varScale="1">
        <p:scale>
          <a:sx n="15" d="100"/>
          <a:sy n="15" d="100"/>
        </p:scale>
        <p:origin x="1648" y="8"/>
      </p:cViewPr>
      <p:guideLst>
        <p:guide orient="horz" pos="10368"/>
        <p:guide pos="13824"/>
      </p:guideLst>
    </p:cSldViewPr>
  </p:slideViewPr>
  <p:notesTextViewPr>
    <p:cViewPr>
      <p:scale>
        <a:sx n="100" d="100"/>
        <a:sy n="100" d="100"/>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defPPr>
              <a:defRPr kern="1200" smtId="4294967295"/>
            </a:defP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8DF5FCE-FDEA-4465-BCF6-C7F63911A9A6}" type="slidenum">
              <a:rPr lang="en-US"/>
              <a:pPr>
                <a:defRPr/>
              </a:pPr>
              <a:t>‹#›</a:t>
            </a:fld>
            <a:endParaRPr lang="en-US" dirty="0"/>
          </a:p>
        </p:txBody>
      </p:sp>
    </p:spTree>
    <p:extLst>
      <p:ext uri="{BB962C8B-B14F-4D97-AF65-F5344CB8AC3E}">
        <p14:creationId xmlns:p14="http://schemas.microsoft.com/office/powerpoint/2010/main" val="3416061706"/>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AE3CA81D-4204-48B1-A4D7-36EFD127B2F8}" type="slidenum">
              <a:rPr lang="en-US"/>
              <a:pPr>
                <a:defRPr/>
              </a:pPr>
              <a:t>‹#›</a:t>
            </a:fld>
            <a:endParaRPr lang="en-US" dirty="0"/>
          </a:p>
        </p:txBody>
      </p:sp>
    </p:spTree>
    <p:extLst>
      <p:ext uri="{BB962C8B-B14F-4D97-AF65-F5344CB8AC3E}">
        <p14:creationId xmlns:p14="http://schemas.microsoft.com/office/powerpoint/2010/main" val="280155094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9225"/>
          </a:xfrm>
        </p:spPr>
        <p:txBody>
          <a:bodyPr vert="eaVert"/>
          <a:lstStyle>
            <a:defPPr>
              <a:defRPr kern="1200" smtId="4294967295"/>
            </a:defPPr>
          </a:lstStyle>
          <a:p>
            <a:r>
              <a:rPr lang="en-US"/>
              <a:t>Click to edit Master title style</a:t>
            </a:r>
          </a:p>
        </p:txBody>
      </p:sp>
      <p:sp>
        <p:nvSpPr>
          <p:cNvPr id="3" name="Vertical Text Placeholder 2"/>
          <p:cNvSpPr>
            <a:spLocks noGrp="1"/>
          </p:cNvSpPr>
          <p:nvPr>
            <p:ph type="body" orient="vert" idx="1"/>
          </p:nvPr>
        </p:nvSpPr>
        <p:spPr>
          <a:xfrm>
            <a:off x="2193925" y="1317625"/>
            <a:ext cx="29475112" cy="28089225"/>
          </a:xfrm>
        </p:spPr>
        <p:txBody>
          <a:bodyPr vert="eaVert"/>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B1D08C6D-384C-4677-A8CE-0D580832C4AA}" type="slidenum">
              <a:rPr lang="en-US"/>
              <a:pPr>
                <a:defRPr/>
              </a:pPr>
              <a:t>‹#›</a:t>
            </a:fld>
            <a:endParaRPr lang="en-US" dirty="0"/>
          </a:p>
        </p:txBody>
      </p:sp>
    </p:spTree>
    <p:extLst>
      <p:ext uri="{BB962C8B-B14F-4D97-AF65-F5344CB8AC3E}">
        <p14:creationId xmlns:p14="http://schemas.microsoft.com/office/powerpoint/2010/main" val="272304977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defPPr>
              <a:defRPr kern="1200" smtId="4294967295"/>
            </a:defPPr>
          </a:lstStyle>
          <a:p>
            <a:r>
              <a:rPr lang="en-US"/>
              <a:t>Click to edit Master title style</a:t>
            </a:r>
          </a:p>
        </p:txBody>
      </p:sp>
      <p:sp>
        <p:nvSpPr>
          <p:cNvPr id="3" name="Text Placeholder 2"/>
          <p:cNvSpPr>
            <a:spLocks noGrp="1"/>
          </p:cNvSpPr>
          <p:nvPr>
            <p:ph type="body" sz="half" idx="1"/>
          </p:nvPr>
        </p:nvSpPr>
        <p:spPr>
          <a:xfrm>
            <a:off x="2193925" y="7680325"/>
            <a:ext cx="19675475" cy="21726525"/>
          </a:xfrm>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80325"/>
            <a:ext cx="19675475" cy="21726525"/>
          </a:xfrm>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B947A3F5-B070-47AF-A223-F33332FE8B86}" type="slidenum">
              <a:rPr lang="en-US"/>
              <a:pPr>
                <a:defRPr/>
              </a:pPr>
              <a:t>‹#›</a:t>
            </a:fld>
            <a:endParaRPr lang="en-US" dirty="0"/>
          </a:p>
        </p:txBody>
      </p:sp>
    </p:spTree>
    <p:extLst>
      <p:ext uri="{BB962C8B-B14F-4D97-AF65-F5344CB8AC3E}">
        <p14:creationId xmlns:p14="http://schemas.microsoft.com/office/powerpoint/2010/main" val="120761965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idx="1"/>
          </p:nvPr>
        </p:nvSpPr>
        <p:spPr/>
        <p:txBody>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A43242BF-F4C0-49CF-80EA-38D6C064D587}" type="slidenum">
              <a:rPr lang="en-US"/>
              <a:pPr>
                <a:defRPr/>
              </a:pPr>
              <a:t>‹#›</a:t>
            </a:fld>
            <a:endParaRPr lang="en-US" dirty="0"/>
          </a:p>
        </p:txBody>
      </p:sp>
    </p:spTree>
    <p:extLst>
      <p:ext uri="{BB962C8B-B14F-4D97-AF65-F5344CB8AC3E}">
        <p14:creationId xmlns:p14="http://schemas.microsoft.com/office/powerpoint/2010/main" val="205629843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defPPr>
              <a:defRPr kern="1200" smtId="4294967295"/>
            </a:defPPr>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5"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pPr>
              <a:defRPr/>
            </a:pPr>
            <a:fld id="{029423EF-61E0-492B-A58A-8462960B8BF6}" type="slidenum">
              <a:rPr lang="en-US"/>
              <a:pPr>
                <a:defRPr/>
              </a:pPr>
              <a:t>‹#›</a:t>
            </a:fld>
            <a:endParaRPr lang="en-US" dirty="0"/>
          </a:p>
        </p:txBody>
      </p:sp>
    </p:spTree>
    <p:extLst>
      <p:ext uri="{BB962C8B-B14F-4D97-AF65-F5344CB8AC3E}">
        <p14:creationId xmlns:p14="http://schemas.microsoft.com/office/powerpoint/2010/main" val="125227207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Content Placeholder 2"/>
          <p:cNvSpPr>
            <a:spLocks noGrp="1"/>
          </p:cNvSpPr>
          <p:nvPr>
            <p:ph sz="half" idx="1"/>
          </p:nvPr>
        </p:nvSpPr>
        <p:spPr>
          <a:xfrm>
            <a:off x="2193925"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80325"/>
            <a:ext cx="19675475" cy="21726525"/>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80F45B66-FD4B-43D3-97DD-29BBADAFE8FC}" type="slidenum">
              <a:rPr lang="en-US"/>
              <a:pPr>
                <a:defRPr/>
              </a:pPr>
              <a:t>‹#›</a:t>
            </a:fld>
            <a:endParaRPr lang="en-US" dirty="0"/>
          </a:p>
        </p:txBody>
      </p:sp>
    </p:spTree>
    <p:extLst>
      <p:ext uri="{BB962C8B-B14F-4D97-AF65-F5344CB8AC3E}">
        <p14:creationId xmlns:p14="http://schemas.microsoft.com/office/powerpoint/2010/main" val="123935441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8"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pPr>
              <a:defRPr/>
            </a:pPr>
            <a:fld id="{134DC469-4A79-40F8-9FD1-29BC04AA7011}" type="slidenum">
              <a:rPr lang="en-US"/>
              <a:pPr>
                <a:defRPr/>
              </a:pPr>
              <a:t>‹#›</a:t>
            </a:fld>
            <a:endParaRPr lang="en-US" dirty="0"/>
          </a:p>
        </p:txBody>
      </p:sp>
    </p:spTree>
    <p:extLst>
      <p:ext uri="{BB962C8B-B14F-4D97-AF65-F5344CB8AC3E}">
        <p14:creationId xmlns:p14="http://schemas.microsoft.com/office/powerpoint/2010/main" val="66336822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defPPr>
              <a:defRPr kern="1200" smtId="4294967295"/>
            </a:defPPr>
          </a:lstStyle>
          <a:p>
            <a:r>
              <a:rPr lang="en-US"/>
              <a:t>Click to edit Master title style</a:t>
            </a:r>
          </a:p>
        </p:txBody>
      </p:sp>
      <p:sp>
        <p:nvSpPr>
          <p:cNvPr id="3"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4"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pPr>
              <a:defRPr/>
            </a:pPr>
            <a:fld id="{E77ED9D9-385C-4EF3-825C-DD7EC451E098}" type="slidenum">
              <a:rPr lang="en-US"/>
              <a:pPr>
                <a:defRPr/>
              </a:pPr>
              <a:t>‹#›</a:t>
            </a:fld>
            <a:endParaRPr lang="en-US" dirty="0"/>
          </a:p>
        </p:txBody>
      </p:sp>
    </p:spTree>
    <p:extLst>
      <p:ext uri="{BB962C8B-B14F-4D97-AF65-F5344CB8AC3E}">
        <p14:creationId xmlns:p14="http://schemas.microsoft.com/office/powerpoint/2010/main" val="146840492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3"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pPr>
              <a:defRPr/>
            </a:pPr>
            <a:fld id="{6D843B82-F4E2-4569-B1E8-B9E053E8F458}" type="slidenum">
              <a:rPr lang="en-US"/>
              <a:pPr>
                <a:defRPr/>
              </a:pPr>
              <a:t>‹#›</a:t>
            </a:fld>
            <a:endParaRPr lang="en-US" dirty="0"/>
          </a:p>
        </p:txBody>
      </p:sp>
    </p:spTree>
    <p:extLst>
      <p:ext uri="{BB962C8B-B14F-4D97-AF65-F5344CB8AC3E}">
        <p14:creationId xmlns:p14="http://schemas.microsoft.com/office/powerpoint/2010/main" val="35766520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defPPr>
              <a:defRPr kern="1200" smtId="4294967295"/>
            </a:defPPr>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63D2E94D-57D8-45DE-BBE8-59CBB7A5E382}" type="slidenum">
              <a:rPr lang="en-US"/>
              <a:pPr>
                <a:defRPr/>
              </a:pPr>
              <a:t>‹#›</a:t>
            </a:fld>
            <a:endParaRPr lang="en-US" dirty="0"/>
          </a:p>
        </p:txBody>
      </p:sp>
    </p:spTree>
    <p:extLst>
      <p:ext uri="{BB962C8B-B14F-4D97-AF65-F5344CB8AC3E}">
        <p14:creationId xmlns:p14="http://schemas.microsoft.com/office/powerpoint/2010/main" val="115146592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2"/>
            <a:ext cx="26335038" cy="2720975"/>
          </a:xfrm>
        </p:spPr>
        <p:txBody>
          <a:bodyPr anchor="b"/>
          <a:lstStyle>
            <a:defPPr>
              <a:defRPr kern="1200" smtId="4294967295"/>
            </a:defPPr>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8"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8"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pPr>
              <a:defRPr/>
            </a:pPr>
            <a:endParaRPr lang="en-US" dirty="0"/>
          </a:p>
        </p:txBody>
      </p:sp>
      <p:sp>
        <p:nvSpPr>
          <p:cNvPr id="6" name="Rectangle 5"/>
          <p:cNvSpPr>
            <a:spLocks noGrp="1" noChangeArrowheads="1"/>
          </p:cNvSpPr>
          <p:nvPr>
            <p:ph type="ftr" sz="quarter" idx="11"/>
          </p:nvPr>
        </p:nvSpPr>
        <p:spPr/>
        <p:txBody>
          <a:bodyPr/>
          <a:lstStyle>
            <a:defPPr>
              <a:defRPr kern="1200" smtId="4294967295"/>
            </a:defPPr>
            <a:lvl1pPr>
              <a:defRPr/>
            </a:lvl1pPr>
          </a:lstStyle>
          <a:p>
            <a:pPr>
              <a:defRPr/>
            </a:pPr>
            <a:endParaRPr lang="en-US" dirty="0"/>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pPr>
              <a:defRPr/>
            </a:pPr>
            <a:fld id="{01FD068A-1390-4726-BE45-AB18C473BC6F}" type="slidenum">
              <a:rPr lang="en-US"/>
              <a:pPr>
                <a:defRPr/>
              </a:pPr>
              <a:t>‹#›</a:t>
            </a:fld>
            <a:endParaRPr lang="en-US" dirty="0"/>
          </a:p>
        </p:txBody>
      </p:sp>
    </p:spTree>
    <p:extLst>
      <p:ext uri="{BB962C8B-B14F-4D97-AF65-F5344CB8AC3E}">
        <p14:creationId xmlns:p14="http://schemas.microsoft.com/office/powerpoint/2010/main" val="355848895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54" tIns="235127" rIns="470254" bIns="235127" anchor="ctr" anchorCtr="0" compatLnSpc="1">
            <a:prstTxWarp prst="textNoShape">
              <a:avLst/>
            </a:prstTxWarp>
          </a:bodyPr>
          <a:lstStyle>
            <a:defPPr>
              <a:defRPr kern="1200" smtId="4294967295"/>
            </a:defPPr>
          </a:lstStyle>
          <a:p>
            <a:pPr lvl="0"/>
            <a:r>
              <a:rPr lang="en-US"/>
              <a:t>Click to edit Master title style</a:t>
            </a:r>
          </a:p>
        </p:txBody>
      </p:sp>
      <p:sp>
        <p:nvSpPr>
          <p:cNvPr id="1027" name="Rectangle 3"/>
          <p:cNvSpPr>
            <a:spLocks noGrp="1" noChangeArrowheads="1"/>
          </p:cNvSpPr>
          <p:nvPr>
            <p:ph type="body" idx="1"/>
          </p:nvPr>
        </p:nvSpPr>
        <p:spPr bwMode="auto">
          <a:xfrm>
            <a:off x="2193925" y="7680325"/>
            <a:ext cx="39503350" cy="2172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54" tIns="235127" rIns="470254" bIns="235127" anchor="t" anchorCtr="0" compatLnSpc="1">
            <a:prstTxWarp prst="textNoShape">
              <a:avLst/>
            </a:prstTxWarp>
          </a:bodyPr>
          <a:lstStyle>
            <a:defPPr>
              <a:defRPr kern="1200" smtId="4294967295"/>
            </a:def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3925" y="29978350"/>
            <a:ext cx="10242550" cy="2286000"/>
          </a:xfrm>
          <a:prstGeom prst="rect">
            <a:avLst/>
          </a:prstGeom>
          <a:noFill/>
          <a:ln>
            <a:noFill/>
          </a:ln>
        </p:spPr>
        <p:txBody>
          <a:bodyPr vert="horz" wrap="square" lIns="470254" tIns="235127" rIns="470254" bIns="235127" anchor="t" anchorCtr="0" compatLnSpc="1">
            <a:prstTxWarp prst="textNoShape">
              <a:avLst/>
            </a:prstTxWarp>
          </a:bodyPr>
          <a:lstStyle>
            <a:defPPr>
              <a:defRPr kern="1200" smtId="4294967295"/>
            </a:defPPr>
            <a:lvl1pPr>
              <a:defRPr sz="7100" smtClean="0">
                <a:latin typeface="Arial" pitchFamily="34" charset="0"/>
              </a:defRPr>
            </a:lvl1pPr>
          </a:lstStyle>
          <a:p>
            <a:pPr>
              <a:defRPr/>
            </a:pPr>
            <a:endParaRPr lang="en-US" dirty="0"/>
          </a:p>
        </p:txBody>
      </p:sp>
      <p:sp>
        <p:nvSpPr>
          <p:cNvPr id="1029" name="Rectangle 5"/>
          <p:cNvSpPr>
            <a:spLocks noGrp="1" noChangeArrowheads="1"/>
          </p:cNvSpPr>
          <p:nvPr>
            <p:ph type="ftr" sz="quarter" idx="3"/>
          </p:nvPr>
        </p:nvSpPr>
        <p:spPr bwMode="auto">
          <a:xfrm>
            <a:off x="14995525" y="29978350"/>
            <a:ext cx="13900150" cy="2286000"/>
          </a:xfrm>
          <a:prstGeom prst="rect">
            <a:avLst/>
          </a:prstGeom>
          <a:noFill/>
          <a:ln>
            <a:noFill/>
          </a:ln>
        </p:spPr>
        <p:txBody>
          <a:bodyPr vert="horz" wrap="square" lIns="470254" tIns="235127" rIns="470254" bIns="235127" anchor="t" anchorCtr="0" compatLnSpc="1">
            <a:prstTxWarp prst="textNoShape">
              <a:avLst/>
            </a:prstTxWarp>
          </a:bodyPr>
          <a:lstStyle>
            <a:defPPr>
              <a:defRPr kern="1200" smtId="4294967295"/>
            </a:defPPr>
            <a:lvl1pPr algn="ctr">
              <a:defRPr sz="7100" smtClean="0">
                <a:latin typeface="Arial" pitchFamily="34" charset="0"/>
              </a:defRPr>
            </a:lvl1pPr>
          </a:lstStyle>
          <a:p>
            <a:pPr>
              <a:defRPr/>
            </a:pPr>
            <a:endParaRPr lang="en-US" dirty="0"/>
          </a:p>
        </p:txBody>
      </p:sp>
      <p:sp>
        <p:nvSpPr>
          <p:cNvPr id="1030" name="Rectangle 6"/>
          <p:cNvSpPr>
            <a:spLocks noGrp="1" noChangeArrowheads="1"/>
          </p:cNvSpPr>
          <p:nvPr>
            <p:ph type="sldNum" sz="quarter" idx="4"/>
          </p:nvPr>
        </p:nvSpPr>
        <p:spPr bwMode="auto">
          <a:xfrm>
            <a:off x="31454725" y="29978350"/>
            <a:ext cx="10242550" cy="2286000"/>
          </a:xfrm>
          <a:prstGeom prst="rect">
            <a:avLst/>
          </a:prstGeom>
          <a:noFill/>
          <a:ln>
            <a:noFill/>
          </a:ln>
        </p:spPr>
        <p:txBody>
          <a:bodyPr vert="horz" wrap="square" lIns="470254" tIns="235127" rIns="470254" bIns="235127" anchor="t" anchorCtr="0" compatLnSpc="1">
            <a:prstTxWarp prst="textNoShape">
              <a:avLst/>
            </a:prstTxWarp>
          </a:bodyPr>
          <a:lstStyle>
            <a:defPPr>
              <a:defRPr kern="1200" smtId="4294967295"/>
            </a:defPPr>
            <a:lvl1pPr algn="r">
              <a:defRPr sz="7100" smtClean="0">
                <a:latin typeface="Arial" pitchFamily="34" charset="0"/>
              </a:defRPr>
            </a:lvl1pPr>
          </a:lstStyle>
          <a:p>
            <a:pPr>
              <a:defRPr/>
            </a:pPr>
            <a:fld id="{D74CA0E6-19C8-4E24-ACA2-24DF946E6C7E}" type="slidenum">
              <a:rPr lang="en-US"/>
              <a:pPr>
                <a:defRPr/>
              </a:pPr>
              <a:t>‹#›</a:t>
            </a:fld>
            <a:endParaRPr lang="en-US" dirty="0"/>
          </a:p>
        </p:txBody>
      </p:sp>
      <p:pic>
        <p:nvPicPr>
          <p:cNvPr id="1031" name="New picture"/>
          <p:cNvPicPr/>
          <p:nvPr/>
        </p:nvPicPr>
        <p:blipFill>
          <a:blip r:embed="rId14"/>
          <a:stretch>
            <a:fillRect/>
          </a:stretch>
        </p:blipFill>
        <p:spPr>
          <a:xfrm rot="16200000">
            <a:off x="-11506200" y="16459200"/>
            <a:ext cx="14274800" cy="4368800"/>
          </a:xfrm>
          <a:prstGeom prst="rect">
            <a:avLst/>
          </a:prstGeom>
        </p:spPr>
      </p:pic>
      <p:pic>
        <p:nvPicPr>
          <p:cNvPr id="1032" name="New picture"/>
          <p:cNvPicPr/>
          <p:nvPr/>
        </p:nvPicPr>
        <p:blipFill>
          <a:blip r:embed="rId14"/>
          <a:stretch>
            <a:fillRect/>
          </a:stretch>
        </p:blipFill>
        <p:spPr>
          <a:xfrm rot="5400000">
            <a:off x="41122600" y="16459200"/>
            <a:ext cx="14274800" cy="4368800"/>
          </a:xfrm>
          <a:prstGeom prst="rect">
            <a:avLst/>
          </a:prstGeom>
        </p:spPr>
      </p:pic>
      <p:pic>
        <p:nvPicPr>
          <p:cNvPr id="1033" name="New picture"/>
          <p:cNvPicPr/>
          <p:nvPr/>
        </p:nvPicPr>
        <p:blipFill>
          <a:blip r:embed="rId15"/>
          <a:stretch>
            <a:fillRect/>
          </a:stretch>
        </p:blipFill>
        <p:spPr>
          <a:xfrm>
            <a:off x="6959600" y="33426400"/>
            <a:ext cx="29972000" cy="1549400"/>
          </a:xfrm>
          <a:prstGeom prst="rect">
            <a:avLst/>
          </a:prstGeom>
        </p:spPr>
      </p:pic>
      <p:sp>
        <p:nvSpPr>
          <p:cNvPr id="1034" name="New shape"/>
          <p:cNvSpPr/>
          <p:nvPr/>
        </p:nvSpPr>
        <p:spPr>
          <a:xfrm>
            <a:off x="6959600" y="33997900"/>
            <a:ext cx="219456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4880" dirty="0">
                <a:solidFill>
                  <a:srgbClr val="808080"/>
                </a:solidFill>
              </a:rPr>
              <a:t>Template ID: intellectualsage  Size: 48x36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defPPr>
        <a:defRPr kern="1200" smtId="4294967295"/>
      </a:defPPr>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a:defRPr>
      </a:lvl2pPr>
      <a:lvl3pPr algn="ctr" defTabSz="4703763" rtl="0" eaLnBrk="0" fontAlgn="base" hangingPunct="0">
        <a:spcBef>
          <a:spcPct val="0"/>
        </a:spcBef>
        <a:spcAft>
          <a:spcPct val="0"/>
        </a:spcAft>
        <a:defRPr sz="22700">
          <a:solidFill>
            <a:schemeClr val="tx2"/>
          </a:solidFill>
          <a:latin typeface="Arial"/>
        </a:defRPr>
      </a:lvl3pPr>
      <a:lvl4pPr algn="ctr" defTabSz="4703763" rtl="0" eaLnBrk="0" fontAlgn="base" hangingPunct="0">
        <a:spcBef>
          <a:spcPct val="0"/>
        </a:spcBef>
        <a:spcAft>
          <a:spcPct val="0"/>
        </a:spcAft>
        <a:defRPr sz="22700">
          <a:solidFill>
            <a:schemeClr val="tx2"/>
          </a:solidFill>
          <a:latin typeface="Arial"/>
        </a:defRPr>
      </a:lvl4pPr>
      <a:lvl5pPr algn="ctr" defTabSz="4703763" rtl="0" eaLnBrk="0" fontAlgn="base" hangingPunct="0">
        <a:spcBef>
          <a:spcPct val="0"/>
        </a:spcBef>
        <a:spcAft>
          <a:spcPct val="0"/>
        </a:spcAft>
        <a:defRPr sz="22700">
          <a:solidFill>
            <a:schemeClr val="tx2"/>
          </a:solidFill>
          <a:latin typeface="Arial"/>
        </a:defRPr>
      </a:lvl5pPr>
      <a:lvl6pPr marL="457200" algn="ctr" defTabSz="4703763" rtl="0" fontAlgn="base">
        <a:spcBef>
          <a:spcPct val="0"/>
        </a:spcBef>
        <a:spcAft>
          <a:spcPct val="0"/>
        </a:spcAft>
        <a:defRPr sz="22700">
          <a:solidFill>
            <a:schemeClr val="tx2"/>
          </a:solidFill>
          <a:latin typeface="Arial"/>
        </a:defRPr>
      </a:lvl6pPr>
      <a:lvl7pPr marL="914400" algn="ctr" defTabSz="4703763" rtl="0" fontAlgn="base">
        <a:spcBef>
          <a:spcPct val="0"/>
        </a:spcBef>
        <a:spcAft>
          <a:spcPct val="0"/>
        </a:spcAft>
        <a:defRPr sz="22700">
          <a:solidFill>
            <a:schemeClr val="tx2"/>
          </a:solidFill>
          <a:latin typeface="Arial"/>
        </a:defRPr>
      </a:lvl7pPr>
      <a:lvl8pPr marL="1371600" algn="ctr" defTabSz="4703763" rtl="0" fontAlgn="base">
        <a:spcBef>
          <a:spcPct val="0"/>
        </a:spcBef>
        <a:spcAft>
          <a:spcPct val="0"/>
        </a:spcAft>
        <a:defRPr sz="22700">
          <a:solidFill>
            <a:schemeClr val="tx2"/>
          </a:solidFill>
          <a:latin typeface="Arial"/>
        </a:defRPr>
      </a:lvl8pPr>
      <a:lvl9pPr marL="1828800" algn="ctr" defTabSz="4703763" rtl="0" fontAlgn="base">
        <a:spcBef>
          <a:spcPct val="0"/>
        </a:spcBef>
        <a:spcAft>
          <a:spcPct val="0"/>
        </a:spcAft>
        <a:defRPr sz="22700">
          <a:solidFill>
            <a:schemeClr val="tx2"/>
          </a:solidFill>
          <a:latin typeface="Arial"/>
        </a:defRPr>
      </a:lvl9pPr>
    </p:titleStyle>
    <p:bodyStyle>
      <a:defPPr>
        <a:defRPr kern="1200" smtId="4294967295"/>
      </a:defPPr>
      <a:lvl1pPr marL="1762125" indent="-1762125"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78513" indent="-1174750" algn="l" defTabSz="4703763" rtl="0" eaLnBrk="0" fontAlgn="base" hangingPunct="0">
        <a:spcBef>
          <a:spcPct val="20000"/>
        </a:spcBef>
        <a:spcAft>
          <a:spcPct val="0"/>
        </a:spcAft>
        <a:buChar char="•"/>
        <a:defRPr sz="12400">
          <a:solidFill>
            <a:schemeClr val="tx1"/>
          </a:solidFill>
          <a:latin typeface="+mn-lt"/>
        </a:defRPr>
      </a:lvl3pPr>
      <a:lvl4pPr marL="8229600" indent="-1174750" algn="l" defTabSz="4703763" rtl="0" eaLnBrk="0" fontAlgn="base" hangingPunct="0">
        <a:spcBef>
          <a:spcPct val="20000"/>
        </a:spcBef>
        <a:spcAft>
          <a:spcPct val="0"/>
        </a:spcAft>
        <a:buChar char="–"/>
        <a:defRPr sz="10300">
          <a:solidFill>
            <a:schemeClr val="tx1"/>
          </a:solidFill>
          <a:latin typeface="+mn-lt"/>
        </a:defRPr>
      </a:lvl4pPr>
      <a:lvl5pPr marL="10582275" indent="-1176338" algn="l" defTabSz="4703763" rtl="0" eaLnBrk="0" fontAlgn="base" hangingPunct="0">
        <a:spcBef>
          <a:spcPct val="20000"/>
        </a:spcBef>
        <a:spcAft>
          <a:spcPct val="0"/>
        </a:spcAft>
        <a:buChar char="»"/>
        <a:defRPr sz="10300">
          <a:solidFill>
            <a:schemeClr val="tx1"/>
          </a:solidFill>
          <a:latin typeface="+mn-lt"/>
        </a:defRPr>
      </a:lvl5pPr>
      <a:lvl6pPr marL="11039475" indent="-1176338" algn="l" defTabSz="4703763" rtl="0" fontAlgn="base">
        <a:spcBef>
          <a:spcPct val="20000"/>
        </a:spcBef>
        <a:spcAft>
          <a:spcPct val="0"/>
        </a:spcAft>
        <a:buChar char="»"/>
        <a:defRPr sz="10300">
          <a:solidFill>
            <a:schemeClr val="tx1"/>
          </a:solidFill>
          <a:latin typeface="+mn-lt"/>
        </a:defRPr>
      </a:lvl6pPr>
      <a:lvl7pPr marL="11496675" indent="-1176338" algn="l" defTabSz="4703763" rtl="0" fontAlgn="base">
        <a:spcBef>
          <a:spcPct val="20000"/>
        </a:spcBef>
        <a:spcAft>
          <a:spcPct val="0"/>
        </a:spcAft>
        <a:buChar char="»"/>
        <a:defRPr sz="10300">
          <a:solidFill>
            <a:schemeClr val="tx1"/>
          </a:solidFill>
          <a:latin typeface="+mn-lt"/>
        </a:defRPr>
      </a:lvl7pPr>
      <a:lvl8pPr marL="11953875" indent="-1176338" algn="l" defTabSz="4703763" rtl="0" fontAlgn="base">
        <a:spcBef>
          <a:spcPct val="20000"/>
        </a:spcBef>
        <a:spcAft>
          <a:spcPct val="0"/>
        </a:spcAft>
        <a:buChar char="»"/>
        <a:defRPr sz="10300">
          <a:solidFill>
            <a:schemeClr val="tx1"/>
          </a:solidFill>
          <a:latin typeface="+mn-lt"/>
        </a:defRPr>
      </a:lvl8pPr>
      <a:lvl9pPr marL="12411075" indent="-1176338" algn="l" defTabSz="4703763"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ewisn@bgsu.edu" TargetMode="External"/><Relationship Id="rId7" Type="http://schemas.openxmlformats.org/officeDocument/2006/relationships/image" Target="../media/image6.jpg"/><Relationship Id="rId2" Type="http://schemas.openxmlformats.org/officeDocument/2006/relationships/hyperlink" Target="mailto:jzeilst@bgsu.edu" TargetMode="Externa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BCDCDE"/>
            </a:gs>
            <a:gs pos="100000">
              <a:schemeClr val="bg1"/>
            </a:gs>
          </a:gsLst>
          <a:lin ang="5400000" scaled="1"/>
        </a:gradFill>
        <a:effectLst/>
      </p:bgPr>
    </p:bg>
    <p:spTree>
      <p:nvGrpSpPr>
        <p:cNvPr id="1" name=""/>
        <p:cNvGrpSpPr/>
        <p:nvPr/>
      </p:nvGrpSpPr>
      <p:grpSpPr>
        <a:xfrm>
          <a:off x="0" y="0"/>
          <a:ext cx="0" cy="0"/>
          <a:chOff x="0" y="0"/>
          <a:chExt cx="0" cy="0"/>
        </a:xfrm>
      </p:grpSpPr>
      <p:sp>
        <p:nvSpPr>
          <p:cNvPr id="19" name="Rectangle: Diagonal Corners Rounded 18">
            <a:extLst>
              <a:ext uri="{FF2B5EF4-FFF2-40B4-BE49-F238E27FC236}">
                <a16:creationId xmlns:a16="http://schemas.microsoft.com/office/drawing/2014/main" id="{406F193C-8566-41B6-8625-E7C934BB073C}"/>
              </a:ext>
            </a:extLst>
          </p:cNvPr>
          <p:cNvSpPr/>
          <p:nvPr/>
        </p:nvSpPr>
        <p:spPr bwMode="auto">
          <a:xfrm>
            <a:off x="685800" y="685799"/>
            <a:ext cx="42519600" cy="6266743"/>
          </a:xfrm>
          <a:prstGeom prst="round2DiagRect">
            <a:avLst/>
          </a:prstGeom>
          <a:solidFill>
            <a:srgbClr val="43808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pPr>
            <a:endParaRPr kumimoji="0" lang="en-US" sz="3800" b="0" i="0" u="none" strike="noStrike" cap="none" normalizeH="0" baseline="0" dirty="0">
              <a:ln>
                <a:noFill/>
              </a:ln>
              <a:solidFill>
                <a:schemeClr val="tx1"/>
              </a:solidFill>
              <a:effectLst/>
              <a:latin typeface="Arial"/>
            </a:endParaRPr>
          </a:p>
        </p:txBody>
      </p:sp>
      <p:sp>
        <p:nvSpPr>
          <p:cNvPr id="20" name="Title 11">
            <a:extLst>
              <a:ext uri="{FF2B5EF4-FFF2-40B4-BE49-F238E27FC236}">
                <a16:creationId xmlns:a16="http://schemas.microsoft.com/office/drawing/2014/main" id="{EE7A5C51-35F0-4B71-992D-43D344D16C04}"/>
              </a:ext>
            </a:extLst>
          </p:cNvPr>
          <p:cNvSpPr txBox="1"/>
          <p:nvPr/>
        </p:nvSpPr>
        <p:spPr>
          <a:xfrm>
            <a:off x="1371600" y="1466143"/>
            <a:ext cx="41148000" cy="2746935"/>
          </a:xfrm>
          <a:prstGeom prst="rect">
            <a:avLst/>
          </a:prstGeom>
        </p:spPr>
        <p:txBody>
          <a:bodyPr lIns="128016" tIns="64008" rIns="128016" bIns="64008"/>
          <a:lstStyle>
            <a:defPPr>
              <a:defRPr lang="en-US"/>
            </a:defPPr>
            <a:lvl1pPr marL="0" algn="l" defTabSz="4388077" rtl="0" eaLnBrk="1" latinLnBrk="0" hangingPunct="1">
              <a:defRPr sz="8698" kern="1200">
                <a:solidFill>
                  <a:schemeClr val="tx1"/>
                </a:solidFill>
                <a:latin typeface="+mn-lt"/>
                <a:ea typeface="+mn-ea"/>
                <a:cs typeface="+mn-cs"/>
              </a:defRPr>
            </a:lvl1pPr>
            <a:lvl2pPr marL="2194039" algn="l" defTabSz="4388077" rtl="0" eaLnBrk="1" latinLnBrk="0" hangingPunct="1">
              <a:defRPr sz="8698" kern="1200">
                <a:solidFill>
                  <a:schemeClr val="tx1"/>
                </a:solidFill>
                <a:latin typeface="+mn-lt"/>
                <a:ea typeface="+mn-ea"/>
                <a:cs typeface="+mn-cs"/>
              </a:defRPr>
            </a:lvl2pPr>
            <a:lvl3pPr marL="4388077" algn="l" defTabSz="4388077" rtl="0" eaLnBrk="1" latinLnBrk="0" hangingPunct="1">
              <a:defRPr sz="8698" kern="1200">
                <a:solidFill>
                  <a:schemeClr val="tx1"/>
                </a:solidFill>
                <a:latin typeface="+mn-lt"/>
                <a:ea typeface="+mn-ea"/>
                <a:cs typeface="+mn-cs"/>
              </a:defRPr>
            </a:lvl3pPr>
            <a:lvl4pPr marL="6582120" algn="l" defTabSz="4388077" rtl="0" eaLnBrk="1" latinLnBrk="0" hangingPunct="1">
              <a:defRPr sz="8698" kern="1200">
                <a:solidFill>
                  <a:schemeClr val="tx1"/>
                </a:solidFill>
                <a:latin typeface="+mn-lt"/>
                <a:ea typeface="+mn-ea"/>
                <a:cs typeface="+mn-cs"/>
              </a:defRPr>
            </a:lvl4pPr>
            <a:lvl5pPr marL="8776160" algn="l" defTabSz="4388077" rtl="0" eaLnBrk="1" latinLnBrk="0" hangingPunct="1">
              <a:defRPr sz="8698" kern="1200">
                <a:solidFill>
                  <a:schemeClr val="tx1"/>
                </a:solidFill>
                <a:latin typeface="+mn-lt"/>
                <a:ea typeface="+mn-ea"/>
                <a:cs typeface="+mn-cs"/>
              </a:defRPr>
            </a:lvl5pPr>
            <a:lvl6pPr marL="10970199" algn="l" defTabSz="4388077" rtl="0" eaLnBrk="1" latinLnBrk="0" hangingPunct="1">
              <a:defRPr sz="8698" kern="1200">
                <a:solidFill>
                  <a:schemeClr val="tx1"/>
                </a:solidFill>
                <a:latin typeface="+mn-lt"/>
                <a:ea typeface="+mn-ea"/>
                <a:cs typeface="+mn-cs"/>
              </a:defRPr>
            </a:lvl6pPr>
            <a:lvl7pPr marL="13164238" algn="l" defTabSz="4388077" rtl="0" eaLnBrk="1" latinLnBrk="0" hangingPunct="1">
              <a:defRPr sz="8698" kern="1200">
                <a:solidFill>
                  <a:schemeClr val="tx1"/>
                </a:solidFill>
                <a:latin typeface="+mn-lt"/>
                <a:ea typeface="+mn-ea"/>
                <a:cs typeface="+mn-cs"/>
              </a:defRPr>
            </a:lvl7pPr>
            <a:lvl8pPr marL="15358277" algn="l" defTabSz="4388077" rtl="0" eaLnBrk="1" latinLnBrk="0" hangingPunct="1">
              <a:defRPr sz="8698" kern="1200">
                <a:solidFill>
                  <a:schemeClr val="tx1"/>
                </a:solidFill>
                <a:latin typeface="+mn-lt"/>
                <a:ea typeface="+mn-ea"/>
                <a:cs typeface="+mn-cs"/>
              </a:defRPr>
            </a:lvl8pPr>
            <a:lvl9pPr marL="17552318" algn="l" defTabSz="4388077" rtl="0" eaLnBrk="1" latinLnBrk="0" hangingPunct="1">
              <a:defRPr sz="8698" kern="1200">
                <a:solidFill>
                  <a:schemeClr val="tx1"/>
                </a:solidFill>
                <a:latin typeface="+mn-lt"/>
                <a:ea typeface="+mn-ea"/>
                <a:cs typeface="+mn-cs"/>
              </a:defRPr>
            </a:lvl9pPr>
          </a:lstStyle>
          <a:p>
            <a:pPr algn="ctr"/>
            <a:r>
              <a:rPr lang="en-US" sz="8500" dirty="0">
                <a:solidFill>
                  <a:schemeClr val="bg1"/>
                </a:solidFill>
                <a:latin typeface="Arial" panose="020B0604020202020204" pitchFamily="34" charset="0"/>
                <a:cs typeface="Arial" panose="020B0604020202020204" pitchFamily="34" charset="0"/>
              </a:rPr>
              <a:t>DNA Sequence Sleuthing: </a:t>
            </a:r>
          </a:p>
          <a:p>
            <a:pPr algn="ctr"/>
            <a:r>
              <a:rPr lang="en-US" sz="8500" dirty="0">
                <a:solidFill>
                  <a:schemeClr val="bg1"/>
                </a:solidFill>
                <a:latin typeface="Arial" panose="020B0604020202020204" pitchFamily="34" charset="0"/>
                <a:cs typeface="Arial" panose="020B0604020202020204" pitchFamily="34" charset="0"/>
              </a:rPr>
              <a:t>The mystery of 5-aminolevulinic acid sensitivity in </a:t>
            </a:r>
            <a:r>
              <a:rPr lang="en-US" sz="8500" i="1" dirty="0">
                <a:solidFill>
                  <a:schemeClr val="bg1"/>
                </a:solidFill>
                <a:latin typeface="Arial" panose="020B0604020202020204" pitchFamily="34" charset="0"/>
                <a:cs typeface="Arial" panose="020B0604020202020204" pitchFamily="34" charset="0"/>
              </a:rPr>
              <a:t>Rhodobacter sphaeroides</a:t>
            </a:r>
            <a:r>
              <a:rPr lang="en-US" sz="8500" dirty="0">
                <a:solidFill>
                  <a:schemeClr val="bg1"/>
                </a:solidFill>
                <a:latin typeface="Arial" panose="020B0604020202020204" pitchFamily="34" charset="0"/>
                <a:cs typeface="Arial" panose="020B0604020202020204" pitchFamily="34" charset="0"/>
              </a:rPr>
              <a:t> </a:t>
            </a:r>
          </a:p>
        </p:txBody>
      </p:sp>
      <p:sp>
        <p:nvSpPr>
          <p:cNvPr id="21" name="Text Placeholder 16">
            <a:extLst>
              <a:ext uri="{FF2B5EF4-FFF2-40B4-BE49-F238E27FC236}">
                <a16:creationId xmlns:a16="http://schemas.microsoft.com/office/drawing/2014/main" id="{1F3AA395-C058-4F87-B3A3-A8A8BC543EF9}"/>
              </a:ext>
            </a:extLst>
          </p:cNvPr>
          <p:cNvSpPr txBox="1"/>
          <p:nvPr/>
        </p:nvSpPr>
        <p:spPr>
          <a:xfrm>
            <a:off x="1371600" y="4451806"/>
            <a:ext cx="41148000" cy="1034594"/>
          </a:xfrm>
          <a:prstGeom prst="rect">
            <a:avLst/>
          </a:prstGeom>
        </p:spPr>
        <p:txBody>
          <a:bodyPr lIns="128016" tIns="64008" rIns="128016" bIns="64008"/>
          <a:lstStyle>
            <a:defPPr>
              <a:defRPr lang="en-US"/>
            </a:defPPr>
            <a:lvl1pPr marL="0" algn="l" defTabSz="4388077" rtl="0" eaLnBrk="1" latinLnBrk="0" hangingPunct="1">
              <a:defRPr sz="8698" kern="1200">
                <a:solidFill>
                  <a:schemeClr val="tx1"/>
                </a:solidFill>
                <a:latin typeface="+mn-lt"/>
                <a:ea typeface="+mn-ea"/>
                <a:cs typeface="+mn-cs"/>
              </a:defRPr>
            </a:lvl1pPr>
            <a:lvl2pPr marL="2194039" algn="l" defTabSz="4388077" rtl="0" eaLnBrk="1" latinLnBrk="0" hangingPunct="1">
              <a:defRPr sz="8698" kern="1200">
                <a:solidFill>
                  <a:schemeClr val="tx1"/>
                </a:solidFill>
                <a:latin typeface="+mn-lt"/>
                <a:ea typeface="+mn-ea"/>
                <a:cs typeface="+mn-cs"/>
              </a:defRPr>
            </a:lvl2pPr>
            <a:lvl3pPr marL="4388077" algn="l" defTabSz="4388077" rtl="0" eaLnBrk="1" latinLnBrk="0" hangingPunct="1">
              <a:defRPr sz="8698" kern="1200">
                <a:solidFill>
                  <a:schemeClr val="tx1"/>
                </a:solidFill>
                <a:latin typeface="+mn-lt"/>
                <a:ea typeface="+mn-ea"/>
                <a:cs typeface="+mn-cs"/>
              </a:defRPr>
            </a:lvl3pPr>
            <a:lvl4pPr marL="6582120" algn="l" defTabSz="4388077" rtl="0" eaLnBrk="1" latinLnBrk="0" hangingPunct="1">
              <a:defRPr sz="8698" kern="1200">
                <a:solidFill>
                  <a:schemeClr val="tx1"/>
                </a:solidFill>
                <a:latin typeface="+mn-lt"/>
                <a:ea typeface="+mn-ea"/>
                <a:cs typeface="+mn-cs"/>
              </a:defRPr>
            </a:lvl4pPr>
            <a:lvl5pPr marL="8776160" algn="l" defTabSz="4388077" rtl="0" eaLnBrk="1" latinLnBrk="0" hangingPunct="1">
              <a:defRPr sz="8698" kern="1200">
                <a:solidFill>
                  <a:schemeClr val="tx1"/>
                </a:solidFill>
                <a:latin typeface="+mn-lt"/>
                <a:ea typeface="+mn-ea"/>
                <a:cs typeface="+mn-cs"/>
              </a:defRPr>
            </a:lvl5pPr>
            <a:lvl6pPr marL="10970199" algn="l" defTabSz="4388077" rtl="0" eaLnBrk="1" latinLnBrk="0" hangingPunct="1">
              <a:defRPr sz="8698" kern="1200">
                <a:solidFill>
                  <a:schemeClr val="tx1"/>
                </a:solidFill>
                <a:latin typeface="+mn-lt"/>
                <a:ea typeface="+mn-ea"/>
                <a:cs typeface="+mn-cs"/>
              </a:defRPr>
            </a:lvl6pPr>
            <a:lvl7pPr marL="13164238" algn="l" defTabSz="4388077" rtl="0" eaLnBrk="1" latinLnBrk="0" hangingPunct="1">
              <a:defRPr sz="8698" kern="1200">
                <a:solidFill>
                  <a:schemeClr val="tx1"/>
                </a:solidFill>
                <a:latin typeface="+mn-lt"/>
                <a:ea typeface="+mn-ea"/>
                <a:cs typeface="+mn-cs"/>
              </a:defRPr>
            </a:lvl7pPr>
            <a:lvl8pPr marL="15358277" algn="l" defTabSz="4388077" rtl="0" eaLnBrk="1" latinLnBrk="0" hangingPunct="1">
              <a:defRPr sz="8698" kern="1200">
                <a:solidFill>
                  <a:schemeClr val="tx1"/>
                </a:solidFill>
                <a:latin typeface="+mn-lt"/>
                <a:ea typeface="+mn-ea"/>
                <a:cs typeface="+mn-cs"/>
              </a:defRPr>
            </a:lvl8pPr>
            <a:lvl9pPr marL="17552318" algn="l" defTabSz="4388077" rtl="0" eaLnBrk="1" latinLnBrk="0" hangingPunct="1">
              <a:defRPr sz="8698" kern="1200">
                <a:solidFill>
                  <a:schemeClr val="tx1"/>
                </a:solidFill>
                <a:latin typeface="+mn-lt"/>
                <a:ea typeface="+mn-ea"/>
                <a:cs typeface="+mn-cs"/>
              </a:defRPr>
            </a:lvl9pPr>
          </a:lstStyle>
          <a:p>
            <a:pPr algn="ctr"/>
            <a:r>
              <a:rPr lang="en-US" sz="5600" dirty="0">
                <a:solidFill>
                  <a:schemeClr val="bg1"/>
                </a:solidFill>
                <a:latin typeface="Arial" panose="020B0604020202020204" pitchFamily="34" charset="0"/>
                <a:cs typeface="Arial" panose="020B0604020202020204" pitchFamily="34" charset="0"/>
              </a:rPr>
              <a:t>Dr. Jill Zeilstra-Ryalls, </a:t>
            </a:r>
            <a:r>
              <a:rPr lang="en-US" sz="5600" dirty="0">
                <a:solidFill>
                  <a:schemeClr val="bg1"/>
                </a:solidFill>
                <a:latin typeface="Arial" panose="020B0604020202020204" pitchFamily="34" charset="0"/>
                <a:cs typeface="Arial" panose="020B0604020202020204" pitchFamily="34" charset="0"/>
                <a:hlinkClick r:id="rId2"/>
              </a:rPr>
              <a:t>jzeilst@bgsu.edu</a:t>
            </a:r>
            <a:r>
              <a:rPr lang="en-US" sz="5600" dirty="0">
                <a:solidFill>
                  <a:schemeClr val="bg1"/>
                </a:solidFill>
                <a:latin typeface="Arial" panose="020B0604020202020204" pitchFamily="34" charset="0"/>
                <a:cs typeface="Arial" panose="020B0604020202020204" pitchFamily="34" charset="0"/>
              </a:rPr>
              <a:t>; Natalie Lewis </a:t>
            </a:r>
            <a:r>
              <a:rPr lang="en-US" sz="5600" dirty="0">
                <a:solidFill>
                  <a:schemeClr val="bg1"/>
                </a:solidFill>
                <a:latin typeface="Arial" panose="020B0604020202020204" pitchFamily="34" charset="0"/>
                <a:cs typeface="Arial" panose="020B0604020202020204" pitchFamily="34" charset="0"/>
                <a:hlinkClick r:id="rId3"/>
              </a:rPr>
              <a:t>lewisn@bgsu.edu</a:t>
            </a:r>
            <a:r>
              <a:rPr lang="en-US" sz="5600" dirty="0">
                <a:solidFill>
                  <a:schemeClr val="bg1"/>
                </a:solidFill>
                <a:latin typeface="Arial" panose="020B0604020202020204" pitchFamily="34" charset="0"/>
                <a:cs typeface="Arial" panose="020B0604020202020204" pitchFamily="34" charset="0"/>
              </a:rPr>
              <a:t> </a:t>
            </a:r>
          </a:p>
          <a:p>
            <a:pPr algn="ctr"/>
            <a:r>
              <a:rPr lang="en-US" sz="5600" dirty="0">
                <a:solidFill>
                  <a:schemeClr val="bg1"/>
                </a:solidFill>
                <a:latin typeface="Arial" panose="020B0604020202020204" pitchFamily="34" charset="0"/>
                <a:cs typeface="Arial" panose="020B0604020202020204" pitchFamily="34" charset="0"/>
              </a:rPr>
              <a:t>Bowling Green State University | Department of Biological Sciences</a:t>
            </a:r>
          </a:p>
        </p:txBody>
      </p:sp>
      <p:sp>
        <p:nvSpPr>
          <p:cNvPr id="22" name="TextBox 19">
            <a:extLst>
              <a:ext uri="{FF2B5EF4-FFF2-40B4-BE49-F238E27FC236}">
                <a16:creationId xmlns:a16="http://schemas.microsoft.com/office/drawing/2014/main" id="{33A929B9-4AE7-4535-8E25-5C0801DF27B1}"/>
              </a:ext>
            </a:extLst>
          </p:cNvPr>
          <p:cNvSpPr txBox="1">
            <a:spLocks noChangeArrowheads="1"/>
          </p:cNvSpPr>
          <p:nvPr/>
        </p:nvSpPr>
        <p:spPr bwMode="auto">
          <a:xfrm>
            <a:off x="685800" y="8874301"/>
            <a:ext cx="10068232" cy="895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algn="just"/>
            <a:r>
              <a:rPr lang="en-US" sz="2400" b="1" dirty="0">
                <a:latin typeface="Arial" panose="020B0604020202020204" pitchFamily="34" charset="0"/>
                <a:ea typeface="Calibri" panose="020F0502020204030204" pitchFamily="34" charset="0"/>
                <a:cs typeface="Arial" panose="020B0604020202020204" pitchFamily="34" charset="0"/>
              </a:rPr>
              <a:t>T</a:t>
            </a:r>
            <a:r>
              <a:rPr lang="en-US" sz="2400" dirty="0">
                <a:effectLst/>
                <a:latin typeface="Arial" panose="020B0604020202020204" pitchFamily="34" charset="0"/>
                <a:ea typeface="Calibri" panose="020F0502020204030204" pitchFamily="34" charset="0"/>
                <a:cs typeface="Arial" panose="020B0604020202020204" pitchFamily="34" charset="0"/>
              </a:rPr>
              <a:t>he growth of </a:t>
            </a:r>
            <a:r>
              <a:rPr lang="en-US" sz="2400" i="1" dirty="0">
                <a:effectLst/>
                <a:latin typeface="Arial" panose="020B0604020202020204" pitchFamily="34" charset="0"/>
                <a:ea typeface="Calibri" panose="020F0502020204030204" pitchFamily="34" charset="0"/>
                <a:cs typeface="Arial" panose="020B0604020202020204" pitchFamily="34" charset="0"/>
              </a:rPr>
              <a:t>Rhodobacter sphaeroides</a:t>
            </a:r>
            <a:r>
              <a:rPr lang="en-US" sz="2400" dirty="0">
                <a:effectLst/>
                <a:latin typeface="Arial" panose="020B0604020202020204" pitchFamily="34" charset="0"/>
                <a:ea typeface="Calibri" panose="020F0502020204030204" pitchFamily="34" charset="0"/>
                <a:cs typeface="Arial" panose="020B0604020202020204" pitchFamily="34" charset="0"/>
              </a:rPr>
              <a:t> wild type strain 2.4.1 is inhibited by the presence of exogenous 5-aminolevulinic acid (ALA).  This is paradoxical in that, at the same time, ALA is an essential metabolite of all cells, and, as is true of many organisms, </a:t>
            </a:r>
            <a:r>
              <a:rPr lang="en-US" sz="2400" i="1" dirty="0">
                <a:effectLst/>
                <a:latin typeface="Arial" panose="020B0604020202020204" pitchFamily="34" charset="0"/>
                <a:ea typeface="Calibri" panose="020F0502020204030204" pitchFamily="34" charset="0"/>
                <a:cs typeface="Arial" panose="020B0604020202020204" pitchFamily="34" charset="0"/>
              </a:rPr>
              <a:t>R. sphaeroides</a:t>
            </a:r>
            <a:r>
              <a:rPr lang="en-US" sz="2400" dirty="0">
                <a:effectLst/>
                <a:latin typeface="Arial" panose="020B0604020202020204" pitchFamily="34" charset="0"/>
                <a:ea typeface="Calibri" panose="020F0502020204030204" pitchFamily="34" charset="0"/>
                <a:cs typeface="Arial" panose="020B0604020202020204" pitchFamily="34" charset="0"/>
              </a:rPr>
              <a:t> makes its own ALA.  For nearly 30 years, it has been known that, in contrast to the wild type strain, growth of mutant strain AT is insensitive to exogenous ALA.  It is predicted that comparing the DNA sequence of the AT1 genome to that of the 2.4.1 genome will provide clues as to the basis of this differential ALA sensitivity.  DNA sequencing has been performed using two methodologies, which both generate large sets of sequence data that need to be properly assembled to generate the entire genome sequences.  The assemblies do not always match up because of the differences in the sequencing and assembly processes.  This project focused on comparing the alignments to identify the reconfigurations that need to be made such that the necessary sequence comparisons can be made.  It involved mastery of multiple bioinformatic analysis programs, as well as learning the proper way to manage the DNA sequences such that they can be successfully analyzed.  Completion of this work will, for the first time, generate "genetic clues" as to why strains of </a:t>
            </a:r>
            <a:r>
              <a:rPr lang="en-US" sz="2400" i="1" dirty="0">
                <a:effectLst/>
                <a:latin typeface="Arial" panose="020B0604020202020204" pitchFamily="34" charset="0"/>
                <a:ea typeface="Calibri" panose="020F0502020204030204" pitchFamily="34" charset="0"/>
                <a:cs typeface="Arial" panose="020B0604020202020204" pitchFamily="34" charset="0"/>
              </a:rPr>
              <a:t>R. sphaeroides</a:t>
            </a:r>
            <a:r>
              <a:rPr lang="en-US" sz="2400" dirty="0">
                <a:effectLst/>
                <a:latin typeface="Arial" panose="020B0604020202020204" pitchFamily="34" charset="0"/>
                <a:ea typeface="Calibri" panose="020F0502020204030204" pitchFamily="34" charset="0"/>
                <a:cs typeface="Arial" panose="020B0604020202020204" pitchFamily="34" charset="0"/>
              </a:rPr>
              <a:t> are sensitive to, yet also require ALA for growth. Having these clues will lead to possible "culprits" that can subsequently be proven either innocent or guilty using additional molecular techniques, involving testing each one.</a:t>
            </a:r>
          </a:p>
          <a:p>
            <a:pPr algn="just"/>
            <a:endParaRPr lang="en-US" sz="2400" dirty="0">
              <a:latin typeface="Arial" panose="020B0604020202020204" pitchFamily="34" charset="0"/>
              <a:cs typeface="Arial" panose="020B0604020202020204" pitchFamily="34" charset="0"/>
            </a:endParaRPr>
          </a:p>
        </p:txBody>
      </p:sp>
      <p:sp>
        <p:nvSpPr>
          <p:cNvPr id="23" name="Rectangle 22">
            <a:extLst>
              <a:ext uri="{FF2B5EF4-FFF2-40B4-BE49-F238E27FC236}">
                <a16:creationId xmlns:a16="http://schemas.microsoft.com/office/drawing/2014/main" id="{F0700EFA-F39A-4B67-A41D-B592D1296CBF}"/>
              </a:ext>
            </a:extLst>
          </p:cNvPr>
          <p:cNvSpPr>
            <a:spLocks noChangeArrowheads="1"/>
          </p:cNvSpPr>
          <p:nvPr/>
        </p:nvSpPr>
        <p:spPr bwMode="auto">
          <a:xfrm>
            <a:off x="685800" y="7825844"/>
            <a:ext cx="10058400" cy="873301"/>
          </a:xfrm>
          <a:prstGeom prst="rect">
            <a:avLst/>
          </a:prstGeom>
          <a:solidFill>
            <a:schemeClr val="accent2">
              <a:lumMod val="60000"/>
              <a:lumOff val="40000"/>
            </a:schemeClr>
          </a:solidFill>
          <a:ln w="12700">
            <a:noFill/>
            <a:miter lim="800000"/>
          </a:ln>
        </p:spPr>
        <p:txBody>
          <a:bodyPr wrap="none" lIns="274320" tIns="73152" rIns="274320" bIns="68563" anchor="ctr" anchorCtr="0"/>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defTabSz="4702588">
              <a:defRPr/>
            </a:pPr>
            <a:r>
              <a:rPr lang="en-US" sz="3600" b="1" dirty="0">
                <a:solidFill>
                  <a:schemeClr val="bg1"/>
                </a:solidFill>
                <a:latin typeface="Arial" panose="020B0604020202020204" pitchFamily="34" charset="0"/>
                <a:cs typeface="Arial" panose="020B0604020202020204" pitchFamily="34" charset="0"/>
              </a:rPr>
              <a:t>Abstract</a:t>
            </a:r>
          </a:p>
        </p:txBody>
      </p:sp>
      <p:sp>
        <p:nvSpPr>
          <p:cNvPr id="24" name="TextBox 19">
            <a:extLst>
              <a:ext uri="{FF2B5EF4-FFF2-40B4-BE49-F238E27FC236}">
                <a16:creationId xmlns:a16="http://schemas.microsoft.com/office/drawing/2014/main" id="{3C57D4F6-5B1E-4A2D-8728-4DE56B7226E3}"/>
              </a:ext>
            </a:extLst>
          </p:cNvPr>
          <p:cNvSpPr txBox="1">
            <a:spLocks noChangeArrowheads="1"/>
          </p:cNvSpPr>
          <p:nvPr/>
        </p:nvSpPr>
        <p:spPr bwMode="auto">
          <a:xfrm>
            <a:off x="11353800" y="8915400"/>
            <a:ext cx="20340485" cy="2904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algn="just">
              <a:lnSpc>
                <a:spcPct val="110000"/>
              </a:lnSpc>
            </a:pPr>
            <a:r>
              <a:rPr lang="en-US" sz="2400" b="1" dirty="0">
                <a:latin typeface="Arial" panose="020B0604020202020204" pitchFamily="34" charset="0"/>
                <a:cs typeface="Arial" panose="020B0604020202020204" pitchFamily="34" charset="0"/>
              </a:rPr>
              <a:t>Bacterial strains:  </a:t>
            </a:r>
            <a:r>
              <a:rPr lang="en-US" sz="2400" dirty="0">
                <a:latin typeface="Arial" panose="020B0604020202020204" pitchFamily="34" charset="0"/>
                <a:cs typeface="Arial" panose="020B0604020202020204" pitchFamily="34" charset="0"/>
              </a:rPr>
              <a:t>All </a:t>
            </a:r>
            <a:r>
              <a:rPr lang="en-US" sz="2400" i="1" dirty="0">
                <a:latin typeface="Arial" panose="020B0604020202020204" pitchFamily="34" charset="0"/>
                <a:cs typeface="Arial" panose="020B0604020202020204" pitchFamily="34" charset="0"/>
              </a:rPr>
              <a:t>R. sphaeroides </a:t>
            </a:r>
            <a:r>
              <a:rPr lang="en-US" sz="2400" dirty="0">
                <a:latin typeface="Arial" panose="020B0604020202020204" pitchFamily="34" charset="0"/>
                <a:cs typeface="Arial" panose="020B0604020202020204" pitchFamily="34" charset="0"/>
              </a:rPr>
              <a:t>bacteria are from the laboratory collection.</a:t>
            </a:r>
          </a:p>
          <a:p>
            <a:pPr algn="just">
              <a:lnSpc>
                <a:spcPct val="110000"/>
              </a:lnSpc>
            </a:pPr>
            <a:r>
              <a:rPr lang="en-US" sz="2400" b="1" dirty="0">
                <a:latin typeface="Arial" panose="020B0604020202020204" pitchFamily="34" charset="0"/>
                <a:cs typeface="Arial" panose="020B0604020202020204" pitchFamily="34" charset="0"/>
              </a:rPr>
              <a:t>Sequencing:  </a:t>
            </a:r>
            <a:r>
              <a:rPr lang="en-US" sz="2400" dirty="0">
                <a:latin typeface="Arial" panose="020B0604020202020204" pitchFamily="34" charset="0"/>
                <a:cs typeface="Arial" panose="020B0604020202020204" pitchFamily="34" charset="0"/>
              </a:rPr>
              <a:t>NGS of wild type 2.4.1 and mutant strain AT1 was performed at the North Carolina State University sequencing core facility.  PacBio sequencing was performed at New England Biolabs.</a:t>
            </a:r>
          </a:p>
          <a:p>
            <a:pPr algn="just">
              <a:lnSpc>
                <a:spcPct val="110000"/>
              </a:lnSpc>
            </a:pPr>
            <a:r>
              <a:rPr lang="en-US" sz="2400" b="1" dirty="0">
                <a:latin typeface="Arial" panose="020B0604020202020204" pitchFamily="34" charset="0"/>
                <a:cs typeface="Arial" panose="020B0604020202020204" pitchFamily="34" charset="0"/>
              </a:rPr>
              <a:t>Genome sequence manipulation:  </a:t>
            </a:r>
            <a:r>
              <a:rPr lang="en-US" sz="2400" dirty="0">
                <a:latin typeface="Arial" panose="020B0604020202020204" pitchFamily="34" charset="0"/>
                <a:cs typeface="Arial" panose="020B0604020202020204" pitchFamily="34" charset="0"/>
              </a:rPr>
              <a:t>These bacteria have two chromosomes and five plasmids each.  In order to align the assemblies, these DNA elements were concatenated into a single sequence.</a:t>
            </a:r>
          </a:p>
          <a:p>
            <a:pPr algn="just">
              <a:lnSpc>
                <a:spcPct val="110000"/>
              </a:lnSpc>
            </a:pPr>
            <a:r>
              <a:rPr lang="en-US" sz="2400" b="1" dirty="0">
                <a:latin typeface="Arial" panose="020B0604020202020204" pitchFamily="34" charset="0"/>
                <a:cs typeface="Arial" panose="020B0604020202020204" pitchFamily="34" charset="0"/>
              </a:rPr>
              <a:t>Assembly comparisons:  Pairwise comparisons of the assembled sequences were made</a:t>
            </a:r>
            <a:r>
              <a:rPr lang="en-US" sz="2400" dirty="0">
                <a:latin typeface="Arial" panose="020B0604020202020204" pitchFamily="34" charset="0"/>
                <a:cs typeface="Arial" panose="020B0604020202020204" pitchFamily="34" charset="0"/>
              </a:rPr>
              <a:t> using the BLASTn program at the National Center for Biotechnology Information (1). The assembled sequences were also globally compared using the progressiveMauve program (2).</a:t>
            </a:r>
          </a:p>
        </p:txBody>
      </p:sp>
      <p:sp>
        <p:nvSpPr>
          <p:cNvPr id="25" name="Rectangle 24">
            <a:extLst>
              <a:ext uri="{FF2B5EF4-FFF2-40B4-BE49-F238E27FC236}">
                <a16:creationId xmlns:a16="http://schemas.microsoft.com/office/drawing/2014/main" id="{76D4AEC4-FDA9-4DCC-AB41-6178867ED87E}"/>
              </a:ext>
            </a:extLst>
          </p:cNvPr>
          <p:cNvSpPr>
            <a:spLocks noChangeArrowheads="1"/>
          </p:cNvSpPr>
          <p:nvPr/>
        </p:nvSpPr>
        <p:spPr bwMode="auto">
          <a:xfrm>
            <a:off x="11506200" y="7825844"/>
            <a:ext cx="10058400" cy="873301"/>
          </a:xfrm>
          <a:prstGeom prst="rect">
            <a:avLst/>
          </a:prstGeom>
          <a:solidFill>
            <a:schemeClr val="accent2">
              <a:lumMod val="60000"/>
              <a:lumOff val="40000"/>
            </a:schemeClr>
          </a:solidFill>
          <a:ln w="12700">
            <a:noFill/>
            <a:miter lim="800000"/>
          </a:ln>
        </p:spPr>
        <p:txBody>
          <a:bodyPr wrap="none" lIns="274320" tIns="73152" rIns="274320" bIns="68563" anchor="ctr" anchorCtr="0"/>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defTabSz="4702588">
              <a:defRPr/>
            </a:pPr>
            <a:r>
              <a:rPr lang="en-US" sz="3600" b="1" dirty="0">
                <a:solidFill>
                  <a:schemeClr val="bg1"/>
                </a:solidFill>
                <a:latin typeface="Arial" panose="020B0604020202020204" pitchFamily="34" charset="0"/>
                <a:cs typeface="Arial" panose="020B0604020202020204" pitchFamily="34" charset="0"/>
              </a:rPr>
              <a:t>Methodology</a:t>
            </a:r>
          </a:p>
        </p:txBody>
      </p:sp>
      <p:sp>
        <p:nvSpPr>
          <p:cNvPr id="27" name="Rectangle 26">
            <a:extLst>
              <a:ext uri="{FF2B5EF4-FFF2-40B4-BE49-F238E27FC236}">
                <a16:creationId xmlns:a16="http://schemas.microsoft.com/office/drawing/2014/main" id="{F1B18890-DE76-4473-9E1E-3198CB4321E8}"/>
              </a:ext>
            </a:extLst>
          </p:cNvPr>
          <p:cNvSpPr>
            <a:spLocks noChangeArrowheads="1"/>
          </p:cNvSpPr>
          <p:nvPr/>
        </p:nvSpPr>
        <p:spPr bwMode="auto">
          <a:xfrm>
            <a:off x="11353800" y="11963400"/>
            <a:ext cx="10058400" cy="873301"/>
          </a:xfrm>
          <a:prstGeom prst="rect">
            <a:avLst/>
          </a:prstGeom>
          <a:solidFill>
            <a:schemeClr val="accent2">
              <a:lumMod val="60000"/>
              <a:lumOff val="40000"/>
            </a:schemeClr>
          </a:solidFill>
          <a:ln w="12700">
            <a:noFill/>
            <a:miter lim="800000"/>
          </a:ln>
        </p:spPr>
        <p:txBody>
          <a:bodyPr wrap="none" lIns="274320" tIns="73152" rIns="274320" bIns="68563" anchor="ctr" anchorCtr="0"/>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defTabSz="4702588">
              <a:defRPr/>
            </a:pPr>
            <a:r>
              <a:rPr lang="en-US" sz="3600" b="1" dirty="0">
                <a:solidFill>
                  <a:schemeClr val="bg1"/>
                </a:solidFill>
                <a:latin typeface="Arial" panose="020B0604020202020204" pitchFamily="34" charset="0"/>
                <a:cs typeface="Arial" panose="020B0604020202020204" pitchFamily="34" charset="0"/>
              </a:rPr>
              <a:t>Results</a:t>
            </a:r>
          </a:p>
        </p:txBody>
      </p:sp>
      <p:sp>
        <p:nvSpPr>
          <p:cNvPr id="28" name="TextBox 19">
            <a:extLst>
              <a:ext uri="{FF2B5EF4-FFF2-40B4-BE49-F238E27FC236}">
                <a16:creationId xmlns:a16="http://schemas.microsoft.com/office/drawing/2014/main" id="{0C0A07D8-0E58-42E5-B79C-184F9F822C2A}"/>
              </a:ext>
            </a:extLst>
          </p:cNvPr>
          <p:cNvSpPr txBox="1">
            <a:spLocks noChangeArrowheads="1"/>
          </p:cNvSpPr>
          <p:nvPr/>
        </p:nvSpPr>
        <p:spPr bwMode="auto">
          <a:xfrm>
            <a:off x="32766000" y="8932860"/>
            <a:ext cx="10439400" cy="7373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algn="just">
              <a:lnSpc>
                <a:spcPct val="110000"/>
              </a:lnSpc>
            </a:pPr>
            <a:r>
              <a:rPr lang="en-US" sz="2400" dirty="0">
                <a:latin typeface="Arial" panose="020B0604020202020204" pitchFamily="34" charset="0"/>
                <a:cs typeface="Arial" panose="020B0604020202020204" pitchFamily="34" charset="0"/>
              </a:rPr>
              <a:t>This bioinformatic analysis was undertaken as a necessary step to make it possible to properly configure DNA sequencing results obtained for three strains of </a:t>
            </a:r>
            <a:r>
              <a:rPr lang="en-US" sz="2400" i="1" dirty="0">
                <a:latin typeface="Arial" panose="020B0604020202020204" pitchFamily="34" charset="0"/>
                <a:cs typeface="Arial" panose="020B0604020202020204" pitchFamily="34" charset="0"/>
              </a:rPr>
              <a:t>Rhodobacter sphaeroides </a:t>
            </a:r>
            <a:r>
              <a:rPr lang="en-US" sz="2400" dirty="0">
                <a:latin typeface="Arial" panose="020B0604020202020204" pitchFamily="34" charset="0"/>
                <a:cs typeface="Arial" panose="020B0604020202020204" pitchFamily="34" charset="0"/>
              </a:rPr>
              <a:t>such that they can be compared at the nucleotide level.  Represented among the three strains are ALA sensitive and ALA insensitive bacteria.  Based on the information obtained here, it is now possible to reconfigure the DNA sequences, to generate a complete alignment of the genomes, and they can then be compared for differences at the nucleotide level.  The following describes the overall process:</a:t>
            </a:r>
          </a:p>
          <a:p>
            <a:pPr marL="342900" indent="-342900" algn="just">
              <a:lnSpc>
                <a:spcPct val="110000"/>
              </a:lnSpc>
              <a:buFont typeface="Wingdings" pitchFamily="2" charset="2"/>
              <a:buChar char="§"/>
            </a:pPr>
            <a:r>
              <a:rPr lang="en-US" sz="2400" dirty="0">
                <a:latin typeface="Arial" panose="020B0604020202020204" pitchFamily="34" charset="0"/>
                <a:cs typeface="Arial" panose="020B0604020202020204" pitchFamily="34" charset="0"/>
              </a:rPr>
              <a:t>The dot plots and the progressiveMauve alignment results will be used to guide the rearrangement of sequence segments in order to completely assemble the genomes.</a:t>
            </a:r>
          </a:p>
          <a:p>
            <a:pPr marL="342900" indent="-342900" algn="just">
              <a:lnSpc>
                <a:spcPct val="110000"/>
              </a:lnSpc>
              <a:buFont typeface="Wingdings" pitchFamily="2" charset="2"/>
              <a:buChar char="§"/>
            </a:pPr>
            <a:r>
              <a:rPr lang="en-US" sz="2400" dirty="0">
                <a:latin typeface="Arial" panose="020B0604020202020204" pitchFamily="34" charset="0"/>
                <a:cs typeface="Arial" panose="020B0604020202020204" pitchFamily="34" charset="0"/>
              </a:rPr>
              <a:t>Once the rearrangements have been made, an additional program called UGENE will be used to visualize the alignments at the nucleotide level.</a:t>
            </a:r>
          </a:p>
          <a:p>
            <a:pPr algn="just">
              <a:lnSpc>
                <a:spcPct val="110000"/>
              </a:lnSpc>
            </a:pPr>
            <a:r>
              <a:rPr lang="en-US" sz="2400" dirty="0">
                <a:latin typeface="Arial" panose="020B0604020202020204" pitchFamily="34" charset="0"/>
                <a:cs typeface="Arial" panose="020B0604020202020204" pitchFamily="34" charset="0"/>
              </a:rPr>
              <a:t>This will finally make it possible to generate a list of actual sequence differences between the ALA sensitive strain 2.4.1 and the two ALA insensitive strains AT1 and CH10.  Using molecular biology techniques, each sequence difference can then be evaluated for its role in ALA sensitivity/insensitivity.</a:t>
            </a:r>
          </a:p>
        </p:txBody>
      </p:sp>
      <p:sp>
        <p:nvSpPr>
          <p:cNvPr id="29" name="Rectangle 28">
            <a:extLst>
              <a:ext uri="{FF2B5EF4-FFF2-40B4-BE49-F238E27FC236}">
                <a16:creationId xmlns:a16="http://schemas.microsoft.com/office/drawing/2014/main" id="{55009B54-5040-4B8B-91C3-ED7FF3B1B7D8}"/>
              </a:ext>
            </a:extLst>
          </p:cNvPr>
          <p:cNvSpPr>
            <a:spLocks noChangeArrowheads="1"/>
          </p:cNvSpPr>
          <p:nvPr/>
        </p:nvSpPr>
        <p:spPr bwMode="auto">
          <a:xfrm>
            <a:off x="32918400" y="7825845"/>
            <a:ext cx="10287000" cy="860956"/>
          </a:xfrm>
          <a:prstGeom prst="rect">
            <a:avLst/>
          </a:prstGeom>
          <a:solidFill>
            <a:schemeClr val="accent2">
              <a:lumMod val="60000"/>
              <a:lumOff val="40000"/>
            </a:schemeClr>
          </a:solidFill>
          <a:ln w="12700">
            <a:noFill/>
            <a:miter lim="800000"/>
          </a:ln>
        </p:spPr>
        <p:txBody>
          <a:bodyPr wrap="none" lIns="274320" tIns="73152" rIns="274320" bIns="68563" anchor="ctr" anchorCtr="0"/>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defTabSz="4702588">
              <a:defRPr/>
            </a:pPr>
            <a:r>
              <a:rPr lang="en-US" sz="3600" b="1" dirty="0">
                <a:solidFill>
                  <a:schemeClr val="bg1"/>
                </a:solidFill>
                <a:latin typeface="Arial" panose="020B0604020202020204" pitchFamily="34" charset="0"/>
                <a:cs typeface="Arial" panose="020B0604020202020204" pitchFamily="34" charset="0"/>
              </a:rPr>
              <a:t>Discussion</a:t>
            </a:r>
          </a:p>
        </p:txBody>
      </p:sp>
      <p:sp>
        <p:nvSpPr>
          <p:cNvPr id="30" name="TextBox 19">
            <a:extLst>
              <a:ext uri="{FF2B5EF4-FFF2-40B4-BE49-F238E27FC236}">
                <a16:creationId xmlns:a16="http://schemas.microsoft.com/office/drawing/2014/main" id="{D73BEFC1-7549-40B5-A4BD-36562574DF50}"/>
              </a:ext>
            </a:extLst>
          </p:cNvPr>
          <p:cNvSpPr txBox="1">
            <a:spLocks noChangeArrowheads="1"/>
          </p:cNvSpPr>
          <p:nvPr/>
        </p:nvSpPr>
        <p:spPr bwMode="auto">
          <a:xfrm>
            <a:off x="685800" y="19507200"/>
            <a:ext cx="10058400" cy="10741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marL="0" marR="0" algn="just">
              <a:spcBef>
                <a:spcPts val="0"/>
              </a:spcBef>
              <a:spcAft>
                <a:spcPts val="8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The metabolite 5-aminolevulinic acid (ALA) is synthesized in </a:t>
            </a:r>
            <a:r>
              <a:rPr lang="en-US" sz="2400" i="1" dirty="0">
                <a:effectLst/>
                <a:latin typeface="Arial" panose="020B0604020202020204" pitchFamily="34" charset="0"/>
                <a:ea typeface="Times New Roman" panose="02020603050405020304" pitchFamily="18" charset="0"/>
                <a:cs typeface="Arial" panose="020B0604020202020204" pitchFamily="34" charset="0"/>
              </a:rPr>
              <a:t>Rhodobacter sphaeroides</a:t>
            </a:r>
            <a:r>
              <a:rPr lang="en-US" sz="2400" dirty="0">
                <a:effectLst/>
                <a:latin typeface="Arial" panose="020B0604020202020204" pitchFamily="34" charset="0"/>
                <a:ea typeface="Times New Roman" panose="02020603050405020304" pitchFamily="18" charset="0"/>
                <a:cs typeface="Arial" panose="020B0604020202020204" pitchFamily="34" charset="0"/>
              </a:rPr>
              <a:t> by two enzymes that are encoded by the </a:t>
            </a:r>
            <a:r>
              <a:rPr lang="en-US" sz="2400" i="1" dirty="0">
                <a:effectLst/>
                <a:latin typeface="Arial" panose="020B0604020202020204" pitchFamily="34" charset="0"/>
                <a:ea typeface="Times New Roman" panose="02020603050405020304" pitchFamily="18" charset="0"/>
                <a:cs typeface="Arial" panose="020B0604020202020204" pitchFamily="34" charset="0"/>
              </a:rPr>
              <a:t>hemA</a:t>
            </a:r>
            <a:r>
              <a:rPr lang="en-US" sz="2400" dirty="0">
                <a:effectLst/>
                <a:latin typeface="Arial" panose="020B0604020202020204" pitchFamily="34" charset="0"/>
                <a:ea typeface="Times New Roman" panose="02020603050405020304" pitchFamily="18" charset="0"/>
                <a:cs typeface="Arial" panose="020B0604020202020204" pitchFamily="34" charset="0"/>
              </a:rPr>
              <a:t> and </a:t>
            </a:r>
            <a:r>
              <a:rPr lang="en-US" sz="2400" i="1" dirty="0">
                <a:effectLst/>
                <a:latin typeface="Arial" panose="020B0604020202020204" pitchFamily="34" charset="0"/>
                <a:ea typeface="Times New Roman" panose="02020603050405020304" pitchFamily="18" charset="0"/>
                <a:cs typeface="Arial" panose="020B0604020202020204" pitchFamily="34" charset="0"/>
              </a:rPr>
              <a:t>hemT</a:t>
            </a:r>
            <a:r>
              <a:rPr lang="en-US" sz="2400" dirty="0">
                <a:effectLst/>
                <a:latin typeface="Arial" panose="020B0604020202020204" pitchFamily="34" charset="0"/>
                <a:ea typeface="Times New Roman" panose="02020603050405020304" pitchFamily="18" charset="0"/>
                <a:cs typeface="Arial" panose="020B0604020202020204" pitchFamily="34" charset="0"/>
              </a:rPr>
              <a:t> genes.  ALA is the precursor to all tetrapyrroles, compounds that include hemes for respiration, chlorophylls for photosynthesis, and the cofactor vitamin B</a:t>
            </a:r>
            <a:r>
              <a:rPr lang="en-US" sz="2400" baseline="-25000" dirty="0">
                <a:effectLst/>
                <a:latin typeface="Arial" panose="020B0604020202020204" pitchFamily="34" charset="0"/>
                <a:ea typeface="Times New Roman" panose="02020603050405020304" pitchFamily="18" charset="0"/>
                <a:cs typeface="Arial" panose="020B0604020202020204" pitchFamily="34" charset="0"/>
              </a:rPr>
              <a:t>12</a:t>
            </a:r>
            <a:r>
              <a:rPr lang="en-US" sz="2400" dirty="0">
                <a:effectLst/>
                <a:latin typeface="Arial" panose="020B0604020202020204" pitchFamily="34" charset="0"/>
                <a:ea typeface="Times New Roman" panose="02020603050405020304" pitchFamily="18" charset="0"/>
                <a:cs typeface="Arial" panose="020B0604020202020204" pitchFamily="34" charset="0"/>
              </a:rPr>
              <a:t> that is required to make nucleotides for RNA and DNA.  Therefore, ALA is essential in all cells.  Yet, certain wild type strains of </a:t>
            </a:r>
            <a:r>
              <a:rPr lang="en-US" sz="2400" i="1" dirty="0">
                <a:effectLst/>
                <a:latin typeface="Arial" panose="020B0604020202020204" pitchFamily="34" charset="0"/>
                <a:ea typeface="Times New Roman" panose="02020603050405020304" pitchFamily="18" charset="0"/>
                <a:cs typeface="Arial" panose="020B0604020202020204" pitchFamily="34" charset="0"/>
              </a:rPr>
              <a:t>R. sphaeroides</a:t>
            </a:r>
            <a:r>
              <a:rPr lang="en-US" sz="2400" dirty="0">
                <a:effectLst/>
                <a:latin typeface="Arial" panose="020B0604020202020204" pitchFamily="34" charset="0"/>
                <a:ea typeface="Times New Roman" panose="02020603050405020304" pitchFamily="18" charset="0"/>
                <a:cs typeface="Arial" panose="020B0604020202020204" pitchFamily="34" charset="0"/>
              </a:rPr>
              <a:t> are sensitive to even tiny amounts of ALA added to media, completely inhibiting growth. </a:t>
            </a:r>
          </a:p>
          <a:p>
            <a:pPr marL="0" marR="0" algn="just">
              <a:spcBef>
                <a:spcPts val="0"/>
              </a:spcBef>
              <a:spcAft>
                <a:spcPts val="8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It is possible to isolate mutants of ALA sensitive strains that are no longer growth inhibited by the presence of ALA.  Two of these mutants are strain AT1 and its derivative CH10 (isolated by Chelsea Holden, ref. 2). </a:t>
            </a:r>
            <a:r>
              <a:rPr lang="en-US" sz="2400" dirty="0">
                <a:latin typeface="Arial" panose="020B0604020202020204" pitchFamily="34" charset="0"/>
                <a:ea typeface="Times New Roman" panose="02020603050405020304" pitchFamily="18" charset="0"/>
                <a:cs typeface="Arial" panose="020B0604020202020204" pitchFamily="34" charset="0"/>
              </a:rPr>
              <a:t> T</a:t>
            </a:r>
            <a:r>
              <a:rPr lang="en-US" sz="2400" dirty="0">
                <a:effectLst/>
                <a:latin typeface="Arial" panose="020B0604020202020204" pitchFamily="34" charset="0"/>
                <a:ea typeface="Times New Roman" panose="02020603050405020304" pitchFamily="18" charset="0"/>
                <a:cs typeface="Arial" panose="020B0604020202020204" pitchFamily="34" charset="0"/>
              </a:rPr>
              <a:t>he wild type parent strain 2.4.1 and mutant CH10 have been completely sequenced using </a:t>
            </a:r>
            <a:r>
              <a:rPr lang="en-US" sz="2400" dirty="0">
                <a:latin typeface="Arial" panose="020B0604020202020204" pitchFamily="34" charset="0"/>
                <a:ea typeface="Times New Roman" panose="02020603050405020304" pitchFamily="18" charset="0"/>
                <a:cs typeface="Arial" panose="020B0604020202020204" pitchFamily="34" charset="0"/>
              </a:rPr>
              <a:t>PacBio sequencing.  This method generates</a:t>
            </a:r>
            <a:r>
              <a:rPr lang="en-US" sz="2400" dirty="0">
                <a:effectLst/>
                <a:latin typeface="Arial" panose="020B0604020202020204" pitchFamily="34" charset="0"/>
                <a:ea typeface="Times New Roman" panose="02020603050405020304" pitchFamily="18" charset="0"/>
                <a:cs typeface="Arial" panose="020B0604020202020204" pitchFamily="34" charset="0"/>
              </a:rPr>
              <a:t> long stretches of DNA.  While "some assembly is required" using sophisticated software to put together the entire DNA sequence, it is not nearly so assembly intensive as the method called NGS (next generation sequencing), which was also used to sequence 2.4.1 and AT1.  In this method, very short stretches of DNA sequences are determined and then assembled.   There are advantages and disadvantages to both and having PacBio sequencing and NGS data makes it possible to assemble the genomes with greater confidence by comparing the order </a:t>
            </a:r>
            <a:r>
              <a:rPr lang="en-US" sz="2400" dirty="0">
                <a:latin typeface="Arial" panose="020B0604020202020204" pitchFamily="34" charset="0"/>
                <a:ea typeface="Times New Roman" panose="02020603050405020304" pitchFamily="18" charset="0"/>
                <a:cs typeface="Arial" panose="020B0604020202020204" pitchFamily="34" charset="0"/>
              </a:rPr>
              <a:t>of the partial sequences.</a:t>
            </a:r>
            <a:endParaRPr lang="en-US" sz="2400" dirty="0">
              <a:effectLst/>
              <a:latin typeface="Arial" panose="020B0604020202020204" pitchFamily="34" charset="0"/>
              <a:ea typeface="Times New Roman" panose="02020603050405020304" pitchFamily="18" charset="0"/>
              <a:cs typeface="Arial" panose="020B0604020202020204" pitchFamily="34" charset="0"/>
            </a:endParaRPr>
          </a:p>
          <a:p>
            <a:pPr marL="0" marR="0" algn="just">
              <a:spcBef>
                <a:spcPts val="0"/>
              </a:spcBef>
              <a:spcAft>
                <a:spcPts val="80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The goal of this project is to be able to generate a full alignment of the bacterial genomes so that meaningful differences can be identified.  These differences are candidates for </a:t>
            </a:r>
            <a:r>
              <a:rPr lang="en-US" sz="2400" dirty="0">
                <a:latin typeface="Arial" panose="020B0604020202020204" pitchFamily="34" charset="0"/>
                <a:ea typeface="Times New Roman" panose="02020603050405020304" pitchFamily="18" charset="0"/>
                <a:cs typeface="Arial" panose="020B0604020202020204" pitchFamily="34" charset="0"/>
              </a:rPr>
              <a:t>the ALA sensitivity/insensitivity </a:t>
            </a:r>
            <a:r>
              <a:rPr lang="en-US" sz="2400" dirty="0">
                <a:effectLst/>
                <a:latin typeface="Arial" panose="020B0604020202020204" pitchFamily="34" charset="0"/>
                <a:ea typeface="Times New Roman" panose="02020603050405020304" pitchFamily="18" charset="0"/>
                <a:cs typeface="Arial" panose="020B0604020202020204" pitchFamily="34" charset="0"/>
              </a:rPr>
              <a:t>phenotype.  Identifying the sequences responsible for ALA sensitivity will likely provide novel insights into ALA metabolism and function.</a:t>
            </a:r>
          </a:p>
          <a:p>
            <a:pPr algn="just"/>
            <a:endParaRPr lang="en-US" sz="2400" dirty="0">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C93C6F59-1B0C-4EDA-8518-F88FAC8AF110}"/>
              </a:ext>
            </a:extLst>
          </p:cNvPr>
          <p:cNvSpPr>
            <a:spLocks noChangeArrowheads="1"/>
          </p:cNvSpPr>
          <p:nvPr/>
        </p:nvSpPr>
        <p:spPr bwMode="auto">
          <a:xfrm>
            <a:off x="685800" y="18516600"/>
            <a:ext cx="10058400" cy="873301"/>
          </a:xfrm>
          <a:prstGeom prst="rect">
            <a:avLst/>
          </a:prstGeom>
          <a:solidFill>
            <a:schemeClr val="accent2">
              <a:lumMod val="60000"/>
              <a:lumOff val="40000"/>
            </a:schemeClr>
          </a:solidFill>
          <a:ln w="12700">
            <a:noFill/>
            <a:miter lim="800000"/>
          </a:ln>
        </p:spPr>
        <p:txBody>
          <a:bodyPr wrap="none" lIns="274320" tIns="73152" rIns="274320" bIns="68563" anchor="ctr" anchorCtr="0"/>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defTabSz="4702588">
              <a:defRPr/>
            </a:pPr>
            <a:r>
              <a:rPr lang="en-US" sz="3600" b="1" dirty="0">
                <a:solidFill>
                  <a:schemeClr val="bg1"/>
                </a:solidFill>
                <a:latin typeface="Arial" panose="020B0604020202020204" pitchFamily="34" charset="0"/>
                <a:cs typeface="Arial" panose="020B0604020202020204" pitchFamily="34" charset="0"/>
              </a:rPr>
              <a:t>Introduction</a:t>
            </a:r>
          </a:p>
        </p:txBody>
      </p:sp>
      <p:sp>
        <p:nvSpPr>
          <p:cNvPr id="32" name="TextBox 19">
            <a:extLst>
              <a:ext uri="{FF2B5EF4-FFF2-40B4-BE49-F238E27FC236}">
                <a16:creationId xmlns:a16="http://schemas.microsoft.com/office/drawing/2014/main" id="{D8586159-F4C4-4390-B155-F7761D6690ED}"/>
              </a:ext>
            </a:extLst>
          </p:cNvPr>
          <p:cNvSpPr txBox="1">
            <a:spLocks noChangeArrowheads="1"/>
          </p:cNvSpPr>
          <p:nvPr/>
        </p:nvSpPr>
        <p:spPr bwMode="auto">
          <a:xfrm>
            <a:off x="33147000" y="20030771"/>
            <a:ext cx="10058400" cy="8732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8" tIns="45709" rIns="91418" bIns="45709">
            <a:spAutoFit/>
          </a:bodyPr>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algn="just">
              <a:lnSpc>
                <a:spcPct val="110000"/>
              </a:lnSpc>
            </a:pPr>
            <a:r>
              <a:rPr lang="en-US" sz="2400" dirty="0">
                <a:latin typeface="Arial" panose="020B0604020202020204" pitchFamily="34" charset="0"/>
                <a:cs typeface="Arial" panose="020B0604020202020204" pitchFamily="34" charset="0"/>
              </a:rPr>
              <a:t>We would like to thank the Center for Undergraduate Research and Scholarship at BGSU for funding this project.</a:t>
            </a:r>
          </a:p>
        </p:txBody>
      </p:sp>
      <p:sp>
        <p:nvSpPr>
          <p:cNvPr id="33" name="Rectangle 32">
            <a:extLst>
              <a:ext uri="{FF2B5EF4-FFF2-40B4-BE49-F238E27FC236}">
                <a16:creationId xmlns:a16="http://schemas.microsoft.com/office/drawing/2014/main" id="{4F59AB0E-37A8-4432-8FCF-494C05933768}"/>
              </a:ext>
            </a:extLst>
          </p:cNvPr>
          <p:cNvSpPr>
            <a:spLocks noChangeArrowheads="1"/>
          </p:cNvSpPr>
          <p:nvPr/>
        </p:nvSpPr>
        <p:spPr bwMode="auto">
          <a:xfrm>
            <a:off x="33147000" y="18973800"/>
            <a:ext cx="10058400" cy="873301"/>
          </a:xfrm>
          <a:prstGeom prst="rect">
            <a:avLst/>
          </a:prstGeom>
          <a:solidFill>
            <a:schemeClr val="accent2">
              <a:lumMod val="60000"/>
              <a:lumOff val="40000"/>
            </a:schemeClr>
          </a:solidFill>
          <a:ln w="12700">
            <a:solidFill>
              <a:srgbClr val="7AB6BC"/>
            </a:solidFill>
            <a:miter lim="800000"/>
          </a:ln>
        </p:spPr>
        <p:txBody>
          <a:bodyPr wrap="none" lIns="274320" tIns="73152" rIns="274320" bIns="68563" anchor="ctr" anchorCtr="0"/>
          <a:ls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a:lstStyle>
          <a:p>
            <a:pPr defTabSz="4702588">
              <a:defRPr/>
            </a:pPr>
            <a:r>
              <a:rPr lang="en-US" sz="3600" b="1" dirty="0">
                <a:solidFill>
                  <a:schemeClr val="bg1"/>
                </a:solidFill>
                <a:latin typeface="Arial" panose="020B0604020202020204" pitchFamily="34" charset="0"/>
                <a:cs typeface="Arial" panose="020B0604020202020204" pitchFamily="34" charset="0"/>
              </a:rPr>
              <a:t>Acknowledgements</a:t>
            </a:r>
          </a:p>
        </p:txBody>
      </p:sp>
      <p:pic>
        <p:nvPicPr>
          <p:cNvPr id="11" name="Picture 10" descr="Chart, scatter chart&#10;&#10;Description automatically generated">
            <a:extLst>
              <a:ext uri="{FF2B5EF4-FFF2-40B4-BE49-F238E27FC236}">
                <a16:creationId xmlns:a16="http://schemas.microsoft.com/office/drawing/2014/main" id="{5E6CCC23-0D55-4CF6-9A24-3F55B78ABF1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06200" y="15621000"/>
            <a:ext cx="5791200" cy="2895600"/>
          </a:xfrm>
          <a:prstGeom prst="rect">
            <a:avLst/>
          </a:prstGeom>
        </p:spPr>
      </p:pic>
      <p:pic>
        <p:nvPicPr>
          <p:cNvPr id="13" name="Picture 12" descr="Chart, line chart, scatter chart&#10;&#10;Description automatically generated">
            <a:extLst>
              <a:ext uri="{FF2B5EF4-FFF2-40B4-BE49-F238E27FC236}">
                <a16:creationId xmlns:a16="http://schemas.microsoft.com/office/drawing/2014/main" id="{A747BAE7-50ED-4EC3-BDB9-A56C30762D4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983200" y="15544800"/>
            <a:ext cx="5791200" cy="2895600"/>
          </a:xfrm>
          <a:prstGeom prst="rect">
            <a:avLst/>
          </a:prstGeom>
        </p:spPr>
      </p:pic>
      <p:pic>
        <p:nvPicPr>
          <p:cNvPr id="15" name="Picture 14" descr="Chart, scatter chart&#10;&#10;Description automatically generated">
            <a:extLst>
              <a:ext uri="{FF2B5EF4-FFF2-40B4-BE49-F238E27FC236}">
                <a16:creationId xmlns:a16="http://schemas.microsoft.com/office/drawing/2014/main" id="{D1A20FC4-E9EA-4D19-A0CE-B1A873D4BE9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231600" y="15468600"/>
            <a:ext cx="5638800" cy="2819400"/>
          </a:xfrm>
          <a:prstGeom prst="rect">
            <a:avLst/>
          </a:prstGeom>
        </p:spPr>
      </p:pic>
      <p:sp>
        <p:nvSpPr>
          <p:cNvPr id="16" name="TextBox 15">
            <a:extLst>
              <a:ext uri="{FF2B5EF4-FFF2-40B4-BE49-F238E27FC236}">
                <a16:creationId xmlns:a16="http://schemas.microsoft.com/office/drawing/2014/main" id="{A020E7DE-0705-4C13-8255-145CE4BB289F}"/>
              </a:ext>
            </a:extLst>
          </p:cNvPr>
          <p:cNvSpPr txBox="1"/>
          <p:nvPr/>
        </p:nvSpPr>
        <p:spPr>
          <a:xfrm>
            <a:off x="12268200" y="18592800"/>
            <a:ext cx="4648200"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Figure 1. Dot plot of NGS 2.4.1 (x-axis) and NGS AT1 (y-axis). </a:t>
            </a:r>
          </a:p>
        </p:txBody>
      </p:sp>
      <p:sp>
        <p:nvSpPr>
          <p:cNvPr id="17" name="TextBox 16">
            <a:extLst>
              <a:ext uri="{FF2B5EF4-FFF2-40B4-BE49-F238E27FC236}">
                <a16:creationId xmlns:a16="http://schemas.microsoft.com/office/drawing/2014/main" id="{73993FDD-35AD-4E03-97EE-642A10735A0B}"/>
              </a:ext>
            </a:extLst>
          </p:cNvPr>
          <p:cNvSpPr txBox="1"/>
          <p:nvPr/>
        </p:nvSpPr>
        <p:spPr>
          <a:xfrm>
            <a:off x="18592800" y="18592800"/>
            <a:ext cx="4876800"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Figure 2. Dot plot of NGS 2.4.1 (x-axis) and PacBio CH10 (y-axis).</a:t>
            </a:r>
          </a:p>
        </p:txBody>
      </p:sp>
      <p:sp>
        <p:nvSpPr>
          <p:cNvPr id="36" name="TextBox 35">
            <a:extLst>
              <a:ext uri="{FF2B5EF4-FFF2-40B4-BE49-F238E27FC236}">
                <a16:creationId xmlns:a16="http://schemas.microsoft.com/office/drawing/2014/main" id="{D77573D4-5FC4-42F0-82DE-1617E73B9B8B}"/>
              </a:ext>
            </a:extLst>
          </p:cNvPr>
          <p:cNvSpPr txBox="1"/>
          <p:nvPr/>
        </p:nvSpPr>
        <p:spPr>
          <a:xfrm>
            <a:off x="24917400" y="18592800"/>
            <a:ext cx="4724400"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Figure 3. Dot plot of NGS (x-axis) 2.4.1 and PacBio 2.4.1 (y-axis)</a:t>
            </a:r>
          </a:p>
        </p:txBody>
      </p:sp>
      <p:sp>
        <p:nvSpPr>
          <p:cNvPr id="38" name="Rectangle 37">
            <a:extLst>
              <a:ext uri="{FF2B5EF4-FFF2-40B4-BE49-F238E27FC236}">
                <a16:creationId xmlns:a16="http://schemas.microsoft.com/office/drawing/2014/main" id="{9B643B0B-85EF-45FB-8D52-65D156881719}"/>
              </a:ext>
            </a:extLst>
          </p:cNvPr>
          <p:cNvSpPr/>
          <p:nvPr/>
        </p:nvSpPr>
        <p:spPr bwMode="auto">
          <a:xfrm>
            <a:off x="33147000" y="23810380"/>
            <a:ext cx="10058400" cy="817752"/>
          </a:xfrm>
          <a:prstGeom prst="rect">
            <a:avLst/>
          </a:prstGeom>
          <a:solidFill>
            <a:srgbClr val="7AB6BC"/>
          </a:solidFill>
          <a:ln w="9525" cap="flat" cmpd="sng" algn="ctr">
            <a:solidFill>
              <a:srgbClr val="7AB6BC"/>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9" name="TextBox 38">
            <a:extLst>
              <a:ext uri="{FF2B5EF4-FFF2-40B4-BE49-F238E27FC236}">
                <a16:creationId xmlns:a16="http://schemas.microsoft.com/office/drawing/2014/main" id="{F6EB60E9-E5F5-4A64-A7C1-941C3437330E}"/>
              </a:ext>
            </a:extLst>
          </p:cNvPr>
          <p:cNvSpPr txBox="1"/>
          <p:nvPr/>
        </p:nvSpPr>
        <p:spPr>
          <a:xfrm>
            <a:off x="33375600" y="23880702"/>
            <a:ext cx="9144000" cy="677108"/>
          </a:xfrm>
          <a:prstGeom prst="rect">
            <a:avLst/>
          </a:prstGeom>
          <a:solidFill>
            <a:srgbClr val="7AB6BC"/>
          </a:solidFill>
        </p:spPr>
        <p:txBody>
          <a:bodyPr wrap="square" rtlCol="0">
            <a:spAutoFit/>
          </a:bodyPr>
          <a:lstStyle/>
          <a:p>
            <a:r>
              <a:rPr lang="en-US" b="1" dirty="0">
                <a:ln w="22225">
                  <a:solidFill>
                    <a:schemeClr val="bg1"/>
                  </a:solidFill>
                  <a:prstDash val="solid"/>
                </a:ln>
                <a:solidFill>
                  <a:schemeClr val="bg1"/>
                </a:solidFill>
                <a:latin typeface="Arial" panose="020B0604020202020204" pitchFamily="34" charset="0"/>
                <a:cs typeface="Arial" panose="020B0604020202020204" pitchFamily="34" charset="0"/>
              </a:rPr>
              <a:t>References</a:t>
            </a:r>
          </a:p>
        </p:txBody>
      </p:sp>
      <p:sp>
        <p:nvSpPr>
          <p:cNvPr id="40" name="TextBox 39">
            <a:extLst>
              <a:ext uri="{FF2B5EF4-FFF2-40B4-BE49-F238E27FC236}">
                <a16:creationId xmlns:a16="http://schemas.microsoft.com/office/drawing/2014/main" id="{332DEF2C-85C8-4EC3-B97E-5AEAA856A963}"/>
              </a:ext>
            </a:extLst>
          </p:cNvPr>
          <p:cNvSpPr txBox="1"/>
          <p:nvPr/>
        </p:nvSpPr>
        <p:spPr>
          <a:xfrm>
            <a:off x="33147000" y="24917400"/>
            <a:ext cx="10058400" cy="1938992"/>
          </a:xfrm>
          <a:prstGeom prst="rect">
            <a:avLst/>
          </a:prstGeom>
          <a:noFill/>
        </p:spPr>
        <p:txBody>
          <a:bodyPr wrap="square" rtlCol="0">
            <a:spAutoFit/>
          </a:bodyPr>
          <a:lstStyle/>
          <a:p>
            <a:pPr marL="342900" indent="-342900">
              <a:buAutoNum type="arabicParenBoth"/>
            </a:pPr>
            <a:r>
              <a:rPr lang="en-US" sz="2400" dirty="0"/>
              <a:t>  Altschul, S.F., Gish, W., Miller, W., Myers, E.W. &amp; Lipman, D.J. (1990) "Basic local alignment search tool." J. Mol. Biol. 215:403-410.</a:t>
            </a:r>
          </a:p>
          <a:p>
            <a:pPr marL="342900" indent="-342900">
              <a:buAutoNum type="arabicParenBoth"/>
            </a:pPr>
            <a:r>
              <a:rPr lang="en-US" sz="2400" dirty="0"/>
              <a:t>  Darling, A.E., Mau, B. &amp; Perna, N.T. (2010) “progressiveMauve: Multiple genome alignment with gene gain, loss, and rearrangement.”  PLOS ONE 5:e11147.</a:t>
            </a:r>
            <a:endParaRPr lang="en-US" sz="2400" dirty="0">
              <a:latin typeface="Arial" panose="020B0604020202020204" pitchFamily="34" charset="0"/>
              <a:cs typeface="Arial" panose="020B0604020202020204" pitchFamily="34" charset="0"/>
            </a:endParaRPr>
          </a:p>
        </p:txBody>
      </p:sp>
      <p:sp>
        <p:nvSpPr>
          <p:cNvPr id="41" name="TextBox 40">
            <a:extLst>
              <a:ext uri="{FF2B5EF4-FFF2-40B4-BE49-F238E27FC236}">
                <a16:creationId xmlns:a16="http://schemas.microsoft.com/office/drawing/2014/main" id="{AF3537EE-438B-46BC-B6D5-81A0B0657001}"/>
              </a:ext>
            </a:extLst>
          </p:cNvPr>
          <p:cNvSpPr txBox="1"/>
          <p:nvPr/>
        </p:nvSpPr>
        <p:spPr>
          <a:xfrm>
            <a:off x="11353800" y="31318200"/>
            <a:ext cx="21307682" cy="1200329"/>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Figure 4.  Snapshot image of the progressiveMauve global alignment of NGS 2.4.1, PacBio 2.4.1, NGS AT1, and PacBio CH10. Colors indicate homologous sequences, and vertical lines identify relative positions of the homologous sequences.  Within the program, the box (indicated by the black arrow) can be moved horizontally across the alignment to identify nucleotide positions of rearrangements.</a:t>
            </a:r>
          </a:p>
        </p:txBody>
      </p:sp>
      <p:sp>
        <p:nvSpPr>
          <p:cNvPr id="2" name="TextBox 1">
            <a:extLst>
              <a:ext uri="{FF2B5EF4-FFF2-40B4-BE49-F238E27FC236}">
                <a16:creationId xmlns:a16="http://schemas.microsoft.com/office/drawing/2014/main" id="{78232BAA-E13C-034D-9560-DD9A4C7B37BC}"/>
              </a:ext>
            </a:extLst>
          </p:cNvPr>
          <p:cNvSpPr txBox="1"/>
          <p:nvPr/>
        </p:nvSpPr>
        <p:spPr>
          <a:xfrm>
            <a:off x="11277600" y="14401800"/>
            <a:ext cx="20421600" cy="954107"/>
          </a:xfrm>
          <a:prstGeom prst="rect">
            <a:avLst/>
          </a:prstGeom>
          <a:noFill/>
        </p:spPr>
        <p:txBody>
          <a:bodyPr wrap="square" rtlCol="0">
            <a:spAutoFit/>
          </a:bodyPr>
          <a:lstStyle/>
          <a:p>
            <a:r>
              <a:rPr lang="en-US" sz="2800" dirty="0"/>
              <a:t>B.  Dot plots showing pairwise comparisons of the DNA sequences indicates that the plasmids are most problematic with respect to the genome assembly algorithms.</a:t>
            </a:r>
          </a:p>
        </p:txBody>
      </p:sp>
      <p:sp>
        <p:nvSpPr>
          <p:cNvPr id="4" name="TextBox 3">
            <a:extLst>
              <a:ext uri="{FF2B5EF4-FFF2-40B4-BE49-F238E27FC236}">
                <a16:creationId xmlns:a16="http://schemas.microsoft.com/office/drawing/2014/main" id="{558C94A8-DC0B-F347-8A32-E0B712CB38B9}"/>
              </a:ext>
            </a:extLst>
          </p:cNvPr>
          <p:cNvSpPr txBox="1"/>
          <p:nvPr/>
        </p:nvSpPr>
        <p:spPr>
          <a:xfrm>
            <a:off x="11277600" y="13106400"/>
            <a:ext cx="18457297" cy="523220"/>
          </a:xfrm>
          <a:prstGeom prst="rect">
            <a:avLst/>
          </a:prstGeom>
          <a:noFill/>
        </p:spPr>
        <p:txBody>
          <a:bodyPr wrap="none" rtlCol="0">
            <a:spAutoFit/>
          </a:bodyPr>
          <a:lstStyle/>
          <a:p>
            <a:r>
              <a:rPr lang="en-US" sz="2800" dirty="0"/>
              <a:t>A.  Concatenation order of the two chromosomes and five plasmids (A-E) comprising the </a:t>
            </a:r>
            <a:r>
              <a:rPr lang="en-US" sz="2800" i="1" dirty="0"/>
              <a:t>R. sphaeroides</a:t>
            </a:r>
            <a:r>
              <a:rPr lang="en-US" sz="2800" dirty="0"/>
              <a:t> genomes.</a:t>
            </a:r>
          </a:p>
        </p:txBody>
      </p:sp>
      <p:grpSp>
        <p:nvGrpSpPr>
          <p:cNvPr id="10" name="Group 9">
            <a:extLst>
              <a:ext uri="{FF2B5EF4-FFF2-40B4-BE49-F238E27FC236}">
                <a16:creationId xmlns:a16="http://schemas.microsoft.com/office/drawing/2014/main" id="{3922D931-AF23-A545-9434-918A44C3F5B6}"/>
              </a:ext>
            </a:extLst>
          </p:cNvPr>
          <p:cNvGrpSpPr/>
          <p:nvPr/>
        </p:nvGrpSpPr>
        <p:grpSpPr>
          <a:xfrm>
            <a:off x="12115800" y="12954000"/>
            <a:ext cx="18211800" cy="1295400"/>
            <a:chOff x="12115800" y="13411200"/>
            <a:chExt cx="18211800" cy="1295400"/>
          </a:xfrm>
        </p:grpSpPr>
        <p:sp>
          <p:nvSpPr>
            <p:cNvPr id="5" name="Rectangle 4">
              <a:extLst>
                <a:ext uri="{FF2B5EF4-FFF2-40B4-BE49-F238E27FC236}">
                  <a16:creationId xmlns:a16="http://schemas.microsoft.com/office/drawing/2014/main" id="{C24BD876-8244-B640-B551-F586438B4D58}"/>
                </a:ext>
              </a:extLst>
            </p:cNvPr>
            <p:cNvSpPr/>
            <p:nvPr/>
          </p:nvSpPr>
          <p:spPr bwMode="auto">
            <a:xfrm>
              <a:off x="12115800" y="14249400"/>
              <a:ext cx="11811000" cy="457200"/>
            </a:xfrm>
            <a:prstGeom prst="rect">
              <a:avLst/>
            </a:prstGeom>
            <a:solidFill>
              <a:srgbClr val="F8C2D2"/>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800" b="0" i="0" u="none" strike="noStrike" cap="none" normalizeH="0" baseline="0" dirty="0">
                <a:ln>
                  <a:noFill/>
                </a:ln>
                <a:solidFill>
                  <a:schemeClr val="tx1"/>
                </a:solidFill>
                <a:effectLst/>
                <a:latin typeface="Arial" charset="0"/>
              </a:endParaRPr>
            </a:p>
          </p:txBody>
        </p:sp>
        <p:sp>
          <p:nvSpPr>
            <p:cNvPr id="34" name="Rectangle 33">
              <a:extLst>
                <a:ext uri="{FF2B5EF4-FFF2-40B4-BE49-F238E27FC236}">
                  <a16:creationId xmlns:a16="http://schemas.microsoft.com/office/drawing/2014/main" id="{9DC6C1E2-E901-0348-A620-68DDFF84DB4F}"/>
                </a:ext>
              </a:extLst>
            </p:cNvPr>
            <p:cNvSpPr/>
            <p:nvPr/>
          </p:nvSpPr>
          <p:spPr bwMode="auto">
            <a:xfrm>
              <a:off x="23926800" y="14249400"/>
              <a:ext cx="3810000" cy="457200"/>
            </a:xfrm>
            <a:prstGeom prst="rect">
              <a:avLst/>
            </a:prstGeom>
            <a:solidFill>
              <a:srgbClr val="CCFF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800" b="0" i="0" u="none" strike="noStrike" cap="none" normalizeH="0" baseline="0" dirty="0">
                <a:ln>
                  <a:noFill/>
                </a:ln>
                <a:solidFill>
                  <a:schemeClr val="tx1"/>
                </a:solidFill>
                <a:effectLst/>
                <a:latin typeface="Arial" charset="0"/>
              </a:endParaRPr>
            </a:p>
          </p:txBody>
        </p:sp>
        <p:sp>
          <p:nvSpPr>
            <p:cNvPr id="35" name="Rectangle 34">
              <a:extLst>
                <a:ext uri="{FF2B5EF4-FFF2-40B4-BE49-F238E27FC236}">
                  <a16:creationId xmlns:a16="http://schemas.microsoft.com/office/drawing/2014/main" id="{F0A621EA-0924-BC49-B096-B0BDBF2BD41A}"/>
                </a:ext>
              </a:extLst>
            </p:cNvPr>
            <p:cNvSpPr/>
            <p:nvPr/>
          </p:nvSpPr>
          <p:spPr bwMode="auto">
            <a:xfrm>
              <a:off x="27660600" y="14249400"/>
              <a:ext cx="1219200" cy="457200"/>
            </a:xfrm>
            <a:prstGeom prst="rect">
              <a:avLst/>
            </a:prstGeom>
            <a:solidFill>
              <a:srgbClr val="FF85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800" b="0" i="0" u="none" strike="noStrike" cap="none" normalizeH="0" baseline="0" dirty="0">
                <a:ln>
                  <a:noFill/>
                </a:ln>
                <a:solidFill>
                  <a:schemeClr val="tx1"/>
                </a:solidFill>
                <a:effectLst/>
                <a:latin typeface="Arial" charset="0"/>
              </a:endParaRPr>
            </a:p>
          </p:txBody>
        </p:sp>
        <p:sp>
          <p:nvSpPr>
            <p:cNvPr id="37" name="Rectangle 36">
              <a:extLst>
                <a:ext uri="{FF2B5EF4-FFF2-40B4-BE49-F238E27FC236}">
                  <a16:creationId xmlns:a16="http://schemas.microsoft.com/office/drawing/2014/main" id="{D36CC0B6-4523-5441-B54B-E5636C7B095E}"/>
                </a:ext>
              </a:extLst>
            </p:cNvPr>
            <p:cNvSpPr/>
            <p:nvPr/>
          </p:nvSpPr>
          <p:spPr bwMode="auto">
            <a:xfrm>
              <a:off x="28422600" y="14249400"/>
              <a:ext cx="990600" cy="457200"/>
            </a:xfrm>
            <a:prstGeom prst="rect">
              <a:avLst/>
            </a:prstGeom>
            <a:solidFill>
              <a:srgbClr val="FFFC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800" b="0" i="0" u="none" strike="noStrike" cap="none" normalizeH="0" baseline="0" dirty="0">
                <a:ln>
                  <a:noFill/>
                </a:ln>
                <a:solidFill>
                  <a:schemeClr val="tx1"/>
                </a:solidFill>
                <a:effectLst/>
                <a:latin typeface="Arial" charset="0"/>
              </a:endParaRPr>
            </a:p>
          </p:txBody>
        </p:sp>
        <p:sp>
          <p:nvSpPr>
            <p:cNvPr id="42" name="Rectangle 41">
              <a:extLst>
                <a:ext uri="{FF2B5EF4-FFF2-40B4-BE49-F238E27FC236}">
                  <a16:creationId xmlns:a16="http://schemas.microsoft.com/office/drawing/2014/main" id="{C6B15234-C522-9B40-BE40-61F356928A5F}"/>
                </a:ext>
              </a:extLst>
            </p:cNvPr>
            <p:cNvSpPr/>
            <p:nvPr/>
          </p:nvSpPr>
          <p:spPr bwMode="auto">
            <a:xfrm>
              <a:off x="29108400" y="14249400"/>
              <a:ext cx="609600" cy="457200"/>
            </a:xfrm>
            <a:prstGeom prst="rect">
              <a:avLst/>
            </a:prstGeom>
            <a:solidFill>
              <a:srgbClr val="73FDD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800" b="0" i="0" u="none" strike="noStrike" cap="none" normalizeH="0" baseline="0" dirty="0">
                <a:ln>
                  <a:noFill/>
                </a:ln>
                <a:solidFill>
                  <a:schemeClr val="tx1"/>
                </a:solidFill>
                <a:effectLst/>
                <a:latin typeface="Arial" charset="0"/>
              </a:endParaRPr>
            </a:p>
          </p:txBody>
        </p:sp>
        <p:sp>
          <p:nvSpPr>
            <p:cNvPr id="43" name="Rectangle 42">
              <a:extLst>
                <a:ext uri="{FF2B5EF4-FFF2-40B4-BE49-F238E27FC236}">
                  <a16:creationId xmlns:a16="http://schemas.microsoft.com/office/drawing/2014/main" id="{BB3E82AD-B02E-0247-B1F8-E2D3C4ED534A}"/>
                </a:ext>
              </a:extLst>
            </p:cNvPr>
            <p:cNvSpPr/>
            <p:nvPr/>
          </p:nvSpPr>
          <p:spPr bwMode="auto">
            <a:xfrm>
              <a:off x="29565600" y="14249400"/>
              <a:ext cx="609600" cy="457200"/>
            </a:xfrm>
            <a:prstGeom prst="rect">
              <a:avLst/>
            </a:prstGeom>
            <a:solidFill>
              <a:srgbClr val="EAEAE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800" b="0" i="0" u="none" strike="noStrike" cap="none" normalizeH="0" baseline="0" dirty="0">
                <a:ln>
                  <a:noFill/>
                </a:ln>
                <a:solidFill>
                  <a:schemeClr val="tx1"/>
                </a:solidFill>
                <a:effectLst/>
                <a:latin typeface="Arial" charset="0"/>
              </a:endParaRPr>
            </a:p>
          </p:txBody>
        </p:sp>
        <p:sp>
          <p:nvSpPr>
            <p:cNvPr id="44" name="Rectangle 43">
              <a:extLst>
                <a:ext uri="{FF2B5EF4-FFF2-40B4-BE49-F238E27FC236}">
                  <a16:creationId xmlns:a16="http://schemas.microsoft.com/office/drawing/2014/main" id="{56906796-DA4D-D944-8DEA-A25513A973F8}"/>
                </a:ext>
              </a:extLst>
            </p:cNvPr>
            <p:cNvSpPr/>
            <p:nvPr/>
          </p:nvSpPr>
          <p:spPr bwMode="auto">
            <a:xfrm>
              <a:off x="30022800" y="14249400"/>
              <a:ext cx="152400" cy="457200"/>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703763" rtl="0" eaLnBrk="1" fontAlgn="base" latinLnBrk="0" hangingPunct="1">
                <a:lnSpc>
                  <a:spcPct val="100000"/>
                </a:lnSpc>
                <a:spcBef>
                  <a:spcPct val="0"/>
                </a:spcBef>
                <a:spcAft>
                  <a:spcPct val="0"/>
                </a:spcAft>
                <a:buClrTx/>
                <a:buSzTx/>
                <a:buFontTx/>
                <a:buNone/>
                <a:tabLst/>
              </a:pPr>
              <a:endParaRPr kumimoji="0" lang="en-US" sz="3800" b="0" i="0" u="none" strike="noStrike" cap="none" normalizeH="0" baseline="0" dirty="0">
                <a:ln>
                  <a:noFill/>
                </a:ln>
                <a:solidFill>
                  <a:schemeClr val="tx1"/>
                </a:solidFill>
                <a:effectLst/>
                <a:latin typeface="Arial" charset="0"/>
              </a:endParaRPr>
            </a:p>
          </p:txBody>
        </p:sp>
        <p:sp>
          <p:nvSpPr>
            <p:cNvPr id="6" name="TextBox 5">
              <a:extLst>
                <a:ext uri="{FF2B5EF4-FFF2-40B4-BE49-F238E27FC236}">
                  <a16:creationId xmlns:a16="http://schemas.microsoft.com/office/drawing/2014/main" id="{07795F1B-2496-AA4B-AB62-A9B5BF2F8F9B}"/>
                </a:ext>
              </a:extLst>
            </p:cNvPr>
            <p:cNvSpPr txBox="1"/>
            <p:nvPr/>
          </p:nvSpPr>
          <p:spPr>
            <a:xfrm>
              <a:off x="16383000" y="14249400"/>
              <a:ext cx="1864613" cy="400110"/>
            </a:xfrm>
            <a:prstGeom prst="rect">
              <a:avLst/>
            </a:prstGeom>
            <a:noFill/>
          </p:spPr>
          <p:txBody>
            <a:bodyPr wrap="none" rtlCol="0">
              <a:spAutoFit/>
            </a:bodyPr>
            <a:lstStyle/>
            <a:p>
              <a:r>
                <a:rPr lang="en-US" sz="2000" dirty="0"/>
                <a:t>Chromosome I</a:t>
              </a:r>
            </a:p>
          </p:txBody>
        </p:sp>
        <p:sp>
          <p:nvSpPr>
            <p:cNvPr id="45" name="TextBox 44">
              <a:extLst>
                <a:ext uri="{FF2B5EF4-FFF2-40B4-BE49-F238E27FC236}">
                  <a16:creationId xmlns:a16="http://schemas.microsoft.com/office/drawing/2014/main" id="{A54E07F6-86C8-064F-AC58-888AF700BDAA}"/>
                </a:ext>
              </a:extLst>
            </p:cNvPr>
            <p:cNvSpPr txBox="1"/>
            <p:nvPr/>
          </p:nvSpPr>
          <p:spPr>
            <a:xfrm>
              <a:off x="25298400" y="14249400"/>
              <a:ext cx="1935145" cy="400110"/>
            </a:xfrm>
            <a:prstGeom prst="rect">
              <a:avLst/>
            </a:prstGeom>
            <a:noFill/>
          </p:spPr>
          <p:txBody>
            <a:bodyPr wrap="none" rtlCol="0">
              <a:spAutoFit/>
            </a:bodyPr>
            <a:lstStyle/>
            <a:p>
              <a:r>
                <a:rPr lang="en-US" sz="2000" dirty="0"/>
                <a:t>Chromosome II</a:t>
              </a:r>
            </a:p>
          </p:txBody>
        </p:sp>
        <p:sp>
          <p:nvSpPr>
            <p:cNvPr id="7" name="TextBox 6">
              <a:extLst>
                <a:ext uri="{FF2B5EF4-FFF2-40B4-BE49-F238E27FC236}">
                  <a16:creationId xmlns:a16="http://schemas.microsoft.com/office/drawing/2014/main" id="{C4E178B9-8C10-4240-9534-5FD9E7F07C01}"/>
                </a:ext>
              </a:extLst>
            </p:cNvPr>
            <p:cNvSpPr txBox="1"/>
            <p:nvPr/>
          </p:nvSpPr>
          <p:spPr>
            <a:xfrm>
              <a:off x="27813000" y="14249400"/>
              <a:ext cx="498855" cy="400110"/>
            </a:xfrm>
            <a:prstGeom prst="rect">
              <a:avLst/>
            </a:prstGeom>
            <a:noFill/>
          </p:spPr>
          <p:txBody>
            <a:bodyPr wrap="none" rtlCol="0">
              <a:spAutoFit/>
            </a:bodyPr>
            <a:lstStyle/>
            <a:p>
              <a:r>
                <a:rPr lang="en-US" sz="2000" dirty="0"/>
                <a:t>pA</a:t>
              </a:r>
            </a:p>
          </p:txBody>
        </p:sp>
        <p:sp>
          <p:nvSpPr>
            <p:cNvPr id="46" name="TextBox 45">
              <a:extLst>
                <a:ext uri="{FF2B5EF4-FFF2-40B4-BE49-F238E27FC236}">
                  <a16:creationId xmlns:a16="http://schemas.microsoft.com/office/drawing/2014/main" id="{FA2B2F57-46A6-3F41-8C5D-C2D8B6A94954}"/>
                </a:ext>
              </a:extLst>
            </p:cNvPr>
            <p:cNvSpPr txBox="1"/>
            <p:nvPr/>
          </p:nvSpPr>
          <p:spPr>
            <a:xfrm>
              <a:off x="28533345" y="14249400"/>
              <a:ext cx="498855" cy="400110"/>
            </a:xfrm>
            <a:prstGeom prst="rect">
              <a:avLst/>
            </a:prstGeom>
            <a:noFill/>
          </p:spPr>
          <p:txBody>
            <a:bodyPr wrap="none" rtlCol="0">
              <a:spAutoFit/>
            </a:bodyPr>
            <a:lstStyle/>
            <a:p>
              <a:r>
                <a:rPr lang="en-US" sz="2000" dirty="0"/>
                <a:t>pB</a:t>
              </a:r>
            </a:p>
          </p:txBody>
        </p:sp>
        <p:sp>
          <p:nvSpPr>
            <p:cNvPr id="47" name="TextBox 46">
              <a:extLst>
                <a:ext uri="{FF2B5EF4-FFF2-40B4-BE49-F238E27FC236}">
                  <a16:creationId xmlns:a16="http://schemas.microsoft.com/office/drawing/2014/main" id="{264B47B9-4809-6649-9D68-647A1777A0B4}"/>
                </a:ext>
              </a:extLst>
            </p:cNvPr>
            <p:cNvSpPr txBox="1"/>
            <p:nvPr/>
          </p:nvSpPr>
          <p:spPr>
            <a:xfrm>
              <a:off x="29142945" y="14249400"/>
              <a:ext cx="513282" cy="400110"/>
            </a:xfrm>
            <a:prstGeom prst="rect">
              <a:avLst/>
            </a:prstGeom>
            <a:noFill/>
          </p:spPr>
          <p:txBody>
            <a:bodyPr wrap="none" rtlCol="0">
              <a:spAutoFit/>
            </a:bodyPr>
            <a:lstStyle/>
            <a:p>
              <a:r>
                <a:rPr lang="en-US" sz="2000" dirty="0"/>
                <a:t>pC</a:t>
              </a:r>
            </a:p>
          </p:txBody>
        </p:sp>
        <p:sp>
          <p:nvSpPr>
            <p:cNvPr id="48" name="TextBox 47">
              <a:extLst>
                <a:ext uri="{FF2B5EF4-FFF2-40B4-BE49-F238E27FC236}">
                  <a16:creationId xmlns:a16="http://schemas.microsoft.com/office/drawing/2014/main" id="{FC8E5F73-2316-8E49-AD53-C1C667436795}"/>
                </a:ext>
              </a:extLst>
            </p:cNvPr>
            <p:cNvSpPr txBox="1"/>
            <p:nvPr/>
          </p:nvSpPr>
          <p:spPr>
            <a:xfrm>
              <a:off x="29585718" y="14249400"/>
              <a:ext cx="513282" cy="400110"/>
            </a:xfrm>
            <a:prstGeom prst="rect">
              <a:avLst/>
            </a:prstGeom>
            <a:noFill/>
          </p:spPr>
          <p:txBody>
            <a:bodyPr wrap="none" rtlCol="0">
              <a:spAutoFit/>
            </a:bodyPr>
            <a:lstStyle/>
            <a:p>
              <a:r>
                <a:rPr lang="en-US" sz="2000" dirty="0"/>
                <a:t>pD</a:t>
              </a:r>
            </a:p>
          </p:txBody>
        </p:sp>
        <p:cxnSp>
          <p:nvCxnSpPr>
            <p:cNvPr id="9" name="Straight Connector 8">
              <a:extLst>
                <a:ext uri="{FF2B5EF4-FFF2-40B4-BE49-F238E27FC236}">
                  <a16:creationId xmlns:a16="http://schemas.microsoft.com/office/drawing/2014/main" id="{9E26733F-B91F-1449-9389-E0E97234F57F}"/>
                </a:ext>
              </a:extLst>
            </p:cNvPr>
            <p:cNvCxnSpPr/>
            <p:nvPr/>
          </p:nvCxnSpPr>
          <p:spPr bwMode="auto">
            <a:xfrm>
              <a:off x="30099000" y="13792200"/>
              <a:ext cx="0" cy="4572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TextBox 48">
              <a:extLst>
                <a:ext uri="{FF2B5EF4-FFF2-40B4-BE49-F238E27FC236}">
                  <a16:creationId xmlns:a16="http://schemas.microsoft.com/office/drawing/2014/main" id="{19B03101-0E41-2E4D-BA2E-C1C29EA116BD}"/>
                </a:ext>
              </a:extLst>
            </p:cNvPr>
            <p:cNvSpPr txBox="1"/>
            <p:nvPr/>
          </p:nvSpPr>
          <p:spPr>
            <a:xfrm>
              <a:off x="29828745" y="13411200"/>
              <a:ext cx="498855" cy="400110"/>
            </a:xfrm>
            <a:prstGeom prst="rect">
              <a:avLst/>
            </a:prstGeom>
            <a:noFill/>
          </p:spPr>
          <p:txBody>
            <a:bodyPr wrap="none" rtlCol="0">
              <a:spAutoFit/>
            </a:bodyPr>
            <a:lstStyle/>
            <a:p>
              <a:r>
                <a:rPr lang="en-US" sz="2000" dirty="0"/>
                <a:t>pE</a:t>
              </a:r>
            </a:p>
          </p:txBody>
        </p:sp>
      </p:grpSp>
      <p:grpSp>
        <p:nvGrpSpPr>
          <p:cNvPr id="57" name="Group 56">
            <a:extLst>
              <a:ext uri="{FF2B5EF4-FFF2-40B4-BE49-F238E27FC236}">
                <a16:creationId xmlns:a16="http://schemas.microsoft.com/office/drawing/2014/main" id="{F96B0300-755F-4C41-8DA8-C36D018421DB}"/>
              </a:ext>
            </a:extLst>
          </p:cNvPr>
          <p:cNvGrpSpPr/>
          <p:nvPr/>
        </p:nvGrpSpPr>
        <p:grpSpPr>
          <a:xfrm>
            <a:off x="11277600" y="20650200"/>
            <a:ext cx="21126964" cy="10439400"/>
            <a:chOff x="11277600" y="19888200"/>
            <a:chExt cx="21126964" cy="10439400"/>
          </a:xfrm>
        </p:grpSpPr>
        <p:pic>
          <p:nvPicPr>
            <p:cNvPr id="3" name="Picture 2" descr="Alignment of 2.4.1, NEB2.4.1, AT1, and CH10 sequences.&#10;">
              <a:extLst>
                <a:ext uri="{FF2B5EF4-FFF2-40B4-BE49-F238E27FC236}">
                  <a16:creationId xmlns:a16="http://schemas.microsoft.com/office/drawing/2014/main" id="{05A4C4B8-2C60-4E0B-AFE0-AC091FA26D72}"/>
                </a:ext>
                <a:ext uri="{C183D7F6-B498-43B3-948B-1728B52AA6E4}">
                  <adec:decorative xmlns:adec="http://schemas.microsoft.com/office/drawing/2017/decorative" val="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277600" y="19888200"/>
              <a:ext cx="21126964" cy="10439400"/>
            </a:xfrm>
            <a:prstGeom prst="rect">
              <a:avLst/>
            </a:prstGeom>
          </p:spPr>
        </p:pic>
        <p:sp>
          <p:nvSpPr>
            <p:cNvPr id="12" name="TextBox 11">
              <a:extLst>
                <a:ext uri="{FF2B5EF4-FFF2-40B4-BE49-F238E27FC236}">
                  <a16:creationId xmlns:a16="http://schemas.microsoft.com/office/drawing/2014/main" id="{14A20301-9BE7-6D44-8923-D6413F313F5A}"/>
                </a:ext>
              </a:extLst>
            </p:cNvPr>
            <p:cNvSpPr txBox="1"/>
            <p:nvPr/>
          </p:nvSpPr>
          <p:spPr>
            <a:xfrm>
              <a:off x="11563076" y="21793200"/>
              <a:ext cx="2457724" cy="677108"/>
            </a:xfrm>
            <a:prstGeom prst="rect">
              <a:avLst/>
            </a:prstGeom>
            <a:solidFill>
              <a:schemeClr val="bg1">
                <a:lumMod val="95000"/>
              </a:schemeClr>
            </a:solidFill>
            <a:ln>
              <a:noFill/>
            </a:ln>
          </p:spPr>
          <p:txBody>
            <a:bodyPr wrap="none" rtlCol="0">
              <a:spAutoFit/>
            </a:bodyPr>
            <a:lstStyle/>
            <a:p>
              <a:r>
                <a:rPr lang="en-US" dirty="0"/>
                <a:t>NGS 2.4.1</a:t>
              </a:r>
            </a:p>
          </p:txBody>
        </p:sp>
        <p:sp>
          <p:nvSpPr>
            <p:cNvPr id="50" name="TextBox 49">
              <a:extLst>
                <a:ext uri="{FF2B5EF4-FFF2-40B4-BE49-F238E27FC236}">
                  <a16:creationId xmlns:a16="http://schemas.microsoft.com/office/drawing/2014/main" id="{E6F8D6E9-DF19-1147-BB68-6BE49A24B324}"/>
                </a:ext>
              </a:extLst>
            </p:cNvPr>
            <p:cNvSpPr txBox="1"/>
            <p:nvPr/>
          </p:nvSpPr>
          <p:spPr>
            <a:xfrm>
              <a:off x="11582400" y="24384000"/>
              <a:ext cx="2946640" cy="677108"/>
            </a:xfrm>
            <a:prstGeom prst="rect">
              <a:avLst/>
            </a:prstGeom>
            <a:solidFill>
              <a:schemeClr val="bg1"/>
            </a:solidFill>
            <a:ln>
              <a:noFill/>
            </a:ln>
          </p:spPr>
          <p:txBody>
            <a:bodyPr wrap="none" rtlCol="0">
              <a:spAutoFit/>
            </a:bodyPr>
            <a:lstStyle/>
            <a:p>
              <a:r>
                <a:rPr lang="en-US" dirty="0"/>
                <a:t>PacBio 2.4.1</a:t>
              </a:r>
            </a:p>
          </p:txBody>
        </p:sp>
        <p:sp>
          <p:nvSpPr>
            <p:cNvPr id="51" name="TextBox 50">
              <a:extLst>
                <a:ext uri="{FF2B5EF4-FFF2-40B4-BE49-F238E27FC236}">
                  <a16:creationId xmlns:a16="http://schemas.microsoft.com/office/drawing/2014/main" id="{DEE2E323-753F-AF4D-8302-0839924A6E42}"/>
                </a:ext>
              </a:extLst>
            </p:cNvPr>
            <p:cNvSpPr txBox="1"/>
            <p:nvPr/>
          </p:nvSpPr>
          <p:spPr>
            <a:xfrm>
              <a:off x="11506200" y="29650492"/>
              <a:ext cx="3111749" cy="677108"/>
            </a:xfrm>
            <a:prstGeom prst="rect">
              <a:avLst/>
            </a:prstGeom>
            <a:solidFill>
              <a:schemeClr val="bg1"/>
            </a:solidFill>
            <a:ln>
              <a:noFill/>
            </a:ln>
          </p:spPr>
          <p:txBody>
            <a:bodyPr wrap="none" rtlCol="0">
              <a:spAutoFit/>
            </a:bodyPr>
            <a:lstStyle/>
            <a:p>
              <a:r>
                <a:rPr lang="en-US" dirty="0"/>
                <a:t>PacBio CH10</a:t>
              </a:r>
            </a:p>
          </p:txBody>
        </p:sp>
        <p:sp>
          <p:nvSpPr>
            <p:cNvPr id="52" name="TextBox 51">
              <a:extLst>
                <a:ext uri="{FF2B5EF4-FFF2-40B4-BE49-F238E27FC236}">
                  <a16:creationId xmlns:a16="http://schemas.microsoft.com/office/drawing/2014/main" id="{345061C5-47AA-FB4B-AC15-9B3CFBEBEECC}"/>
                </a:ext>
              </a:extLst>
            </p:cNvPr>
            <p:cNvSpPr txBox="1"/>
            <p:nvPr/>
          </p:nvSpPr>
          <p:spPr>
            <a:xfrm>
              <a:off x="11506200" y="26974800"/>
              <a:ext cx="2207143" cy="677108"/>
            </a:xfrm>
            <a:prstGeom prst="rect">
              <a:avLst/>
            </a:prstGeom>
            <a:solidFill>
              <a:schemeClr val="bg1">
                <a:lumMod val="95000"/>
              </a:schemeClr>
            </a:solidFill>
            <a:ln>
              <a:noFill/>
            </a:ln>
          </p:spPr>
          <p:txBody>
            <a:bodyPr wrap="none" rtlCol="0">
              <a:spAutoFit/>
            </a:bodyPr>
            <a:lstStyle/>
            <a:p>
              <a:r>
                <a:rPr lang="en-US" dirty="0"/>
                <a:t>NGS AT1</a:t>
              </a:r>
            </a:p>
          </p:txBody>
        </p:sp>
        <p:cxnSp>
          <p:nvCxnSpPr>
            <p:cNvPr id="18" name="Straight Arrow Connector 17">
              <a:extLst>
                <a:ext uri="{FF2B5EF4-FFF2-40B4-BE49-F238E27FC236}">
                  <a16:creationId xmlns:a16="http://schemas.microsoft.com/office/drawing/2014/main" id="{35475005-E977-2D4E-930F-72CABF1A3830}"/>
                </a:ext>
              </a:extLst>
            </p:cNvPr>
            <p:cNvCxnSpPr>
              <a:cxnSpLocks/>
            </p:cNvCxnSpPr>
            <p:nvPr/>
          </p:nvCxnSpPr>
          <p:spPr bwMode="auto">
            <a:xfrm>
              <a:off x="14706600" y="20497800"/>
              <a:ext cx="1143000" cy="762000"/>
            </a:xfrm>
            <a:prstGeom prst="straightConnector1">
              <a:avLst/>
            </a:prstGeom>
            <a:solidFill>
              <a:schemeClr val="accent1"/>
            </a:solidFill>
            <a:ln w="571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Arrow Connector 53">
              <a:extLst>
                <a:ext uri="{FF2B5EF4-FFF2-40B4-BE49-F238E27FC236}">
                  <a16:creationId xmlns:a16="http://schemas.microsoft.com/office/drawing/2014/main" id="{3CEE7A46-61EF-9549-9BF6-A9493D7B6D5C}"/>
                </a:ext>
              </a:extLst>
            </p:cNvPr>
            <p:cNvCxnSpPr>
              <a:cxnSpLocks/>
            </p:cNvCxnSpPr>
            <p:nvPr/>
          </p:nvCxnSpPr>
          <p:spPr bwMode="auto">
            <a:xfrm>
              <a:off x="14630400" y="22860000"/>
              <a:ext cx="1143000" cy="762000"/>
            </a:xfrm>
            <a:prstGeom prst="straightConnector1">
              <a:avLst/>
            </a:prstGeom>
            <a:solidFill>
              <a:schemeClr val="accent1"/>
            </a:solidFill>
            <a:ln w="571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Arrow Connector 54">
              <a:extLst>
                <a:ext uri="{FF2B5EF4-FFF2-40B4-BE49-F238E27FC236}">
                  <a16:creationId xmlns:a16="http://schemas.microsoft.com/office/drawing/2014/main" id="{65548D7B-46C2-F245-8D35-F579B3170150}"/>
                </a:ext>
              </a:extLst>
            </p:cNvPr>
            <p:cNvCxnSpPr>
              <a:cxnSpLocks/>
            </p:cNvCxnSpPr>
            <p:nvPr/>
          </p:nvCxnSpPr>
          <p:spPr bwMode="auto">
            <a:xfrm>
              <a:off x="14706600" y="25527000"/>
              <a:ext cx="1143000" cy="762000"/>
            </a:xfrm>
            <a:prstGeom prst="straightConnector1">
              <a:avLst/>
            </a:prstGeom>
            <a:solidFill>
              <a:schemeClr val="accent1"/>
            </a:solidFill>
            <a:ln w="571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a:extLst>
                <a:ext uri="{FF2B5EF4-FFF2-40B4-BE49-F238E27FC236}">
                  <a16:creationId xmlns:a16="http://schemas.microsoft.com/office/drawing/2014/main" id="{162997D9-5310-714A-AF2B-D20127545F90}"/>
                </a:ext>
              </a:extLst>
            </p:cNvPr>
            <p:cNvCxnSpPr>
              <a:cxnSpLocks/>
            </p:cNvCxnSpPr>
            <p:nvPr/>
          </p:nvCxnSpPr>
          <p:spPr bwMode="auto">
            <a:xfrm>
              <a:off x="15087600" y="27584400"/>
              <a:ext cx="1143000" cy="762000"/>
            </a:xfrm>
            <a:prstGeom prst="straightConnector1">
              <a:avLst/>
            </a:prstGeom>
            <a:solidFill>
              <a:schemeClr val="accent1"/>
            </a:solidFill>
            <a:ln w="5715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8" name="TextBox 57">
            <a:extLst>
              <a:ext uri="{FF2B5EF4-FFF2-40B4-BE49-F238E27FC236}">
                <a16:creationId xmlns:a16="http://schemas.microsoft.com/office/drawing/2014/main" id="{74B4334F-0927-FC49-859B-E51CC7DFD4ED}"/>
              </a:ext>
            </a:extLst>
          </p:cNvPr>
          <p:cNvSpPr txBox="1"/>
          <p:nvPr/>
        </p:nvSpPr>
        <p:spPr>
          <a:xfrm>
            <a:off x="11277600" y="19543693"/>
            <a:ext cx="20421600" cy="954107"/>
          </a:xfrm>
          <a:prstGeom prst="rect">
            <a:avLst/>
          </a:prstGeom>
          <a:noFill/>
        </p:spPr>
        <p:txBody>
          <a:bodyPr wrap="square" rtlCol="0">
            <a:spAutoFit/>
          </a:bodyPr>
          <a:lstStyle/>
          <a:p>
            <a:r>
              <a:rPr lang="en-US" sz="2800" dirty="0"/>
              <a:t>C.  The progressiveMauve alignment displays the relative positions of the homologous regions among all four genomic sequences.</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6.09.30"/>
  <p:tag name="AS_TITLE" val="Aspose.Slides for .NET 4.0"/>
  <p:tag name="AS_VERSION" val="16.9.0.0"/>
  <p:tag name="MAKESIGNSTEMPLATE" val="intellectualsage|09-2018"/>
</p:tagLst>
</file>

<file path=ppt/theme/theme1.xml><?xml version="1.0" encoding="utf-8"?>
<a:theme xmlns:a="http://schemas.openxmlformats.org/drawingml/2006/main" name="Default Desig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8784</TotalTime>
  <Words>1267</Words>
  <Application>Microsoft Office PowerPoint</Application>
  <PresentationFormat>Custom</PresentationFormat>
  <Paragraphs>44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Example to make a scientific poster</dc:title>
  <dc:subject>Free Research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Natalie Lewis</cp:lastModifiedBy>
  <cp:revision>42</cp:revision>
  <dcterms:modified xsi:type="dcterms:W3CDTF">2021-04-22T02:14:38Z</dcterms:modified>
  <cp:category>templates for scientific poster</cp:category>
</cp:coreProperties>
</file>