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5143500"/>
  <p:notesSz cx="9144000" cy="5143500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72349" y="152099"/>
            <a:ext cx="5419090" cy="3416300"/>
          </a:xfrm>
          <a:custGeom>
            <a:avLst/>
            <a:gdLst/>
            <a:ahLst/>
            <a:cxnLst/>
            <a:rect l="l" t="t" r="r" b="b"/>
            <a:pathLst>
              <a:path w="5419090" h="3416300">
                <a:moveTo>
                  <a:pt x="0" y="0"/>
                </a:moveTo>
                <a:lnTo>
                  <a:pt x="5418599" y="0"/>
                </a:lnTo>
                <a:lnTo>
                  <a:pt x="5418599" y="3416099"/>
                </a:lnTo>
                <a:lnTo>
                  <a:pt x="0" y="3416099"/>
                </a:lnTo>
                <a:lnTo>
                  <a:pt x="0" y="0"/>
                </a:lnTo>
                <a:close/>
              </a:path>
            </a:pathLst>
          </a:custGeom>
          <a:solidFill>
            <a:srgbClr val="FFF4D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7" name="bk object 17"/>
          <p:cNvSpPr/>
          <p:nvPr/>
        </p:nvSpPr>
        <p:spPr>
          <a:xfrm>
            <a:off x="172349" y="3694324"/>
            <a:ext cx="8811895" cy="1297305"/>
          </a:xfrm>
          <a:custGeom>
            <a:avLst/>
            <a:gdLst/>
            <a:ahLst/>
            <a:cxnLst/>
            <a:rect l="l" t="t" r="r" b="b"/>
            <a:pathLst>
              <a:path w="8811895" h="1297304">
                <a:moveTo>
                  <a:pt x="0" y="0"/>
                </a:moveTo>
                <a:lnTo>
                  <a:pt x="8811899" y="0"/>
                </a:lnTo>
                <a:lnTo>
                  <a:pt x="8811899" y="1296899"/>
                </a:lnTo>
                <a:lnTo>
                  <a:pt x="0" y="1296899"/>
                </a:lnTo>
                <a:lnTo>
                  <a:pt x="0" y="0"/>
                </a:lnTo>
                <a:close/>
              </a:path>
            </a:pathLst>
          </a:custGeom>
          <a:solidFill>
            <a:srgbClr val="DEB73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18" name="bk object 18"/>
          <p:cNvSpPr/>
          <p:nvPr/>
        </p:nvSpPr>
        <p:spPr>
          <a:xfrm>
            <a:off x="5701750" y="152099"/>
            <a:ext cx="3282451" cy="34160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95450" y="723337"/>
            <a:ext cx="7353099" cy="22313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 u="heavy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18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 u="heavy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183005"/>
            <a:ext cx="3977640" cy="33947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000" b="0" i="0" u="heavy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617339" y="355334"/>
            <a:ext cx="1909320" cy="482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000" b="0" i="0" u="heavy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67090" y="1257951"/>
            <a:ext cx="8209819" cy="22256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>
                <a:solidFill>
                  <a:schemeClr val="bg1"/>
                </a:solidFill>
                <a:latin typeface="Palatino Linotype"/>
                <a:cs typeface="Palatino Linotype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4783455"/>
            <a:ext cx="292608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5" Type="http://schemas.openxmlformats.org/officeDocument/2006/relationships/image" Target="../media/image2.pn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14.jpg"/><Relationship Id="rId4" Type="http://schemas.openxmlformats.org/officeDocument/2006/relationships/image" Target="../media/image2.pn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2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Relationship Id="rId4" Type="http://schemas.openxmlformats.org/officeDocument/2006/relationships/image" Target="../media/image2.pn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Relationship Id="rId3" Type="http://schemas.openxmlformats.org/officeDocument/2006/relationships/image" Target="../media/image21.jpg"/><Relationship Id="rId4" Type="http://schemas.openxmlformats.org/officeDocument/2006/relationships/image" Target="../media/image22.jpg"/><Relationship Id="rId5" Type="http://schemas.openxmlformats.org/officeDocument/2006/relationships/image" Target="../media/image23.jpg"/><Relationship Id="rId6" Type="http://schemas.openxmlformats.org/officeDocument/2006/relationships/image" Target="../media/image24.pn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Relationship Id="rId4" Type="http://schemas.openxmlformats.org/officeDocument/2006/relationships/image" Target="../media/image2.pn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Relationship Id="rId3" Type="http://schemas.openxmlformats.org/officeDocument/2006/relationships/image" Target="../media/image30.jpg"/><Relationship Id="rId4" Type="http://schemas.openxmlformats.org/officeDocument/2006/relationships/image" Target="../media/image2.pn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www.britannica.com/place/Italy/The-Early-Italian-Renaissance" TargetMode="External"/><Relationship Id="rId3" Type="http://schemas.openxmlformats.org/officeDocument/2006/relationships/hyperlink" Target="https://mymodernnet.com/italian-renaissance-art-definition/" TargetMode="Externa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museivaticani.va/content/museivaticani/en/collezioni/musei/cappella-sistina/storia-cappella-sistina.html" TargetMode="External"/><Relationship Id="rId3" Type="http://schemas.openxmlformats.org/officeDocument/2006/relationships/hyperlink" Target="https://www.aaronartprints.org/mantegna-theoculus.php" TargetMode="External"/><Relationship Id="rId4" Type="http://schemas.openxmlformats.org/officeDocument/2006/relationships/hyperlink" Target="http://www.italianways.com/wp-content/uploads/2017/03/casa-omenoni-milano-7-665x435.jpg" TargetMode="External"/><Relationship Id="rId5" Type="http://schemas.openxmlformats.org/officeDocument/2006/relationships/hyperlink" Target="https://www.loquis.com/loquis/23348/San-Barnaba-(Milan)" TargetMode="External"/><Relationship Id="rId6" Type="http://schemas.openxmlformats.org/officeDocument/2006/relationships/hyperlink" Target="https://www.tripadvisor.co.za/LocationPhotoDirectLink-g187849-d3294982-i285325838-San_Carlo_al_Lazzaretto-Milan_Lombardy.html" TargetMode="External"/><Relationship Id="rId7" Type="http://schemas.openxmlformats.org/officeDocument/2006/relationships/hyperlink" Target="https://upload.wikimedia.org/wikipedia/commons/a/ae/1875_-_Milano_-_Casa_Fontana_Silvestri_-_Cortile_-_Foto_Giovanni_Dall%27Orto%2C_25-Sept-2007.jpg" TargetMode="External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5" Type="http://schemas.openxmlformats.org/officeDocument/2006/relationships/image" Target="../media/image7.jpg"/><Relationship Id="rId6" Type="http://schemas.openxmlformats.org/officeDocument/2006/relationships/image" Target="../media/image2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Relationship Id="rId4" Type="http://schemas.openxmlformats.org/officeDocument/2006/relationships/image" Target="../media/image2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895450" y="723337"/>
            <a:ext cx="3378200" cy="2231390"/>
          </a:xfrm>
          <a:prstGeom prst="rect">
            <a:avLst/>
          </a:prstGeom>
        </p:spPr>
        <p:txBody>
          <a:bodyPr wrap="square" lIns="0" tIns="8890" rIns="0" bIns="0" rtlCol="0" vert="horz">
            <a:spAutoFit/>
          </a:bodyPr>
          <a:lstStyle/>
          <a:p>
            <a:pPr marL="12700" marR="5080">
              <a:lnSpc>
                <a:spcPct val="100699"/>
              </a:lnSpc>
              <a:spcBef>
                <a:spcPts val="70"/>
              </a:spcBef>
            </a:pPr>
            <a:r>
              <a:rPr dirty="0" sz="3600" spc="-5" b="1">
                <a:solidFill>
                  <a:srgbClr val="63615A"/>
                </a:solidFill>
                <a:latin typeface="Palatino Linotype"/>
                <a:cs typeface="Palatino Linotype"/>
              </a:rPr>
              <a:t>The </a:t>
            </a:r>
            <a:r>
              <a:rPr dirty="0" sz="3600" spc="75" b="1">
                <a:solidFill>
                  <a:srgbClr val="63615A"/>
                </a:solidFill>
                <a:latin typeface="Palatino Linotype"/>
                <a:cs typeface="Palatino Linotype"/>
              </a:rPr>
              <a:t>Presence</a:t>
            </a:r>
            <a:r>
              <a:rPr dirty="0" sz="3600" spc="-185" b="1">
                <a:solidFill>
                  <a:srgbClr val="63615A"/>
                </a:solidFill>
                <a:latin typeface="Palatino Linotype"/>
                <a:cs typeface="Palatino Linotype"/>
              </a:rPr>
              <a:t> </a:t>
            </a:r>
            <a:r>
              <a:rPr dirty="0" sz="3600" spc="-55" b="1">
                <a:solidFill>
                  <a:srgbClr val="63615A"/>
                </a:solidFill>
                <a:latin typeface="Palatino Linotype"/>
                <a:cs typeface="Palatino Linotype"/>
              </a:rPr>
              <a:t>of  </a:t>
            </a:r>
            <a:r>
              <a:rPr dirty="0" sz="3600" spc="20" b="1">
                <a:solidFill>
                  <a:srgbClr val="63615A"/>
                </a:solidFill>
                <a:latin typeface="Palatino Linotype"/>
                <a:cs typeface="Palatino Linotype"/>
              </a:rPr>
              <a:t>the </a:t>
            </a:r>
            <a:r>
              <a:rPr dirty="0" sz="3600" spc="-5" b="1">
                <a:solidFill>
                  <a:srgbClr val="63615A"/>
                </a:solidFill>
                <a:latin typeface="Palatino Linotype"/>
                <a:cs typeface="Palatino Linotype"/>
              </a:rPr>
              <a:t>Italian  </a:t>
            </a:r>
            <a:r>
              <a:rPr dirty="0" sz="3600" spc="30" b="1">
                <a:solidFill>
                  <a:srgbClr val="63615A"/>
                </a:solidFill>
                <a:latin typeface="Palatino Linotype"/>
                <a:cs typeface="Palatino Linotype"/>
              </a:rPr>
              <a:t>Renaissance </a:t>
            </a:r>
            <a:r>
              <a:rPr dirty="0" sz="3600" spc="-30" b="1">
                <a:solidFill>
                  <a:srgbClr val="63615A"/>
                </a:solidFill>
                <a:latin typeface="Palatino Linotype"/>
                <a:cs typeface="Palatino Linotype"/>
              </a:rPr>
              <a:t>in  </a:t>
            </a:r>
            <a:r>
              <a:rPr dirty="0" sz="3600" spc="-15" b="1">
                <a:solidFill>
                  <a:srgbClr val="63615A"/>
                </a:solidFill>
                <a:latin typeface="Palatino Linotype"/>
                <a:cs typeface="Palatino Linotype"/>
              </a:rPr>
              <a:t>Modern</a:t>
            </a:r>
            <a:r>
              <a:rPr dirty="0" sz="3600" spc="-75" b="1">
                <a:solidFill>
                  <a:srgbClr val="63615A"/>
                </a:solidFill>
                <a:latin typeface="Palatino Linotype"/>
                <a:cs typeface="Palatino Linotype"/>
              </a:rPr>
              <a:t> </a:t>
            </a:r>
            <a:r>
              <a:rPr dirty="0" sz="3600" spc="-35" b="1">
                <a:solidFill>
                  <a:srgbClr val="63615A"/>
                </a:solidFill>
                <a:latin typeface="Palatino Linotype"/>
                <a:cs typeface="Palatino Linotype"/>
              </a:rPr>
              <a:t>Italy</a:t>
            </a:r>
            <a:endParaRPr sz="3600">
              <a:latin typeface="Palatino Linotype"/>
              <a:cs typeface="Palatino Linotype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172349" y="4040497"/>
            <a:ext cx="8811895" cy="2692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735330">
              <a:lnSpc>
                <a:spcPct val="100000"/>
              </a:lnSpc>
              <a:spcBef>
                <a:spcPts val="100"/>
              </a:spcBef>
            </a:pPr>
            <a:r>
              <a:rPr dirty="0" sz="1600" spc="-65" b="1">
                <a:latin typeface="Verdana"/>
                <a:cs typeface="Verdana"/>
              </a:rPr>
              <a:t>Kait</a:t>
            </a:r>
            <a:r>
              <a:rPr dirty="0" sz="1600" spc="-100" b="1">
                <a:latin typeface="Verdana"/>
                <a:cs typeface="Verdana"/>
              </a:rPr>
              <a:t> </a:t>
            </a:r>
            <a:r>
              <a:rPr dirty="0" sz="1600" spc="-50" b="1">
                <a:latin typeface="Verdana"/>
                <a:cs typeface="Verdana"/>
              </a:rPr>
              <a:t>Adams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192299" y="3975599"/>
            <a:ext cx="457199" cy="45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74E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838515" y="355084"/>
            <a:ext cx="346837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-50"/>
              <a:t>3:</a:t>
            </a:r>
            <a:r>
              <a:rPr dirty="0" spc="-85"/>
              <a:t> </a:t>
            </a:r>
            <a:r>
              <a:rPr dirty="0" spc="50"/>
              <a:t>Florence</a:t>
            </a:r>
          </a:p>
        </p:txBody>
      </p:sp>
      <p:sp>
        <p:nvSpPr>
          <p:cNvPr id="4" name="object 4"/>
          <p:cNvSpPr/>
          <p:nvPr/>
        </p:nvSpPr>
        <p:spPr>
          <a:xfrm>
            <a:off x="389125" y="1072899"/>
            <a:ext cx="2528188" cy="3371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6248212" y="1072900"/>
            <a:ext cx="2493900" cy="33715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3318674" y="1072900"/>
            <a:ext cx="2528199" cy="337150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609689" y="4647079"/>
            <a:ext cx="208724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5" i="1">
                <a:solidFill>
                  <a:srgbClr val="FFFFFF"/>
                </a:solidFill>
                <a:latin typeface="Georgia"/>
                <a:cs typeface="Georgia"/>
              </a:rPr>
              <a:t>7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. Chapel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200" spc="20">
                <a:solidFill>
                  <a:srgbClr val="FFFFFF"/>
                </a:solidFill>
                <a:latin typeface="Palatino Linotype"/>
                <a:cs typeface="Palatino Linotype"/>
              </a:rPr>
              <a:t>the</a:t>
            </a:r>
            <a:r>
              <a:rPr dirty="0" sz="1200" spc="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20">
                <a:solidFill>
                  <a:srgbClr val="FFFFFF"/>
                </a:solidFill>
                <a:latin typeface="Palatino Linotype"/>
                <a:cs typeface="Palatino Linotype"/>
              </a:rPr>
              <a:t>Princes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87468" y="4647079"/>
            <a:ext cx="1569085" cy="389255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90170" marR="5080" indent="-78105">
              <a:lnSpc>
                <a:spcPts val="1430"/>
              </a:lnSpc>
              <a:spcBef>
                <a:spcPts val="155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35" i="1">
                <a:solidFill>
                  <a:srgbClr val="FFFFFF"/>
                </a:solidFill>
                <a:latin typeface="Georgia"/>
                <a:cs typeface="Georgia"/>
              </a:rPr>
              <a:t>8</a:t>
            </a:r>
            <a:r>
              <a:rPr dirty="0" sz="1200" spc="-35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Bartolommeo 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Bandinelli’s</a:t>
            </a:r>
            <a:r>
              <a:rPr dirty="0" sz="12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-35" i="1">
                <a:solidFill>
                  <a:srgbClr val="FFFFFF"/>
                </a:solidFill>
                <a:latin typeface="Georgia"/>
                <a:cs typeface="Georgia"/>
              </a:rPr>
              <a:t>Orpheus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6340355" y="4647079"/>
            <a:ext cx="227647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35" i="1">
                <a:solidFill>
                  <a:srgbClr val="FFFFFF"/>
                </a:solidFill>
                <a:latin typeface="Georgia"/>
                <a:cs typeface="Georgia"/>
              </a:rPr>
              <a:t>9</a:t>
            </a:r>
            <a:r>
              <a:rPr dirty="0" sz="1200" spc="-35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-15">
                <a:solidFill>
                  <a:srgbClr val="FFFFFF"/>
                </a:solidFill>
                <a:latin typeface="Palatino Linotype"/>
                <a:cs typeface="Palatino Linotype"/>
              </a:rPr>
              <a:t>Medici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Palace</a:t>
            </a:r>
            <a:r>
              <a:rPr dirty="0" sz="1200" spc="10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courtyard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686800" y="4647300"/>
            <a:ext cx="457199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219200" y="314785"/>
            <a:ext cx="470725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2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Location </a:t>
            </a:r>
            <a:r>
              <a:rPr dirty="0" u="heavy" spc="-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3: </a:t>
            </a:r>
            <a:r>
              <a:rPr dirty="0" u="heavy" spc="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Florence</a:t>
            </a:r>
            <a:r>
              <a:rPr dirty="0" u="heavy" spc="-3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dirty="0" u="heavy" spc="-3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(Cont.)</a:t>
            </a:r>
          </a:p>
        </p:txBody>
      </p:sp>
      <p:sp>
        <p:nvSpPr>
          <p:cNvPr id="4" name="object 4"/>
          <p:cNvSpPr/>
          <p:nvPr/>
        </p:nvSpPr>
        <p:spPr>
          <a:xfrm>
            <a:off x="3747923" y="1258523"/>
            <a:ext cx="4839874" cy="31022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41424" y="1050337"/>
            <a:ext cx="2391851" cy="35185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67220" y="4716379"/>
            <a:ext cx="21405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latin typeface="Georgia"/>
                <a:cs typeface="Georgia"/>
              </a:rPr>
              <a:t>Figure 10</a:t>
            </a:r>
            <a:r>
              <a:rPr dirty="0" sz="1200" spc="-55">
                <a:latin typeface="Palatino Linotype"/>
                <a:cs typeface="Palatino Linotype"/>
              </a:rPr>
              <a:t>. </a:t>
            </a:r>
            <a:r>
              <a:rPr dirty="0" sz="1200" spc="-10">
                <a:latin typeface="Palatino Linotype"/>
                <a:cs typeface="Palatino Linotype"/>
              </a:rPr>
              <a:t>Michelangelo’s</a:t>
            </a:r>
            <a:r>
              <a:rPr dirty="0" sz="1200" spc="105">
                <a:latin typeface="Palatino Linotype"/>
                <a:cs typeface="Palatino Linotype"/>
              </a:rPr>
              <a:t> </a:t>
            </a:r>
            <a:r>
              <a:rPr dirty="0" sz="1200" spc="-30" i="1">
                <a:latin typeface="Georgia"/>
                <a:cs typeface="Georgia"/>
              </a:rPr>
              <a:t>David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42035" y="4619529"/>
            <a:ext cx="3449954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latin typeface="Georgia"/>
                <a:cs typeface="Georgia"/>
              </a:rPr>
              <a:t>Figure </a:t>
            </a:r>
            <a:r>
              <a:rPr dirty="0" sz="1200" spc="-70" i="1">
                <a:latin typeface="Georgia"/>
                <a:cs typeface="Georgia"/>
              </a:rPr>
              <a:t>11</a:t>
            </a:r>
            <a:r>
              <a:rPr dirty="0" sz="1200" spc="-70">
                <a:latin typeface="Palatino Linotype"/>
                <a:cs typeface="Palatino Linotype"/>
              </a:rPr>
              <a:t>. </a:t>
            </a:r>
            <a:r>
              <a:rPr dirty="0" sz="1200" spc="10">
                <a:latin typeface="Palatino Linotype"/>
                <a:cs typeface="Palatino Linotype"/>
              </a:rPr>
              <a:t>Sculptures in </a:t>
            </a:r>
            <a:r>
              <a:rPr dirty="0" sz="1200" spc="20">
                <a:latin typeface="Palatino Linotype"/>
                <a:cs typeface="Palatino Linotype"/>
              </a:rPr>
              <a:t>the </a:t>
            </a:r>
            <a:r>
              <a:rPr dirty="0" sz="1200" spc="-5">
                <a:latin typeface="Palatino Linotype"/>
                <a:cs typeface="Palatino Linotype"/>
              </a:rPr>
              <a:t>Galleria</a:t>
            </a:r>
            <a:r>
              <a:rPr dirty="0" sz="1200" spc="15">
                <a:latin typeface="Palatino Linotype"/>
                <a:cs typeface="Palatino Linotype"/>
              </a:rPr>
              <a:t> </a:t>
            </a:r>
            <a:r>
              <a:rPr dirty="0" sz="1200" spc="-15">
                <a:latin typeface="Palatino Linotype"/>
                <a:cs typeface="Palatino Linotype"/>
              </a:rPr>
              <a:t>dell’Accademia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489150" y="4612500"/>
            <a:ext cx="436599" cy="4365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470725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-50"/>
              <a:t>3: </a:t>
            </a:r>
            <a:r>
              <a:rPr dirty="0" spc="50"/>
              <a:t>Florence</a:t>
            </a:r>
            <a:r>
              <a:rPr dirty="0" spc="-30"/>
              <a:t> </a:t>
            </a:r>
            <a:r>
              <a:rPr dirty="0" spc="-35"/>
              <a:t>(Cont.)</a:t>
            </a:r>
          </a:p>
        </p:txBody>
      </p:sp>
      <p:sp>
        <p:nvSpPr>
          <p:cNvPr id="4" name="object 4"/>
          <p:cNvSpPr/>
          <p:nvPr/>
        </p:nvSpPr>
        <p:spPr>
          <a:xfrm>
            <a:off x="5206574" y="445024"/>
            <a:ext cx="3836851" cy="23813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1699" y="1160662"/>
            <a:ext cx="2321500" cy="28221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2215900" y="2465374"/>
            <a:ext cx="3366497" cy="201442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445193" y="4049753"/>
            <a:ext cx="5053965" cy="8864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R="3489325">
              <a:lnSpc>
                <a:spcPts val="1435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60" i="1">
                <a:solidFill>
                  <a:srgbClr val="FFFFFF"/>
                </a:solidFill>
                <a:latin typeface="Georgia"/>
                <a:cs typeface="Georgia"/>
              </a:rPr>
              <a:t>12</a:t>
            </a:r>
            <a:r>
              <a:rPr dirty="0" sz="1200" spc="-60">
                <a:solidFill>
                  <a:srgbClr val="FFFFFF"/>
                </a:solidFill>
                <a:latin typeface="Palatino Linotype"/>
                <a:cs typeface="Palatino Linotype"/>
              </a:rPr>
              <a:t>.</a:t>
            </a:r>
            <a:r>
              <a:rPr dirty="0" sz="1200" spc="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Gentileschi’s</a:t>
            </a:r>
            <a:endParaRPr sz="1200">
              <a:latin typeface="Palatino Linotype"/>
              <a:cs typeface="Palatino Linotype"/>
            </a:endParaRPr>
          </a:p>
          <a:p>
            <a:pPr algn="ctr" marR="3489325">
              <a:lnSpc>
                <a:spcPts val="1430"/>
              </a:lnSpc>
            </a:pPr>
            <a:r>
              <a:rPr dirty="0" sz="1200" spc="5" i="1">
                <a:solidFill>
                  <a:srgbClr val="FFFFFF"/>
                </a:solidFill>
                <a:latin typeface="Georgia"/>
                <a:cs typeface="Georgia"/>
              </a:rPr>
              <a:t>Judith</a:t>
            </a:r>
            <a:r>
              <a:rPr dirty="0" sz="1200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00" spc="-50" i="1">
                <a:solidFill>
                  <a:srgbClr val="FFFFFF"/>
                </a:solidFill>
                <a:latin typeface="Georgia"/>
                <a:cs typeface="Georgia"/>
              </a:rPr>
              <a:t>Slaying</a:t>
            </a:r>
            <a:endParaRPr sz="1200">
              <a:latin typeface="Georgia"/>
              <a:cs typeface="Georgia"/>
            </a:endParaRPr>
          </a:p>
          <a:p>
            <a:pPr marL="431165">
              <a:lnSpc>
                <a:spcPts val="1435"/>
              </a:lnSpc>
              <a:spcBef>
                <a:spcPts val="1045"/>
              </a:spcBef>
              <a:tabLst>
                <a:tab pos="1866264" algn="l"/>
              </a:tabLst>
            </a:pPr>
            <a:r>
              <a:rPr dirty="0" baseline="48611" sz="1800" spc="-75" i="1">
                <a:solidFill>
                  <a:srgbClr val="FFFFFF"/>
                </a:solidFill>
                <a:latin typeface="Georgia"/>
                <a:cs typeface="Georgia"/>
              </a:rPr>
              <a:t>Holofernes	</a:t>
            </a: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70" i="1">
                <a:solidFill>
                  <a:srgbClr val="FFFFFF"/>
                </a:solidFill>
                <a:latin typeface="Georgia"/>
                <a:cs typeface="Georgia"/>
              </a:rPr>
              <a:t>13</a:t>
            </a:r>
            <a:r>
              <a:rPr dirty="0" sz="1200" spc="-70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Piero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Della </a:t>
            </a:r>
            <a:r>
              <a:rPr dirty="0" sz="1200" spc="15">
                <a:solidFill>
                  <a:srgbClr val="FFFFFF"/>
                </a:solidFill>
                <a:latin typeface="Palatino Linotype"/>
                <a:cs typeface="Palatino Linotype"/>
              </a:rPr>
              <a:t>Francesca’s </a:t>
            </a:r>
            <a:r>
              <a:rPr dirty="0" sz="1200" spc="-30" i="1">
                <a:solidFill>
                  <a:srgbClr val="FFFFFF"/>
                </a:solidFill>
                <a:latin typeface="Georgia"/>
                <a:cs typeface="Georgia"/>
              </a:rPr>
              <a:t>The Duke</a:t>
            </a:r>
            <a:r>
              <a:rPr dirty="0" sz="1200" spc="145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00" spc="-40" i="1">
                <a:solidFill>
                  <a:srgbClr val="FFFFFF"/>
                </a:solidFill>
                <a:latin typeface="Georgia"/>
                <a:cs typeface="Georgia"/>
              </a:rPr>
              <a:t>and</a:t>
            </a:r>
            <a:endParaRPr sz="1200">
              <a:latin typeface="Georgia"/>
              <a:cs typeface="Georgia"/>
            </a:endParaRPr>
          </a:p>
          <a:p>
            <a:pPr marL="2863215">
              <a:lnSpc>
                <a:spcPts val="1435"/>
              </a:lnSpc>
            </a:pPr>
            <a:r>
              <a:rPr dirty="0" sz="1200" spc="-40" i="1">
                <a:solidFill>
                  <a:srgbClr val="FFFFFF"/>
                </a:solidFill>
                <a:latin typeface="Georgia"/>
                <a:cs typeface="Georgia"/>
              </a:rPr>
              <a:t>Duchess </a:t>
            </a:r>
            <a:r>
              <a:rPr dirty="0" sz="1200" spc="-35" i="1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dirty="0" sz="1200" spc="50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00" spc="-45" i="1">
                <a:solidFill>
                  <a:srgbClr val="FFFFFF"/>
                </a:solidFill>
                <a:latin typeface="Georgia"/>
                <a:cs typeface="Georgia"/>
              </a:rPr>
              <a:t>Urbino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923523" y="2948604"/>
            <a:ext cx="236220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14</a:t>
            </a:r>
            <a:r>
              <a:rPr dirty="0" sz="1200" spc="-55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Botticelli’s </a:t>
            </a:r>
            <a:r>
              <a:rPr dirty="0" sz="1200" spc="-25" i="1">
                <a:solidFill>
                  <a:srgbClr val="FFFFFF"/>
                </a:solidFill>
                <a:latin typeface="Georgia"/>
                <a:cs typeface="Georgia"/>
              </a:rPr>
              <a:t>Birth </a:t>
            </a:r>
            <a:r>
              <a:rPr dirty="0" sz="1200" spc="-35" i="1">
                <a:solidFill>
                  <a:srgbClr val="FFFFFF"/>
                </a:solidFill>
                <a:latin typeface="Georgia"/>
                <a:cs typeface="Georgia"/>
              </a:rPr>
              <a:t>of</a:t>
            </a:r>
            <a:r>
              <a:rPr dirty="0" sz="1200" spc="125" i="1">
                <a:solidFill>
                  <a:srgbClr val="FFFFFF"/>
                </a:solidFill>
                <a:latin typeface="Georgia"/>
                <a:cs typeface="Georgia"/>
              </a:rPr>
              <a:t> </a:t>
            </a:r>
            <a:r>
              <a:rPr dirty="0" sz="1200" spc="-50" i="1">
                <a:solidFill>
                  <a:srgbClr val="FFFFFF"/>
                </a:solidFill>
                <a:latin typeface="Georgia"/>
                <a:cs typeface="Georgia"/>
              </a:rPr>
              <a:t>Venus</a:t>
            </a:r>
            <a:endParaRPr sz="1200">
              <a:latin typeface="Georgia"/>
              <a:cs typeface="Georgi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8626800" y="4562125"/>
            <a:ext cx="457199" cy="457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470725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-50"/>
              <a:t>3: </a:t>
            </a:r>
            <a:r>
              <a:rPr dirty="0" spc="50"/>
              <a:t>Florence</a:t>
            </a:r>
            <a:r>
              <a:rPr dirty="0" spc="-30"/>
              <a:t> </a:t>
            </a:r>
            <a:r>
              <a:rPr dirty="0" spc="-35"/>
              <a:t>(Cont.)</a:t>
            </a:r>
          </a:p>
        </p:txBody>
      </p:sp>
      <p:sp>
        <p:nvSpPr>
          <p:cNvPr id="4" name="object 4"/>
          <p:cNvSpPr/>
          <p:nvPr/>
        </p:nvSpPr>
        <p:spPr>
          <a:xfrm>
            <a:off x="5127924" y="559112"/>
            <a:ext cx="3207325" cy="402527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701149" y="1231906"/>
            <a:ext cx="3207326" cy="33524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89007" y="4753829"/>
            <a:ext cx="23996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75" i="1">
                <a:solidFill>
                  <a:srgbClr val="FFFFFF"/>
                </a:solidFill>
                <a:latin typeface="Georgia"/>
                <a:cs typeface="Georgia"/>
              </a:rPr>
              <a:t>15</a:t>
            </a:r>
            <a:r>
              <a:rPr dirty="0" sz="1200" spc="-75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The Baptistery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200" spc="15">
                <a:solidFill>
                  <a:srgbClr val="FFFFFF"/>
                </a:solidFill>
                <a:latin typeface="Palatino Linotype"/>
                <a:cs typeface="Palatino Linotype"/>
              </a:rPr>
              <a:t>St.</a:t>
            </a:r>
            <a:r>
              <a:rPr dirty="0" sz="1200" spc="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John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593347" y="4753854"/>
            <a:ext cx="229298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50" i="1">
                <a:solidFill>
                  <a:srgbClr val="FFFFFF"/>
                </a:solidFill>
                <a:latin typeface="Georgia"/>
                <a:cs typeface="Georgia"/>
              </a:rPr>
              <a:t>16</a:t>
            </a:r>
            <a:r>
              <a:rPr dirty="0" sz="1200" spc="-50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200" spc="15">
                <a:solidFill>
                  <a:srgbClr val="FFFFFF"/>
                </a:solidFill>
                <a:latin typeface="Palatino Linotype"/>
                <a:cs typeface="Palatino Linotype"/>
              </a:rPr>
              <a:t>Florence</a:t>
            </a:r>
            <a:r>
              <a:rPr dirty="0" sz="1200" spc="4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Cathedral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50726" y="4481250"/>
            <a:ext cx="457199" cy="457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8520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775269" y="350409"/>
            <a:ext cx="359410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15"/>
              <a:t>4: </a:t>
            </a:r>
            <a:r>
              <a:rPr dirty="0" spc="-40"/>
              <a:t>La</a:t>
            </a:r>
            <a:r>
              <a:rPr dirty="0" spc="-185"/>
              <a:t> </a:t>
            </a:r>
            <a:r>
              <a:rPr dirty="0" spc="-5"/>
              <a:t>Spezia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592660" y="4774886"/>
            <a:ext cx="8157209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 i="1">
                <a:solidFill>
                  <a:srgbClr val="FFFFFF"/>
                </a:solidFill>
                <a:latin typeface="Georgia"/>
                <a:cs typeface="Georgia"/>
              </a:rPr>
              <a:t>Figures </a:t>
            </a:r>
            <a:r>
              <a:rPr dirty="0" sz="1100" spc="-20" i="1">
                <a:solidFill>
                  <a:srgbClr val="FFFFFF"/>
                </a:solidFill>
                <a:latin typeface="Georgia"/>
                <a:cs typeface="Georgia"/>
              </a:rPr>
              <a:t>17-20</a:t>
            </a:r>
            <a:r>
              <a:rPr dirty="0" sz="1100" spc="-20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100" spc="5">
                <a:solidFill>
                  <a:srgbClr val="FFFFFF"/>
                </a:solidFill>
                <a:latin typeface="Palatino Linotype"/>
                <a:cs typeface="Palatino Linotype"/>
              </a:rPr>
              <a:t>Residential </a:t>
            </a:r>
            <a:r>
              <a:rPr dirty="0" sz="1100" spc="-10">
                <a:solidFill>
                  <a:srgbClr val="FFFFFF"/>
                </a:solidFill>
                <a:latin typeface="Palatino Linotype"/>
                <a:cs typeface="Palatino Linotype"/>
              </a:rPr>
              <a:t>buildings </a:t>
            </a:r>
            <a:r>
              <a:rPr dirty="0" sz="1100" spc="15">
                <a:solidFill>
                  <a:srgbClr val="FFFFFF"/>
                </a:solidFill>
                <a:latin typeface="Palatino Linotype"/>
                <a:cs typeface="Palatino Linotype"/>
              </a:rPr>
              <a:t>that </a:t>
            </a:r>
            <a:r>
              <a:rPr dirty="0" sz="1100" spc="-20">
                <a:solidFill>
                  <a:srgbClr val="FFFFFF"/>
                </a:solidFill>
                <a:latin typeface="Palatino Linotype"/>
                <a:cs typeface="Palatino Linotype"/>
              </a:rPr>
              <a:t>have </a:t>
            </a:r>
            <a:r>
              <a:rPr dirty="0" sz="1100" spc="20">
                <a:solidFill>
                  <a:srgbClr val="FFFFFF"/>
                </a:solidFill>
                <a:latin typeface="Palatino Linotype"/>
                <a:cs typeface="Palatino Linotype"/>
              </a:rPr>
              <a:t>been </a:t>
            </a:r>
            <a:r>
              <a:rPr dirty="0" sz="1100">
                <a:solidFill>
                  <a:srgbClr val="FFFFFF"/>
                </a:solidFill>
                <a:latin typeface="Palatino Linotype"/>
                <a:cs typeface="Palatino Linotype"/>
              </a:rPr>
              <a:t>built </a:t>
            </a:r>
            <a:r>
              <a:rPr dirty="0" sz="1100" spc="5">
                <a:solidFill>
                  <a:srgbClr val="FFFFFF"/>
                </a:solidFill>
                <a:latin typeface="Palatino Linotype"/>
                <a:cs typeface="Palatino Linotype"/>
              </a:rPr>
              <a:t>in </a:t>
            </a:r>
            <a:r>
              <a:rPr dirty="0" sz="1100" spc="2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100" spc="5">
                <a:solidFill>
                  <a:srgbClr val="FFFFFF"/>
                </a:solidFill>
                <a:latin typeface="Palatino Linotype"/>
                <a:cs typeface="Palatino Linotype"/>
              </a:rPr>
              <a:t>past </a:t>
            </a:r>
            <a:r>
              <a:rPr dirty="0" sz="1100" spc="-20">
                <a:solidFill>
                  <a:srgbClr val="FFFFFF"/>
                </a:solidFill>
                <a:latin typeface="Palatino Linotype"/>
                <a:cs typeface="Palatino Linotype"/>
              </a:rPr>
              <a:t>10 </a:t>
            </a:r>
            <a:r>
              <a:rPr dirty="0" sz="1100" spc="15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100" spc="40">
                <a:solidFill>
                  <a:srgbClr val="FFFFFF"/>
                </a:solidFill>
                <a:latin typeface="Palatino Linotype"/>
                <a:cs typeface="Palatino Linotype"/>
              </a:rPr>
              <a:t>20</a:t>
            </a:r>
            <a:r>
              <a:rPr dirty="0" sz="1100" spc="-2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100" spc="5">
                <a:solidFill>
                  <a:srgbClr val="FFFFFF"/>
                </a:solidFill>
                <a:latin typeface="Palatino Linotype"/>
                <a:cs typeface="Palatino Linotype"/>
              </a:rPr>
              <a:t>years </a:t>
            </a:r>
            <a:r>
              <a:rPr dirty="0" sz="1100" spc="-10">
                <a:solidFill>
                  <a:srgbClr val="FFFFFF"/>
                </a:solidFill>
                <a:latin typeface="Palatino Linotype"/>
                <a:cs typeface="Palatino Linotype"/>
              </a:rPr>
              <a:t>had </a:t>
            </a:r>
            <a:r>
              <a:rPr dirty="0" sz="1100" spc="5">
                <a:solidFill>
                  <a:srgbClr val="FFFFFF"/>
                </a:solidFill>
                <a:latin typeface="Palatino Linotype"/>
                <a:cs typeface="Palatino Linotype"/>
              </a:rPr>
              <a:t>decorative </a:t>
            </a:r>
            <a:r>
              <a:rPr dirty="0" sz="1100" spc="15">
                <a:solidFill>
                  <a:srgbClr val="FFFFFF"/>
                </a:solidFill>
                <a:latin typeface="Palatino Linotype"/>
                <a:cs typeface="Palatino Linotype"/>
              </a:rPr>
              <a:t>elements </a:t>
            </a:r>
            <a:r>
              <a:rPr dirty="0" sz="11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100" spc="2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100" spc="15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100" spc="-5">
                <a:solidFill>
                  <a:srgbClr val="FFFFFF"/>
                </a:solidFill>
                <a:latin typeface="Palatino Linotype"/>
                <a:cs typeface="Palatino Linotype"/>
              </a:rPr>
              <a:t>style.</a:t>
            </a:r>
            <a:endParaRPr sz="11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409825" y="1016525"/>
            <a:ext cx="2916576" cy="36909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6589949" y="2647950"/>
            <a:ext cx="2240527" cy="20594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6589950" y="512250"/>
            <a:ext cx="2240527" cy="20594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/>
          <p:nvPr/>
        </p:nvSpPr>
        <p:spPr>
          <a:xfrm>
            <a:off x="496875" y="1247897"/>
            <a:ext cx="2649407" cy="345954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/>
          <p:nvPr/>
        </p:nvSpPr>
        <p:spPr>
          <a:xfrm>
            <a:off x="8696100" y="4707450"/>
            <a:ext cx="447899" cy="43604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104643" y="350409"/>
            <a:ext cx="293497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2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Location </a:t>
            </a:r>
            <a:r>
              <a:rPr dirty="0" u="heavy" spc="-105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5:</a:t>
            </a:r>
            <a:r>
              <a:rPr dirty="0" u="heavy" spc="-8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 </a:t>
            </a:r>
            <a:r>
              <a:rPr dirty="0" u="heavy" spc="-4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Milan</a:t>
            </a:r>
          </a:p>
        </p:txBody>
      </p:sp>
      <p:sp>
        <p:nvSpPr>
          <p:cNvPr id="4" name="object 4"/>
          <p:cNvSpPr/>
          <p:nvPr/>
        </p:nvSpPr>
        <p:spPr>
          <a:xfrm>
            <a:off x="152400" y="1170124"/>
            <a:ext cx="4689023" cy="351677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5172980" y="1170124"/>
            <a:ext cx="3592170" cy="26941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45985" y="4847829"/>
            <a:ext cx="2920365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latin typeface="Georgia"/>
                <a:cs typeface="Georgia"/>
              </a:rPr>
              <a:t>Figure </a:t>
            </a:r>
            <a:r>
              <a:rPr dirty="0" sz="1200" spc="-60" i="1">
                <a:latin typeface="Georgia"/>
                <a:cs typeface="Georgia"/>
              </a:rPr>
              <a:t>21</a:t>
            </a:r>
            <a:r>
              <a:rPr dirty="0" sz="1200" spc="-60">
                <a:latin typeface="Palatino Linotype"/>
                <a:cs typeface="Palatino Linotype"/>
              </a:rPr>
              <a:t>. </a:t>
            </a:r>
            <a:r>
              <a:rPr dirty="0" sz="1200" spc="10">
                <a:latin typeface="Palatino Linotype"/>
                <a:cs typeface="Palatino Linotype"/>
              </a:rPr>
              <a:t>The </a:t>
            </a:r>
            <a:r>
              <a:rPr dirty="0" sz="1200" spc="-5">
                <a:latin typeface="Palatino Linotype"/>
                <a:cs typeface="Palatino Linotype"/>
              </a:rPr>
              <a:t>Galleria </a:t>
            </a:r>
            <a:r>
              <a:rPr dirty="0" sz="1200" spc="-10">
                <a:latin typeface="Palatino Linotype"/>
                <a:cs typeface="Palatino Linotype"/>
              </a:rPr>
              <a:t>Vittorio </a:t>
            </a:r>
            <a:r>
              <a:rPr dirty="0" sz="1200">
                <a:latin typeface="Palatino Linotype"/>
                <a:cs typeface="Palatino Linotype"/>
              </a:rPr>
              <a:t>Emanuele</a:t>
            </a:r>
            <a:r>
              <a:rPr dirty="0" sz="1200" spc="45">
                <a:latin typeface="Palatino Linotype"/>
                <a:cs typeface="Palatino Linotype"/>
              </a:rPr>
              <a:t> </a:t>
            </a:r>
            <a:r>
              <a:rPr dirty="0" sz="1200">
                <a:latin typeface="Palatino Linotype"/>
                <a:cs typeface="Palatino Linotype"/>
              </a:rPr>
              <a:t>II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6029719" y="4109204"/>
            <a:ext cx="188976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latin typeface="Georgia"/>
                <a:cs typeface="Georgia"/>
              </a:rPr>
              <a:t>Figure </a:t>
            </a:r>
            <a:r>
              <a:rPr dirty="0" sz="1200" spc="-45" i="1">
                <a:latin typeface="Georgia"/>
                <a:cs typeface="Georgia"/>
              </a:rPr>
              <a:t>22</a:t>
            </a:r>
            <a:r>
              <a:rPr dirty="0" sz="1200" spc="-45">
                <a:latin typeface="Palatino Linotype"/>
                <a:cs typeface="Palatino Linotype"/>
              </a:rPr>
              <a:t>. </a:t>
            </a:r>
            <a:r>
              <a:rPr dirty="0" sz="1200" spc="-20">
                <a:latin typeface="Palatino Linotype"/>
                <a:cs typeface="Palatino Linotype"/>
              </a:rPr>
              <a:t>Duomo di</a:t>
            </a:r>
            <a:r>
              <a:rPr dirty="0" sz="1200" spc="85">
                <a:latin typeface="Palatino Linotype"/>
                <a:cs typeface="Palatino Linotype"/>
              </a:rPr>
              <a:t> </a:t>
            </a:r>
            <a:r>
              <a:rPr dirty="0" sz="1200" spc="-15">
                <a:latin typeface="Palatino Linotype"/>
                <a:cs typeface="Palatino Linotype"/>
              </a:rPr>
              <a:t>Milano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002550" y="4557375"/>
            <a:ext cx="433724" cy="433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4173854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-105"/>
              <a:t>5: </a:t>
            </a:r>
            <a:r>
              <a:rPr dirty="0" spc="-40"/>
              <a:t>Milan</a:t>
            </a:r>
            <a:r>
              <a:rPr dirty="0" spc="30"/>
              <a:t> </a:t>
            </a:r>
            <a:r>
              <a:rPr dirty="0" spc="-35"/>
              <a:t>(Cont.)</a:t>
            </a:r>
          </a:p>
        </p:txBody>
      </p:sp>
      <p:sp>
        <p:nvSpPr>
          <p:cNvPr id="4" name="object 4"/>
          <p:cNvSpPr/>
          <p:nvPr/>
        </p:nvSpPr>
        <p:spPr>
          <a:xfrm>
            <a:off x="5253775" y="541475"/>
            <a:ext cx="3021649" cy="37274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45975" y="1534050"/>
            <a:ext cx="4180849" cy="273485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1040931" y="4431528"/>
            <a:ext cx="30213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70" i="1">
                <a:solidFill>
                  <a:srgbClr val="FFFFFF"/>
                </a:solidFill>
                <a:latin typeface="Georgia"/>
                <a:cs typeface="Georgia"/>
              </a:rPr>
              <a:t>23.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Casa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degli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Omenoni.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(Bancu,</a:t>
            </a:r>
            <a:r>
              <a:rPr dirty="0" sz="1200" spc="-8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Palatino Linotype"/>
                <a:cs typeface="Palatino Linotype"/>
              </a:rPr>
              <a:t>2017)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499484" y="4512104"/>
            <a:ext cx="2551430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24.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San Barnaba.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(Loquis,</a:t>
            </a:r>
            <a:r>
              <a:rPr dirty="0" sz="1200" spc="8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-55">
                <a:solidFill>
                  <a:srgbClr val="FFFFFF"/>
                </a:solidFill>
                <a:latin typeface="Palatino Linotype"/>
                <a:cs typeface="Palatino Linotype"/>
              </a:rPr>
              <a:t>2017)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13325" y="4513400"/>
            <a:ext cx="457199" cy="457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74E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350409"/>
            <a:ext cx="4173854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-105"/>
              <a:t>5: </a:t>
            </a:r>
            <a:r>
              <a:rPr dirty="0" spc="-40"/>
              <a:t>Milan</a:t>
            </a:r>
            <a:r>
              <a:rPr dirty="0" spc="30"/>
              <a:t> </a:t>
            </a:r>
            <a:r>
              <a:rPr dirty="0" spc="-35"/>
              <a:t>(Cont.)</a:t>
            </a:r>
          </a:p>
        </p:txBody>
      </p:sp>
      <p:sp>
        <p:nvSpPr>
          <p:cNvPr id="4" name="object 4"/>
          <p:cNvSpPr/>
          <p:nvPr/>
        </p:nvSpPr>
        <p:spPr>
          <a:xfrm>
            <a:off x="991625" y="1154925"/>
            <a:ext cx="2845075" cy="341394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40600" y="698237"/>
            <a:ext cx="3225652" cy="38706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 txBox="1"/>
          <p:nvPr/>
        </p:nvSpPr>
        <p:spPr>
          <a:xfrm>
            <a:off x="840519" y="4692937"/>
            <a:ext cx="3149600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100" spc="-60" i="1">
                <a:solidFill>
                  <a:srgbClr val="FFFFFF"/>
                </a:solidFill>
                <a:latin typeface="Georgia"/>
                <a:cs typeface="Georgia"/>
              </a:rPr>
              <a:t>25</a:t>
            </a:r>
            <a:r>
              <a:rPr dirty="0" sz="1100" spc="-60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100" spc="10">
                <a:solidFill>
                  <a:srgbClr val="FFFFFF"/>
                </a:solidFill>
                <a:latin typeface="Palatino Linotype"/>
                <a:cs typeface="Palatino Linotype"/>
              </a:rPr>
              <a:t>San </a:t>
            </a:r>
            <a:r>
              <a:rPr dirty="0" sz="1100" spc="-5">
                <a:solidFill>
                  <a:srgbClr val="FFFFFF"/>
                </a:solidFill>
                <a:latin typeface="Palatino Linotype"/>
                <a:cs typeface="Palatino Linotype"/>
              </a:rPr>
              <a:t>Carlo al Lazzaretto. </a:t>
            </a:r>
            <a:r>
              <a:rPr dirty="0" sz="1100" spc="-10">
                <a:solidFill>
                  <a:srgbClr val="FFFFFF"/>
                </a:solidFill>
                <a:latin typeface="Palatino Linotype"/>
                <a:cs typeface="Palatino Linotype"/>
              </a:rPr>
              <a:t>(Stefano91,</a:t>
            </a:r>
            <a:r>
              <a:rPr dirty="0" sz="1100" spc="12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100" spc="-50">
                <a:solidFill>
                  <a:srgbClr val="FFFFFF"/>
                </a:solidFill>
                <a:latin typeface="Palatino Linotype"/>
                <a:cs typeface="Palatino Linotype"/>
              </a:rPr>
              <a:t>2017)</a:t>
            </a:r>
            <a:endParaRPr sz="1100">
              <a:latin typeface="Palatino Linotype"/>
              <a:cs typeface="Palatino Linotype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565536" y="4683337"/>
            <a:ext cx="3778885" cy="1930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100" spc="-50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100" spc="-45" i="1">
                <a:solidFill>
                  <a:srgbClr val="FFFFFF"/>
                </a:solidFill>
                <a:latin typeface="Georgia"/>
                <a:cs typeface="Georgia"/>
              </a:rPr>
              <a:t>26. </a:t>
            </a:r>
            <a:r>
              <a:rPr dirty="0" sz="1100" spc="-5">
                <a:solidFill>
                  <a:srgbClr val="FFFFFF"/>
                </a:solidFill>
                <a:latin typeface="Palatino Linotype"/>
                <a:cs typeface="Palatino Linotype"/>
              </a:rPr>
              <a:t>Casa </a:t>
            </a:r>
            <a:r>
              <a:rPr dirty="0" sz="1100" spc="15">
                <a:solidFill>
                  <a:srgbClr val="FFFFFF"/>
                </a:solidFill>
                <a:latin typeface="Palatino Linotype"/>
                <a:cs typeface="Palatino Linotype"/>
              </a:rPr>
              <a:t>Fontana-Silvestri </a:t>
            </a:r>
            <a:r>
              <a:rPr dirty="0" sz="1100" spc="-5">
                <a:solidFill>
                  <a:srgbClr val="FFFFFF"/>
                </a:solidFill>
                <a:latin typeface="Palatino Linotype"/>
                <a:cs typeface="Palatino Linotype"/>
              </a:rPr>
              <a:t>Courtyard. </a:t>
            </a:r>
            <a:r>
              <a:rPr dirty="0" sz="1100">
                <a:solidFill>
                  <a:srgbClr val="FFFFFF"/>
                </a:solidFill>
                <a:latin typeface="Palatino Linotype"/>
                <a:cs typeface="Palatino Linotype"/>
              </a:rPr>
              <a:t>(Dallorto,</a:t>
            </a:r>
            <a:r>
              <a:rPr dirty="0" sz="1100" spc="7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100">
                <a:solidFill>
                  <a:srgbClr val="FFFFFF"/>
                </a:solidFill>
                <a:latin typeface="Palatino Linotype"/>
                <a:cs typeface="Palatino Linotype"/>
              </a:rPr>
              <a:t>2007)</a:t>
            </a:r>
            <a:endParaRPr sz="11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559578" y="4525000"/>
            <a:ext cx="457199" cy="457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540476" y="501794"/>
            <a:ext cx="2086610" cy="51308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 spc="15"/>
              <a:t>Conclusion</a:t>
            </a:r>
            <a:endParaRPr sz="32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8671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87350" algn="l"/>
                <a:tab pos="387985" algn="l"/>
              </a:tabLst>
            </a:pPr>
            <a:r>
              <a:rPr dirty="0" spc="-35"/>
              <a:t>While </a:t>
            </a:r>
            <a:r>
              <a:rPr dirty="0" spc="5"/>
              <a:t>religious </a:t>
            </a:r>
            <a:r>
              <a:rPr dirty="0" spc="20"/>
              <a:t>cathedrals </a:t>
            </a:r>
            <a:r>
              <a:rPr dirty="0" spc="5"/>
              <a:t>occupied </a:t>
            </a:r>
            <a:r>
              <a:rPr dirty="0" spc="25"/>
              <a:t>some </a:t>
            </a:r>
            <a:r>
              <a:rPr dirty="0"/>
              <a:t>of </a:t>
            </a:r>
            <a:r>
              <a:rPr dirty="0" spc="35"/>
              <a:t>the </a:t>
            </a:r>
            <a:r>
              <a:rPr dirty="0" spc="25"/>
              <a:t>most </a:t>
            </a:r>
            <a:r>
              <a:rPr dirty="0"/>
              <a:t>detailed </a:t>
            </a:r>
            <a:r>
              <a:rPr dirty="0" spc="35"/>
              <a:t>architecture  </a:t>
            </a:r>
            <a:r>
              <a:rPr dirty="0" spc="-15"/>
              <a:t>and </a:t>
            </a:r>
            <a:r>
              <a:rPr dirty="0" spc="5"/>
              <a:t>infamous </a:t>
            </a:r>
            <a:r>
              <a:rPr dirty="0"/>
              <a:t>paintings </a:t>
            </a:r>
            <a:r>
              <a:rPr dirty="0" spc="-15"/>
              <a:t>and </a:t>
            </a:r>
            <a:r>
              <a:rPr dirty="0" spc="15"/>
              <a:t>sculptures from </a:t>
            </a:r>
            <a:r>
              <a:rPr dirty="0" spc="20"/>
              <a:t>Renaissance </a:t>
            </a:r>
            <a:r>
              <a:rPr dirty="0" spc="35"/>
              <a:t>artists, </a:t>
            </a:r>
            <a:r>
              <a:rPr dirty="0" spc="-45"/>
              <a:t>we </a:t>
            </a:r>
            <a:r>
              <a:rPr dirty="0" spc="30"/>
              <a:t>are  </a:t>
            </a:r>
            <a:r>
              <a:rPr dirty="0"/>
              <a:t>exposed </a:t>
            </a:r>
            <a:r>
              <a:rPr dirty="0" spc="25"/>
              <a:t>to </a:t>
            </a:r>
            <a:r>
              <a:rPr dirty="0" spc="-5"/>
              <a:t>a </a:t>
            </a:r>
            <a:r>
              <a:rPr dirty="0" spc="25"/>
              <a:t>time </a:t>
            </a:r>
            <a:r>
              <a:rPr dirty="0"/>
              <a:t>where </a:t>
            </a:r>
            <a:r>
              <a:rPr dirty="0" spc="15"/>
              <a:t>music, </a:t>
            </a:r>
            <a:r>
              <a:rPr dirty="0" spc="-5"/>
              <a:t>whimsical </a:t>
            </a:r>
            <a:r>
              <a:rPr dirty="0" spc="5"/>
              <a:t>designs, </a:t>
            </a:r>
            <a:r>
              <a:rPr dirty="0" spc="-15"/>
              <a:t>and </a:t>
            </a:r>
            <a:r>
              <a:rPr dirty="0" spc="20"/>
              <a:t>color </a:t>
            </a:r>
            <a:r>
              <a:rPr dirty="0" spc="15"/>
              <a:t>theory </a:t>
            </a:r>
            <a:r>
              <a:rPr dirty="0"/>
              <a:t>shaped  </a:t>
            </a:r>
            <a:r>
              <a:rPr dirty="0" spc="35"/>
              <a:t>the </a:t>
            </a:r>
            <a:r>
              <a:rPr dirty="0" spc="-20"/>
              <a:t>new worlds </a:t>
            </a:r>
            <a:r>
              <a:rPr dirty="0" spc="15"/>
              <a:t>for </a:t>
            </a:r>
            <a:r>
              <a:rPr dirty="0" spc="30"/>
              <a:t>centuries. </a:t>
            </a:r>
            <a:r>
              <a:rPr dirty="0" spc="15"/>
              <a:t>The </a:t>
            </a:r>
            <a:r>
              <a:rPr dirty="0" spc="5"/>
              <a:t>Italian </a:t>
            </a:r>
            <a:r>
              <a:rPr dirty="0" spc="20"/>
              <a:t>Renaissance </a:t>
            </a:r>
            <a:r>
              <a:rPr dirty="0" spc="-35"/>
              <a:t>will </a:t>
            </a:r>
            <a:r>
              <a:rPr dirty="0" spc="20"/>
              <a:t>continue </a:t>
            </a:r>
            <a:r>
              <a:rPr dirty="0" spc="25"/>
              <a:t>to </a:t>
            </a:r>
            <a:r>
              <a:rPr dirty="0" spc="-30"/>
              <a:t>have  </a:t>
            </a:r>
            <a:r>
              <a:rPr dirty="0" spc="10"/>
              <a:t>an </a:t>
            </a:r>
            <a:r>
              <a:rPr dirty="0" spc="25"/>
              <a:t>inﬂuence </a:t>
            </a:r>
            <a:r>
              <a:rPr dirty="0" spc="15"/>
              <a:t>in </a:t>
            </a:r>
            <a:r>
              <a:rPr dirty="0" spc="-15"/>
              <a:t>Italy and </a:t>
            </a:r>
            <a:r>
              <a:rPr dirty="0" spc="35"/>
              <a:t>the presence </a:t>
            </a:r>
            <a:r>
              <a:rPr dirty="0" spc="-35"/>
              <a:t>will </a:t>
            </a:r>
            <a:r>
              <a:rPr dirty="0" spc="20"/>
              <a:t>remain, </a:t>
            </a:r>
            <a:r>
              <a:rPr dirty="0"/>
              <a:t>if </a:t>
            </a:r>
            <a:r>
              <a:rPr dirty="0" spc="25"/>
              <a:t>not </a:t>
            </a:r>
            <a:r>
              <a:rPr dirty="0" spc="-35"/>
              <a:t>grow </a:t>
            </a:r>
            <a:r>
              <a:rPr dirty="0" spc="-10"/>
              <a:t>over </a:t>
            </a:r>
            <a:r>
              <a:rPr dirty="0" spc="10"/>
              <a:t>future  years. </a:t>
            </a:r>
            <a:r>
              <a:rPr dirty="0" spc="20"/>
              <a:t>The Renaissance is </a:t>
            </a:r>
            <a:r>
              <a:rPr dirty="0" spc="-20"/>
              <a:t>found </a:t>
            </a:r>
            <a:r>
              <a:rPr dirty="0"/>
              <a:t>throughout </a:t>
            </a:r>
            <a:r>
              <a:rPr dirty="0" spc="30"/>
              <a:t>each </a:t>
            </a:r>
            <a:r>
              <a:rPr dirty="0" spc="-5"/>
              <a:t>city’s </a:t>
            </a:r>
            <a:r>
              <a:rPr dirty="0" spc="35"/>
              <a:t>art, </a:t>
            </a:r>
            <a:r>
              <a:rPr dirty="0" spc="30"/>
              <a:t>architecture,</a:t>
            </a:r>
            <a:r>
              <a:rPr dirty="0" spc="-114"/>
              <a:t> </a:t>
            </a:r>
            <a:r>
              <a:rPr dirty="0" spc="-15"/>
              <a:t>and  </a:t>
            </a:r>
            <a:r>
              <a:rPr dirty="0" spc="5"/>
              <a:t>design, </a:t>
            </a:r>
            <a:r>
              <a:rPr dirty="0" spc="-15"/>
              <a:t>which </a:t>
            </a:r>
            <a:r>
              <a:rPr dirty="0" spc="-30"/>
              <a:t>was </a:t>
            </a:r>
            <a:r>
              <a:rPr dirty="0" spc="15"/>
              <a:t>predicted in </a:t>
            </a:r>
            <a:r>
              <a:rPr dirty="0" spc="35"/>
              <a:t>the </a:t>
            </a:r>
            <a:r>
              <a:rPr dirty="0" spc="10"/>
              <a:t>anticipated </a:t>
            </a:r>
            <a:r>
              <a:rPr dirty="0" spc="20"/>
              <a:t>outcomes </a:t>
            </a:r>
            <a:r>
              <a:rPr dirty="0"/>
              <a:t>of </a:t>
            </a:r>
            <a:r>
              <a:rPr dirty="0" spc="35"/>
              <a:t>the</a:t>
            </a:r>
            <a:r>
              <a:rPr dirty="0" spc="-220"/>
              <a:t> </a:t>
            </a:r>
            <a:r>
              <a:rPr dirty="0" spc="35"/>
              <a:t>research.</a:t>
            </a:r>
          </a:p>
        </p:txBody>
      </p:sp>
      <p:sp>
        <p:nvSpPr>
          <p:cNvPr id="5" name="object 5"/>
          <p:cNvSpPr/>
          <p:nvPr/>
        </p:nvSpPr>
        <p:spPr>
          <a:xfrm>
            <a:off x="152400" y="4721274"/>
            <a:ext cx="269825" cy="269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617850" y="505659"/>
            <a:ext cx="190881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pc="5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References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4725" y="1257951"/>
            <a:ext cx="7867015" cy="23114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469900" marR="5080" indent="-457200">
              <a:lnSpc>
                <a:spcPct val="114599"/>
              </a:lnSpc>
              <a:spcBef>
                <a:spcPts val="100"/>
              </a:spcBef>
            </a:pPr>
            <a:r>
              <a:rPr dirty="0" sz="1800" spc="10">
                <a:latin typeface="Palatino Linotype"/>
                <a:cs typeface="Palatino Linotype"/>
              </a:rPr>
              <a:t>Foot, </a:t>
            </a:r>
            <a:r>
              <a:rPr dirty="0" sz="1800" spc="-20">
                <a:latin typeface="Palatino Linotype"/>
                <a:cs typeface="Palatino Linotype"/>
              </a:rPr>
              <a:t>J. </a:t>
            </a:r>
            <a:r>
              <a:rPr dirty="0" sz="1800" spc="105">
                <a:latin typeface="Palatino Linotype"/>
                <a:cs typeface="Palatino Linotype"/>
              </a:rPr>
              <a:t>&amp; </a:t>
            </a:r>
            <a:r>
              <a:rPr dirty="0" sz="1800" spc="20">
                <a:latin typeface="Palatino Linotype"/>
                <a:cs typeface="Palatino Linotype"/>
              </a:rPr>
              <a:t>Larner, </a:t>
            </a:r>
            <a:r>
              <a:rPr dirty="0" sz="1800" spc="-20">
                <a:latin typeface="Palatino Linotype"/>
                <a:cs typeface="Palatino Linotype"/>
              </a:rPr>
              <a:t>J. </a:t>
            </a:r>
            <a:r>
              <a:rPr dirty="0" sz="1800" spc="-60">
                <a:latin typeface="Palatino Linotype"/>
                <a:cs typeface="Palatino Linotype"/>
              </a:rPr>
              <a:t>(2019) </a:t>
            </a:r>
            <a:r>
              <a:rPr dirty="0" sz="1800" spc="-25">
                <a:latin typeface="Palatino Linotype"/>
                <a:cs typeface="Palatino Linotype"/>
              </a:rPr>
              <a:t>Italy. </a:t>
            </a:r>
            <a:r>
              <a:rPr dirty="0" sz="1800" spc="15">
                <a:latin typeface="Palatino Linotype"/>
                <a:cs typeface="Palatino Linotype"/>
              </a:rPr>
              <a:t>The </a:t>
            </a:r>
            <a:r>
              <a:rPr dirty="0" sz="1800" spc="-15">
                <a:latin typeface="Palatino Linotype"/>
                <a:cs typeface="Palatino Linotype"/>
              </a:rPr>
              <a:t>Early </a:t>
            </a:r>
            <a:r>
              <a:rPr dirty="0" sz="1800" spc="5">
                <a:latin typeface="Palatino Linotype"/>
                <a:cs typeface="Palatino Linotype"/>
              </a:rPr>
              <a:t>Italian </a:t>
            </a:r>
            <a:r>
              <a:rPr dirty="0" sz="1800" spc="20">
                <a:latin typeface="Palatino Linotype"/>
                <a:cs typeface="Palatino Linotype"/>
              </a:rPr>
              <a:t>Renaissance. </a:t>
            </a:r>
            <a:r>
              <a:rPr dirty="0" sz="1800">
                <a:latin typeface="Palatino Linotype"/>
                <a:cs typeface="Palatino Linotype"/>
              </a:rPr>
              <a:t>Retrieved</a:t>
            </a:r>
            <a:r>
              <a:rPr dirty="0" sz="1800" spc="-95">
                <a:latin typeface="Palatino Linotype"/>
                <a:cs typeface="Palatino Linotype"/>
              </a:rPr>
              <a:t> </a:t>
            </a:r>
            <a:r>
              <a:rPr dirty="0" sz="1800" spc="15">
                <a:latin typeface="Palatino Linotype"/>
                <a:cs typeface="Palatino Linotype"/>
              </a:rPr>
              <a:t>from  </a:t>
            </a:r>
            <a:r>
              <a:rPr dirty="0" u="heavy" sz="1800" spc="2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2"/>
              </a:rPr>
              <a:t>https://www.britannica.com/place/Italy/The-Early-Italian-Renaissance</a:t>
            </a:r>
            <a:endParaRPr sz="1800">
              <a:latin typeface="Palatino Linotype"/>
              <a:cs typeface="Palatino Linotype"/>
            </a:endParaRPr>
          </a:p>
          <a:p>
            <a:pPr marL="12700" marR="171450">
              <a:lnSpc>
                <a:spcPct val="187500"/>
              </a:lnSpc>
            </a:pPr>
            <a:r>
              <a:rPr dirty="0" sz="1800">
                <a:latin typeface="Palatino Linotype"/>
                <a:cs typeface="Palatino Linotype"/>
              </a:rPr>
              <a:t>Pile, </a:t>
            </a:r>
            <a:r>
              <a:rPr dirty="0" sz="1800" spc="-20">
                <a:latin typeface="Palatino Linotype"/>
                <a:cs typeface="Palatino Linotype"/>
              </a:rPr>
              <a:t>J. </a:t>
            </a:r>
            <a:r>
              <a:rPr dirty="0" sz="1800" spc="105">
                <a:latin typeface="Palatino Linotype"/>
                <a:cs typeface="Palatino Linotype"/>
              </a:rPr>
              <a:t>&amp; </a:t>
            </a:r>
            <a:r>
              <a:rPr dirty="0" sz="1800" spc="-10">
                <a:latin typeface="Palatino Linotype"/>
                <a:cs typeface="Palatino Linotype"/>
              </a:rPr>
              <a:t>Gura, </a:t>
            </a:r>
            <a:r>
              <a:rPr dirty="0" sz="1800" spc="-20">
                <a:latin typeface="Palatino Linotype"/>
                <a:cs typeface="Palatino Linotype"/>
              </a:rPr>
              <a:t>J. </a:t>
            </a:r>
            <a:r>
              <a:rPr dirty="0" sz="1800" spc="-60">
                <a:latin typeface="Palatino Linotype"/>
                <a:cs typeface="Palatino Linotype"/>
              </a:rPr>
              <a:t>(2014) </a:t>
            </a:r>
            <a:r>
              <a:rPr dirty="0" sz="1800" spc="-270">
                <a:latin typeface="Palatino Linotype"/>
                <a:cs typeface="Palatino Linotype"/>
              </a:rPr>
              <a:t>A </a:t>
            </a:r>
            <a:r>
              <a:rPr dirty="0" sz="1800" spc="-10">
                <a:latin typeface="Palatino Linotype"/>
                <a:cs typeface="Palatino Linotype"/>
              </a:rPr>
              <a:t>History </a:t>
            </a:r>
            <a:r>
              <a:rPr dirty="0" sz="1800">
                <a:latin typeface="Palatino Linotype"/>
                <a:cs typeface="Palatino Linotype"/>
              </a:rPr>
              <a:t>of </a:t>
            </a:r>
            <a:r>
              <a:rPr dirty="0" sz="1800" spc="35">
                <a:latin typeface="Palatino Linotype"/>
                <a:cs typeface="Palatino Linotype"/>
              </a:rPr>
              <a:t>Interior </a:t>
            </a:r>
            <a:r>
              <a:rPr dirty="0" sz="1800" spc="-5">
                <a:latin typeface="Palatino Linotype"/>
                <a:cs typeface="Palatino Linotype"/>
              </a:rPr>
              <a:t>Design. </a:t>
            </a:r>
            <a:r>
              <a:rPr dirty="0" sz="1800" spc="-25">
                <a:latin typeface="Palatino Linotype"/>
                <a:cs typeface="Palatino Linotype"/>
              </a:rPr>
              <a:t>Hoboken </a:t>
            </a:r>
            <a:r>
              <a:rPr dirty="0" sz="1800" spc="-50">
                <a:latin typeface="Palatino Linotype"/>
                <a:cs typeface="Palatino Linotype"/>
              </a:rPr>
              <a:t>(N.J.): </a:t>
            </a:r>
            <a:r>
              <a:rPr dirty="0" sz="1800" spc="-65">
                <a:latin typeface="Palatino Linotype"/>
                <a:cs typeface="Palatino Linotype"/>
              </a:rPr>
              <a:t>Wiley  </a:t>
            </a:r>
            <a:r>
              <a:rPr dirty="0" sz="1800">
                <a:latin typeface="Palatino Linotype"/>
                <a:cs typeface="Palatino Linotype"/>
              </a:rPr>
              <a:t>Richman-Abdou, </a:t>
            </a:r>
            <a:r>
              <a:rPr dirty="0" sz="1800" spc="-65">
                <a:latin typeface="Palatino Linotype"/>
                <a:cs typeface="Palatino Linotype"/>
              </a:rPr>
              <a:t>K. </a:t>
            </a:r>
            <a:r>
              <a:rPr dirty="0" sz="1800" spc="-85">
                <a:latin typeface="Palatino Linotype"/>
                <a:cs typeface="Palatino Linotype"/>
              </a:rPr>
              <a:t>(2017) </a:t>
            </a:r>
            <a:r>
              <a:rPr dirty="0" sz="1800" spc="15">
                <a:latin typeface="Palatino Linotype"/>
                <a:cs typeface="Palatino Linotype"/>
              </a:rPr>
              <a:t>The </a:t>
            </a:r>
            <a:r>
              <a:rPr dirty="0" sz="1800" spc="-15">
                <a:latin typeface="Palatino Linotype"/>
                <a:cs typeface="Palatino Linotype"/>
              </a:rPr>
              <a:t>Captivating </a:t>
            </a:r>
            <a:r>
              <a:rPr dirty="0" sz="1800" spc="-10">
                <a:latin typeface="Palatino Linotype"/>
                <a:cs typeface="Palatino Linotype"/>
              </a:rPr>
              <a:t>History </a:t>
            </a:r>
            <a:r>
              <a:rPr dirty="0" sz="1800">
                <a:latin typeface="Palatino Linotype"/>
                <a:cs typeface="Palatino Linotype"/>
              </a:rPr>
              <a:t>of </a:t>
            </a:r>
            <a:r>
              <a:rPr dirty="0" sz="1800" spc="-5">
                <a:latin typeface="Palatino Linotype"/>
                <a:cs typeface="Palatino Linotype"/>
              </a:rPr>
              <a:t>Enduring </a:t>
            </a:r>
            <a:r>
              <a:rPr dirty="0" sz="1800" spc="25">
                <a:latin typeface="Palatino Linotype"/>
                <a:cs typeface="Palatino Linotype"/>
              </a:rPr>
              <a:t>Inﬂuence</a:t>
            </a:r>
            <a:r>
              <a:rPr dirty="0" sz="1800" spc="80">
                <a:latin typeface="Palatino Linotype"/>
                <a:cs typeface="Palatino Linotype"/>
              </a:rPr>
              <a:t> </a:t>
            </a:r>
            <a:r>
              <a:rPr dirty="0" sz="1800">
                <a:latin typeface="Palatino Linotype"/>
                <a:cs typeface="Palatino Linotype"/>
              </a:rPr>
              <a:t>of</a:t>
            </a:r>
            <a:endParaRPr sz="1800">
              <a:latin typeface="Palatino Linotype"/>
              <a:cs typeface="Palatino Linotype"/>
            </a:endParaRPr>
          </a:p>
          <a:p>
            <a:pPr marL="469900" marR="1028700">
              <a:lnSpc>
                <a:spcPct val="114599"/>
              </a:lnSpc>
            </a:pPr>
            <a:r>
              <a:rPr dirty="0" sz="1800" spc="5">
                <a:latin typeface="Palatino Linotype"/>
                <a:cs typeface="Palatino Linotype"/>
              </a:rPr>
              <a:t>Italian </a:t>
            </a:r>
            <a:r>
              <a:rPr dirty="0" sz="1800" spc="20">
                <a:latin typeface="Palatino Linotype"/>
                <a:cs typeface="Palatino Linotype"/>
              </a:rPr>
              <a:t>Renaissance </a:t>
            </a:r>
            <a:r>
              <a:rPr dirty="0" sz="1800" spc="-35">
                <a:latin typeface="Palatino Linotype"/>
                <a:cs typeface="Palatino Linotype"/>
              </a:rPr>
              <a:t>Art. </a:t>
            </a:r>
            <a:r>
              <a:rPr dirty="0" sz="1800">
                <a:latin typeface="Palatino Linotype"/>
                <a:cs typeface="Palatino Linotype"/>
              </a:rPr>
              <a:t>Retrieved </a:t>
            </a:r>
            <a:r>
              <a:rPr dirty="0" sz="1800" spc="15">
                <a:latin typeface="Palatino Linotype"/>
                <a:cs typeface="Palatino Linotype"/>
              </a:rPr>
              <a:t>from:  </a:t>
            </a:r>
            <a:r>
              <a:rPr dirty="0" u="heavy" sz="1800" spc="3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h</a:t>
            </a:r>
            <a:r>
              <a:rPr dirty="0" u="heavy" sz="1800" spc="-5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t</a:t>
            </a:r>
            <a:r>
              <a:rPr dirty="0" u="heavy" sz="1800" spc="2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tps:</a:t>
            </a:r>
            <a:r>
              <a:rPr dirty="0" u="heavy" sz="1800" spc="-6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/</a:t>
            </a:r>
            <a:r>
              <a:rPr dirty="0" u="heavy" sz="1800" spc="2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/</a:t>
            </a:r>
            <a:r>
              <a:rPr dirty="0" u="heavy" sz="1800" spc="5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m</a:t>
            </a:r>
            <a:r>
              <a:rPr dirty="0" u="heavy" sz="1800" spc="1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ymodernnet.com/italia</a:t>
            </a:r>
            <a:r>
              <a:rPr dirty="0" u="heavy" sz="180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n</a:t>
            </a:r>
            <a:r>
              <a:rPr dirty="0" u="heavy" sz="1800" spc="17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-</a:t>
            </a:r>
            <a:r>
              <a:rPr dirty="0" u="heavy" sz="1800" spc="17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r</a:t>
            </a:r>
            <a:r>
              <a:rPr dirty="0" u="heavy" sz="1800" spc="5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enaissance-art-deﬁnition/</a:t>
            </a:r>
            <a:endParaRPr sz="1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8520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791660" y="499762"/>
            <a:ext cx="1560830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5"/>
              <a:t>Outline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75249" y="1162701"/>
            <a:ext cx="2896235" cy="2892425"/>
          </a:xfrm>
          <a:prstGeom prst="rect">
            <a:avLst/>
          </a:prstGeom>
        </p:spPr>
        <p:txBody>
          <a:bodyPr wrap="square" lIns="0" tIns="147955" rIns="0" bIns="0" rtlCol="0" vert="horz">
            <a:spAutoFit/>
          </a:bodyPr>
          <a:lstStyle/>
          <a:p>
            <a:pPr marL="379095" indent="-366395">
              <a:lnSpc>
                <a:spcPct val="100000"/>
              </a:lnSpc>
              <a:spcBef>
                <a:spcPts val="11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Introduction</a:t>
            </a:r>
            <a:endParaRPr sz="1800">
              <a:latin typeface="Palatino Linotype"/>
              <a:cs typeface="Palatino Linotype"/>
            </a:endParaRPr>
          </a:p>
          <a:p>
            <a:pPr lvl="1" marL="836294" indent="-366395">
              <a:lnSpc>
                <a:spcPct val="100000"/>
              </a:lnSpc>
              <a:spcBef>
                <a:spcPts val="1065"/>
              </a:spcBef>
              <a:buFont typeface="Arial"/>
              <a:buChar char="○"/>
              <a:tabLst>
                <a:tab pos="836294" algn="l"/>
                <a:tab pos="836930" algn="l"/>
              </a:tabLst>
            </a:pP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Purpose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of</a:t>
            </a:r>
            <a:r>
              <a:rPr dirty="0" sz="1800" spc="-9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Palatino Linotype"/>
                <a:cs typeface="Palatino Linotype"/>
              </a:rPr>
              <a:t>research</a:t>
            </a:r>
            <a:endParaRPr sz="1800">
              <a:latin typeface="Palatino Linotype"/>
              <a:cs typeface="Palatino Linotype"/>
            </a:endParaRPr>
          </a:p>
          <a:p>
            <a:pPr marL="379095" indent="-366395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Research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Questions</a:t>
            </a:r>
            <a:endParaRPr sz="1800">
              <a:latin typeface="Palatino Linotype"/>
              <a:cs typeface="Palatino Linotype"/>
            </a:endParaRPr>
          </a:p>
          <a:p>
            <a:pPr marL="379095" indent="-366395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-30">
                <a:solidFill>
                  <a:srgbClr val="FFFFFF"/>
                </a:solidFill>
                <a:latin typeface="Palatino Linotype"/>
                <a:cs typeface="Palatino Linotype"/>
              </a:rPr>
              <a:t>Methodology</a:t>
            </a:r>
            <a:endParaRPr sz="1800">
              <a:latin typeface="Palatino Linotype"/>
              <a:cs typeface="Palatino Linotype"/>
            </a:endParaRPr>
          </a:p>
          <a:p>
            <a:pPr marL="379095" indent="-366395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Limitations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of</a:t>
            </a:r>
            <a:r>
              <a:rPr dirty="0" sz="1800" spc="-5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Research</a:t>
            </a:r>
            <a:endParaRPr sz="1800">
              <a:latin typeface="Palatino Linotype"/>
              <a:cs typeface="Palatino Linotype"/>
            </a:endParaRPr>
          </a:p>
          <a:p>
            <a:pPr marL="379095" indent="-366395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Results</a:t>
            </a:r>
            <a:endParaRPr sz="1800">
              <a:latin typeface="Palatino Linotype"/>
              <a:cs typeface="Palatino Linotype"/>
            </a:endParaRPr>
          </a:p>
          <a:p>
            <a:pPr marL="379095" indent="-366395">
              <a:lnSpc>
                <a:spcPct val="100000"/>
              </a:lnSpc>
              <a:spcBef>
                <a:spcPts val="1065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Conclusion</a:t>
            </a:r>
            <a:endParaRPr sz="18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50"/>
              <a:t>References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384725" y="1134733"/>
            <a:ext cx="8312150" cy="374967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255270">
              <a:lnSpc>
                <a:spcPct val="114599"/>
              </a:lnSpc>
              <a:spcBef>
                <a:spcPts val="100"/>
              </a:spcBef>
            </a:pP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Figure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4.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Cerisola, </a:t>
            </a:r>
            <a:r>
              <a:rPr dirty="0" sz="1200" spc="-15">
                <a:solidFill>
                  <a:srgbClr val="FFFFFF"/>
                </a:solidFill>
                <a:latin typeface="Palatino Linotype"/>
                <a:cs typeface="Palatino Linotype"/>
              </a:rPr>
              <a:t>R. </a:t>
            </a:r>
            <a:r>
              <a:rPr dirty="0" sz="1200" spc="-20">
                <a:solidFill>
                  <a:srgbClr val="FFFFFF"/>
                </a:solidFill>
                <a:latin typeface="Palatino Linotype"/>
                <a:cs typeface="Palatino Linotype"/>
              </a:rPr>
              <a:t>(2010). </a:t>
            </a:r>
            <a:r>
              <a:rPr dirty="0" sz="1200" spc="15">
                <a:solidFill>
                  <a:srgbClr val="FFFFFF"/>
                </a:solidFill>
                <a:latin typeface="Palatino Linotype"/>
                <a:cs typeface="Palatino Linotype"/>
              </a:rPr>
              <a:t>Sistine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Chapel.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Retrieved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from  </a:t>
            </a:r>
            <a:r>
              <a:rPr dirty="0" u="heavy" sz="1200" spc="1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2"/>
              </a:rPr>
              <a:t>http://www.museivaticani.va/content/museivaticani/en/collezioni/musei/cappella-sistina/storia-cappella-sistina.html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2093595">
              <a:lnSpc>
                <a:spcPct val="114599"/>
              </a:lnSpc>
            </a:pP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Figure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6.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Mantegna, </a:t>
            </a:r>
            <a:r>
              <a:rPr dirty="0" sz="1200" spc="-90">
                <a:solidFill>
                  <a:srgbClr val="FFFFFF"/>
                </a:solidFill>
                <a:latin typeface="Palatino Linotype"/>
                <a:cs typeface="Palatino Linotype"/>
              </a:rPr>
              <a:t>A. </a:t>
            </a:r>
            <a:r>
              <a:rPr dirty="0" sz="1200" spc="-75">
                <a:solidFill>
                  <a:srgbClr val="FFFFFF"/>
                </a:solidFill>
                <a:latin typeface="Palatino Linotype"/>
                <a:cs typeface="Palatino Linotype"/>
              </a:rPr>
              <a:t>(1473).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Oculus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also </a:t>
            </a:r>
            <a:r>
              <a:rPr dirty="0" sz="1200" spc="-30">
                <a:solidFill>
                  <a:srgbClr val="FFFFFF"/>
                </a:solidFill>
                <a:latin typeface="Palatino Linotype"/>
                <a:cs typeface="Palatino Linotype"/>
              </a:rPr>
              <a:t>Known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as Camera </a:t>
            </a:r>
            <a:r>
              <a:rPr dirty="0" sz="1200" spc="-15">
                <a:solidFill>
                  <a:srgbClr val="FFFFFF"/>
                </a:solidFill>
                <a:latin typeface="Palatino Linotype"/>
                <a:cs typeface="Palatino Linotype"/>
              </a:rPr>
              <a:t>Degli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Sposi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Retrieved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from  </a:t>
            </a:r>
            <a:r>
              <a:rPr dirty="0" u="heavy" sz="1200" spc="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3"/>
              </a:rPr>
              <a:t>https://www.aaronartprints.org/mantegna-theoculus.php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12700" marR="1847214">
              <a:lnSpc>
                <a:spcPct val="114599"/>
              </a:lnSpc>
              <a:spcBef>
                <a:spcPts val="5"/>
              </a:spcBef>
            </a:pP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Figure </a:t>
            </a:r>
            <a:r>
              <a:rPr dirty="0" sz="1200" spc="-30">
                <a:solidFill>
                  <a:srgbClr val="FFFFFF"/>
                </a:solidFill>
                <a:latin typeface="Palatino Linotype"/>
                <a:cs typeface="Palatino Linotype"/>
              </a:rPr>
              <a:t>23.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Bancu, </a:t>
            </a:r>
            <a:r>
              <a:rPr dirty="0" sz="1200" spc="-90">
                <a:solidFill>
                  <a:srgbClr val="FFFFFF"/>
                </a:solidFill>
                <a:latin typeface="Palatino Linotype"/>
                <a:cs typeface="Palatino Linotype"/>
              </a:rPr>
              <a:t>A. </a:t>
            </a:r>
            <a:r>
              <a:rPr dirty="0" sz="1200" spc="-50">
                <a:solidFill>
                  <a:srgbClr val="FFFFFF"/>
                </a:solidFill>
                <a:latin typeface="Palatino Linotype"/>
                <a:cs typeface="Palatino Linotype"/>
              </a:rPr>
              <a:t>(2017).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Omenoni, </a:t>
            </a:r>
            <a:r>
              <a:rPr dirty="0" sz="1200" spc="-35">
                <a:solidFill>
                  <a:srgbClr val="FFFFFF"/>
                </a:solidFill>
                <a:latin typeface="Palatino Linotype"/>
                <a:cs typeface="Palatino Linotype"/>
              </a:rPr>
              <a:t>Holding </a:t>
            </a:r>
            <a:r>
              <a:rPr dirty="0" sz="1200" spc="2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200" spc="-30">
                <a:solidFill>
                  <a:srgbClr val="FFFFFF"/>
                </a:solidFill>
                <a:latin typeface="Palatino Linotype"/>
                <a:cs typeface="Palatino Linotype"/>
              </a:rPr>
              <a:t>Weight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200" spc="-25">
                <a:solidFill>
                  <a:srgbClr val="FFFFFF"/>
                </a:solidFill>
                <a:latin typeface="Palatino Linotype"/>
                <a:cs typeface="Palatino Linotype"/>
              </a:rPr>
              <a:t>Art.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Retrieved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from  </a:t>
            </a:r>
            <a:r>
              <a:rPr dirty="0" u="heavy" sz="1200" spc="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4"/>
              </a:rPr>
              <a:t>http://www.italianways.com/wp-content/uploads/2017/03/casa-omenoni-milano-7-665x435.jpg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</a:pPr>
            <a:endParaRPr sz="15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Figure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24.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Loquis. </a:t>
            </a:r>
            <a:r>
              <a:rPr dirty="0" sz="1200" spc="-50">
                <a:solidFill>
                  <a:srgbClr val="FFFFFF"/>
                </a:solidFill>
                <a:latin typeface="Palatino Linotype"/>
                <a:cs typeface="Palatino Linotype"/>
              </a:rPr>
              <a:t>(2017).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San Barnaba </a:t>
            </a:r>
            <a:r>
              <a:rPr dirty="0" sz="1200" spc="-20">
                <a:solidFill>
                  <a:srgbClr val="FFFFFF"/>
                </a:solidFill>
                <a:latin typeface="Palatino Linotype"/>
                <a:cs typeface="Palatino Linotype"/>
              </a:rPr>
              <a:t>(Milan).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Retrieved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from</a:t>
            </a:r>
            <a:r>
              <a:rPr dirty="0" sz="1200" spc="17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u="heavy" sz="120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5"/>
              </a:rPr>
              <a:t>https://www.loquis.com/loquis/23348/San-Barnaba-(Milan)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469900" marR="132080" indent="-457200">
              <a:lnSpc>
                <a:spcPct val="114599"/>
              </a:lnSpc>
              <a:spcBef>
                <a:spcPts val="5"/>
              </a:spcBef>
            </a:pP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Figure </a:t>
            </a:r>
            <a:r>
              <a:rPr dirty="0" sz="1200" spc="-45">
                <a:solidFill>
                  <a:srgbClr val="FFFFFF"/>
                </a:solidFill>
                <a:latin typeface="Palatino Linotype"/>
                <a:cs typeface="Palatino Linotype"/>
              </a:rPr>
              <a:t>25.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Stefano91. </a:t>
            </a:r>
            <a:r>
              <a:rPr dirty="0" sz="1200" spc="-50">
                <a:solidFill>
                  <a:srgbClr val="FFFFFF"/>
                </a:solidFill>
                <a:latin typeface="Palatino Linotype"/>
                <a:cs typeface="Palatino Linotype"/>
              </a:rPr>
              <a:t>(2017).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San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Carlo al Lazzaretto.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Retrieved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from  </a:t>
            </a:r>
            <a:r>
              <a:rPr dirty="0" u="heavy" sz="1200" spc="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6"/>
              </a:rPr>
              <a:t>https://www.tripadvisor.co.za/LocationPhotoDirectLink-g187849-d3294982-i285325838-San_Carlo_al_Lazzaretto- </a:t>
            </a:r>
            <a:r>
              <a:rPr dirty="0" sz="1200" spc="5">
                <a:solidFill>
                  <a:srgbClr val="01AED1"/>
                </a:solidFill>
                <a:latin typeface="Palatino Linotype"/>
                <a:cs typeface="Palatino Linotype"/>
              </a:rPr>
              <a:t> </a:t>
            </a:r>
            <a:r>
              <a:rPr dirty="0" u="heavy" sz="1200" spc="-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6"/>
              </a:rPr>
              <a:t>Milan_Lombardy.html</a:t>
            </a:r>
            <a:endParaRPr sz="1200">
              <a:latin typeface="Palatino Linotype"/>
              <a:cs typeface="Palatino Linotype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350">
              <a:latin typeface="Times New Roman"/>
              <a:cs typeface="Times New Roman"/>
            </a:endParaRPr>
          </a:p>
          <a:p>
            <a:pPr marL="469900" marR="5080" indent="-457200">
              <a:lnSpc>
                <a:spcPct val="114599"/>
              </a:lnSpc>
            </a:pP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Figure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26.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Dallorto, </a:t>
            </a:r>
            <a:r>
              <a:rPr dirty="0" sz="1200" spc="-35">
                <a:solidFill>
                  <a:srgbClr val="FFFFFF"/>
                </a:solidFill>
                <a:latin typeface="Palatino Linotype"/>
                <a:cs typeface="Palatino Linotype"/>
              </a:rPr>
              <a:t>G.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(2007).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Casa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Fontana Silvestri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Courtyard.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Retrieved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from  </a:t>
            </a:r>
            <a:r>
              <a:rPr dirty="0" u="heavy" sz="1200" spc="15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7"/>
              </a:rPr>
              <a:t>https://upload.wikimedia.org/wikipedia/commons/a/ae/1875_-_Milano_-_Casa_Fontana_Silvestri_-_Cortile_-_Fo </a:t>
            </a:r>
            <a:r>
              <a:rPr dirty="0" sz="1200" spc="15">
                <a:solidFill>
                  <a:srgbClr val="01AED1"/>
                </a:solidFill>
                <a:latin typeface="Palatino Linotype"/>
                <a:cs typeface="Palatino Linotype"/>
              </a:rPr>
              <a:t> </a:t>
            </a:r>
            <a:r>
              <a:rPr dirty="0" u="heavy" sz="1200">
                <a:solidFill>
                  <a:srgbClr val="01AED1"/>
                </a:solidFill>
                <a:uFill>
                  <a:solidFill>
                    <a:srgbClr val="01AED1"/>
                  </a:solidFill>
                </a:uFill>
                <a:latin typeface="Palatino Linotype"/>
                <a:cs typeface="Palatino Linotype"/>
                <a:hlinkClick r:id="rId7"/>
              </a:rPr>
              <a:t>to_Giovanni_Dall%27Orto%2C_25-Sept-2007.jpg</a:t>
            </a:r>
            <a:endParaRPr sz="1200">
              <a:latin typeface="Palatino Linotype"/>
              <a:cs typeface="Palatino Linotyp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55591" y="347362"/>
            <a:ext cx="26333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30"/>
              <a:t>Introduction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86755" y="1112028"/>
            <a:ext cx="8257540" cy="37401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67665" marR="41910" indent="-354965">
              <a:lnSpc>
                <a:spcPct val="113599"/>
              </a:lnSpc>
              <a:spcBef>
                <a:spcPts val="100"/>
              </a:spcBef>
              <a:buFont typeface="Arial"/>
              <a:buChar char="●"/>
              <a:tabLst>
                <a:tab pos="367665" algn="l"/>
                <a:tab pos="368300" algn="l"/>
              </a:tabLst>
            </a:pP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Italy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is </a:t>
            </a:r>
            <a:r>
              <a:rPr dirty="0" sz="1650" spc="-20">
                <a:solidFill>
                  <a:srgbClr val="FFFFFF"/>
                </a:solidFill>
                <a:latin typeface="Palatino Linotype"/>
                <a:cs typeface="Palatino Linotype"/>
              </a:rPr>
              <a:t>known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for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its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great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food,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expansive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landscapes, </a:t>
            </a:r>
            <a:r>
              <a:rPr dirty="0" sz="1650" spc="-20">
                <a:solidFill>
                  <a:srgbClr val="FFFFFF"/>
                </a:solidFill>
                <a:latin typeface="Palatino Linotype"/>
                <a:cs typeface="Palatino Linotype"/>
              </a:rPr>
              <a:t>bold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architecture, </a:t>
            </a:r>
            <a:r>
              <a:rPr dirty="0" sz="1650" spc="-60">
                <a:solidFill>
                  <a:srgbClr val="FFFFFF"/>
                </a:solidFill>
                <a:latin typeface="Palatino Linotype"/>
                <a:cs typeface="Palatino Linotype"/>
              </a:rPr>
              <a:t>vivid 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colors,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explorative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artists. </a:t>
            </a:r>
            <a:r>
              <a:rPr dirty="0" sz="1650" spc="-20">
                <a:solidFill>
                  <a:srgbClr val="FFFFFF"/>
                </a:solidFill>
                <a:latin typeface="Palatino Linotype"/>
                <a:cs typeface="Palatino Linotype"/>
              </a:rPr>
              <a:t>Studying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understanding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different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time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periods 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through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school,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Italy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is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a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place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cultural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shift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throughout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time.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These</a:t>
            </a:r>
            <a:r>
              <a:rPr dirty="0" sz="1650" spc="-2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monumental 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buildings,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paintings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sculpture still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inspire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builders,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artists,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designers,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like.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But, </a:t>
            </a:r>
            <a:r>
              <a:rPr dirty="0" sz="1650" spc="-25">
                <a:solidFill>
                  <a:srgbClr val="FFFFFF"/>
                </a:solidFill>
                <a:latin typeface="Palatino Linotype"/>
                <a:cs typeface="Palatino Linotype"/>
              </a:rPr>
              <a:t>what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caused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Italy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expand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inﬂuence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over </a:t>
            </a:r>
            <a:r>
              <a:rPr dirty="0" sz="1650" spc="-20">
                <a:solidFill>
                  <a:srgbClr val="FFFFFF"/>
                </a:solidFill>
                <a:latin typeface="Palatino Linotype"/>
                <a:cs typeface="Palatino Linotype"/>
              </a:rPr>
              <a:t>many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different</a:t>
            </a:r>
            <a:r>
              <a:rPr dirty="0" sz="1650" spc="-25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nations?</a:t>
            </a:r>
            <a:endParaRPr sz="1650">
              <a:latin typeface="Palatino Linotype"/>
              <a:cs typeface="Palatino Linotype"/>
            </a:endParaRPr>
          </a:p>
          <a:p>
            <a:pPr marL="367665" marR="5080" indent="-354965">
              <a:lnSpc>
                <a:spcPct val="113599"/>
              </a:lnSpc>
              <a:buFont typeface="Arial"/>
              <a:buChar char="●"/>
              <a:tabLst>
                <a:tab pos="367665" algn="l"/>
                <a:tab pos="368300" algn="l"/>
              </a:tabLst>
            </a:pP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began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around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1400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in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Florence,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Italy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eventually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spread 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throughout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Milan,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Rome,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650" spc="40">
                <a:solidFill>
                  <a:srgbClr val="FFFFFF"/>
                </a:solidFill>
                <a:latin typeface="Palatino Linotype"/>
                <a:cs typeface="Palatino Linotype"/>
              </a:rPr>
              <a:t>rest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of Europe.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spanned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from</a:t>
            </a:r>
            <a:r>
              <a:rPr dirty="0" sz="1650" spc="-16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 </a:t>
            </a:r>
            <a:r>
              <a:rPr dirty="0" sz="1650" spc="-45">
                <a:solidFill>
                  <a:srgbClr val="FFFFFF"/>
                </a:solidFill>
                <a:latin typeface="Palatino Linotype"/>
                <a:cs typeface="Palatino Linotype"/>
              </a:rPr>
              <a:t>14th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650" spc="-80">
                <a:solidFill>
                  <a:srgbClr val="FFFFFF"/>
                </a:solidFill>
                <a:latin typeface="Palatino Linotype"/>
                <a:cs typeface="Palatino Linotype"/>
              </a:rPr>
              <a:t>17th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Century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it </a:t>
            </a:r>
            <a:r>
              <a:rPr dirty="0" sz="1650" spc="-30">
                <a:solidFill>
                  <a:srgbClr val="FFFFFF"/>
                </a:solidFill>
                <a:latin typeface="Palatino Linotype"/>
                <a:cs typeface="Palatino Linotype"/>
              </a:rPr>
              <a:t>was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most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profound </a:t>
            </a:r>
            <a:r>
              <a:rPr dirty="0" sz="1650" spc="40">
                <a:solidFill>
                  <a:srgbClr val="FFFFFF"/>
                </a:solidFill>
                <a:latin typeface="Palatino Linotype"/>
                <a:cs typeface="Palatino Linotype"/>
              </a:rPr>
              <a:t>art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movement,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it </a:t>
            </a:r>
            <a:r>
              <a:rPr dirty="0" sz="1650" spc="-30">
                <a:solidFill>
                  <a:srgbClr val="FFFFFF"/>
                </a:solidFill>
                <a:latin typeface="Palatino Linotype"/>
                <a:cs typeface="Palatino Linotype"/>
              </a:rPr>
              <a:t>was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enlightened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age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650" spc="40">
                <a:solidFill>
                  <a:srgbClr val="FFFFFF"/>
                </a:solidFill>
                <a:latin typeface="Palatino Linotype"/>
                <a:cs typeface="Palatino Linotype"/>
              </a:rPr>
              <a:t>art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architecture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due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a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renewed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cultural </a:t>
            </a:r>
            <a:r>
              <a:rPr dirty="0" sz="1650" spc="35">
                <a:solidFill>
                  <a:srgbClr val="FFFFFF"/>
                </a:solidFill>
                <a:latin typeface="Palatino Linotype"/>
                <a:cs typeface="Palatino Linotype"/>
              </a:rPr>
              <a:t>interest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in 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classical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antiquity (Richman-Abdou, </a:t>
            </a:r>
            <a:r>
              <a:rPr dirty="0" sz="1650" spc="-60">
                <a:solidFill>
                  <a:srgbClr val="FFFFFF"/>
                </a:solidFill>
                <a:latin typeface="Palatino Linotype"/>
                <a:cs typeface="Palatino Linotype"/>
              </a:rPr>
              <a:t>2017).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650" spc="5">
                <a:solidFill>
                  <a:srgbClr val="FFFFFF"/>
                </a:solidFill>
                <a:latin typeface="Palatino Linotype"/>
                <a:cs typeface="Palatino Linotype"/>
              </a:rPr>
              <a:t>Italian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is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known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as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the  </a:t>
            </a:r>
            <a:r>
              <a:rPr dirty="0" sz="1650" spc="-20">
                <a:solidFill>
                  <a:srgbClr val="FFFFFF"/>
                </a:solidFill>
                <a:latin typeface="Palatino Linotype"/>
                <a:cs typeface="Palatino Linotype"/>
              </a:rPr>
              <a:t>golden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age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music,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literature,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35">
                <a:solidFill>
                  <a:srgbClr val="FFFFFF"/>
                </a:solidFill>
                <a:latin typeface="Palatino Linotype"/>
                <a:cs typeface="Palatino Linotype"/>
              </a:rPr>
              <a:t>art,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has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been the </a:t>
            </a:r>
            <a:r>
              <a:rPr dirty="0" sz="1650" spc="10">
                <a:solidFill>
                  <a:srgbClr val="FFFFFF"/>
                </a:solidFill>
                <a:latin typeface="Palatino Linotype"/>
                <a:cs typeface="Palatino Linotype"/>
              </a:rPr>
              <a:t>muse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for </a:t>
            </a:r>
            <a:r>
              <a:rPr dirty="0" sz="1650" spc="-20">
                <a:solidFill>
                  <a:srgbClr val="FFFFFF"/>
                </a:solidFill>
                <a:latin typeface="Palatino Linotype"/>
                <a:cs typeface="Palatino Linotype"/>
              </a:rPr>
              <a:t>many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famous 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artists: </a:t>
            </a:r>
            <a:r>
              <a:rPr dirty="0" sz="1650" spc="-30">
                <a:solidFill>
                  <a:srgbClr val="FFFFFF"/>
                </a:solidFill>
                <a:latin typeface="Palatino Linotype"/>
                <a:cs typeface="Palatino Linotype"/>
              </a:rPr>
              <a:t>da </a:t>
            </a:r>
            <a:r>
              <a:rPr dirty="0" sz="1650" spc="-15">
                <a:solidFill>
                  <a:srgbClr val="FFFFFF"/>
                </a:solidFill>
                <a:latin typeface="Palatino Linotype"/>
                <a:cs typeface="Palatino Linotype"/>
              </a:rPr>
              <a:t>Vinci,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Michelangelo, Raphael,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Botticelli,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just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name </a:t>
            </a:r>
            <a:r>
              <a:rPr dirty="0" sz="1650" spc="-5">
                <a:solidFill>
                  <a:srgbClr val="FFFFFF"/>
                </a:solidFill>
                <a:latin typeface="Palatino Linotype"/>
                <a:cs typeface="Palatino Linotype"/>
              </a:rPr>
              <a:t>a </a:t>
            </a:r>
            <a:r>
              <a:rPr dirty="0" sz="1650" spc="-40">
                <a:solidFill>
                  <a:srgbClr val="FFFFFF"/>
                </a:solidFill>
                <a:latin typeface="Palatino Linotype"/>
                <a:cs typeface="Palatino Linotype"/>
              </a:rPr>
              <a:t>few,  </a:t>
            </a:r>
            <a:r>
              <a:rPr dirty="0" sz="1650" spc="-10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650" spc="25">
                <a:solidFill>
                  <a:srgbClr val="FFFFFF"/>
                </a:solidFill>
                <a:latin typeface="Palatino Linotype"/>
                <a:cs typeface="Palatino Linotype"/>
              </a:rPr>
              <a:t>father </a:t>
            </a:r>
            <a:r>
              <a:rPr dirty="0" sz="165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65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650" spc="30">
                <a:solidFill>
                  <a:srgbClr val="FFFFFF"/>
                </a:solidFill>
                <a:latin typeface="Palatino Linotype"/>
                <a:cs typeface="Palatino Linotype"/>
              </a:rPr>
              <a:t>architecture</a:t>
            </a:r>
            <a:r>
              <a:rPr dirty="0" sz="1650" spc="-9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650" spc="15">
                <a:solidFill>
                  <a:srgbClr val="FFFFFF"/>
                </a:solidFill>
                <a:latin typeface="Palatino Linotype"/>
                <a:cs typeface="Palatino Linotype"/>
              </a:rPr>
              <a:t>Brunelleschi.</a:t>
            </a:r>
            <a:endParaRPr sz="165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84375" y="4593750"/>
            <a:ext cx="457199" cy="45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274E13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61890" y="347362"/>
            <a:ext cx="422084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20"/>
              <a:t>Purpose </a:t>
            </a:r>
            <a:r>
              <a:rPr dirty="0" sz="3600"/>
              <a:t>of</a:t>
            </a:r>
            <a:r>
              <a:rPr dirty="0" sz="3600" spc="-114"/>
              <a:t> </a:t>
            </a:r>
            <a:r>
              <a:rPr dirty="0" sz="3600" spc="60"/>
              <a:t>Research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75249" y="1105551"/>
            <a:ext cx="7800975" cy="191135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purpose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this </a:t>
            </a:r>
            <a:r>
              <a:rPr dirty="0" sz="1800" spc="40">
                <a:solidFill>
                  <a:srgbClr val="FFFFFF"/>
                </a:solidFill>
                <a:latin typeface="Palatino Linotype"/>
                <a:cs typeface="Palatino Linotype"/>
              </a:rPr>
              <a:t>research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project </a:t>
            </a:r>
            <a:r>
              <a:rPr dirty="0" sz="1800" spc="-35">
                <a:solidFill>
                  <a:srgbClr val="FFFFFF"/>
                </a:solidFill>
                <a:latin typeface="Palatino Linotype"/>
                <a:cs typeface="Palatino Linotype"/>
              </a:rPr>
              <a:t>was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study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preservation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and 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continuation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800" spc="40">
                <a:solidFill>
                  <a:srgbClr val="FFFFFF"/>
                </a:solidFill>
                <a:latin typeface="Palatino Linotype"/>
                <a:cs typeface="Palatino Linotype"/>
              </a:rPr>
              <a:t>arts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architecture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Italian </a:t>
            </a: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  </a:t>
            </a: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modern 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Italy, </a:t>
            </a:r>
            <a:r>
              <a:rPr dirty="0" sz="1800" spc="-10">
                <a:solidFill>
                  <a:srgbClr val="FFFFFF"/>
                </a:solidFill>
                <a:latin typeface="Palatino Linotype"/>
                <a:cs typeface="Palatino Linotype"/>
              </a:rPr>
              <a:t>during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study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abroad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course, </a:t>
            </a:r>
            <a:r>
              <a:rPr dirty="0" sz="1800" spc="-5">
                <a:solidFill>
                  <a:srgbClr val="FFFFFF"/>
                </a:solidFill>
                <a:latin typeface="Palatino Linotype"/>
                <a:cs typeface="Palatino Linotype"/>
              </a:rPr>
              <a:t>FCS </a:t>
            </a:r>
            <a:r>
              <a:rPr dirty="0" sz="1800" spc="80">
                <a:solidFill>
                  <a:srgbClr val="FFFFFF"/>
                </a:solidFill>
                <a:latin typeface="Palatino Linotype"/>
                <a:cs typeface="Palatino Linotype"/>
              </a:rPr>
              <a:t>4800: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Cultural 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Explorations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 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Italy. </a:t>
            </a:r>
            <a:r>
              <a:rPr dirty="0" sz="1800" spc="-125">
                <a:solidFill>
                  <a:srgbClr val="FFFFFF"/>
                </a:solidFill>
                <a:latin typeface="Palatino Linotype"/>
                <a:cs typeface="Palatino Linotype"/>
              </a:rPr>
              <a:t>We </a:t>
            </a:r>
            <a:r>
              <a:rPr dirty="0" sz="1800" spc="-10">
                <a:solidFill>
                  <a:srgbClr val="FFFFFF"/>
                </a:solidFill>
                <a:latin typeface="Palatino Linotype"/>
                <a:cs typeface="Palatino Linotype"/>
              </a:rPr>
              <a:t>visited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several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different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cities: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Rome,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Sorrento, 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Florence,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Cinque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Terre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(La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Spezia), and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Milan,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these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locations </a:t>
            </a:r>
            <a:r>
              <a:rPr dirty="0" sz="1800" spc="-35">
                <a:solidFill>
                  <a:srgbClr val="FFFFFF"/>
                </a:solidFill>
                <a:latin typeface="Palatino Linotype"/>
                <a:cs typeface="Palatino Linotype"/>
              </a:rPr>
              <a:t>will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be</a:t>
            </a:r>
            <a:r>
              <a:rPr dirty="0" sz="1800" spc="-17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  </a:t>
            </a:r>
            <a:r>
              <a:rPr dirty="0" sz="1800" spc="40">
                <a:solidFill>
                  <a:srgbClr val="FFFFFF"/>
                </a:solidFill>
                <a:latin typeface="Palatino Linotype"/>
                <a:cs typeface="Palatino Linotype"/>
              </a:rPr>
              <a:t>case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studies </a:t>
            </a:r>
            <a:r>
              <a:rPr dirty="0" sz="1800" spc="-5">
                <a:solidFill>
                  <a:srgbClr val="FFFFFF"/>
                </a:solidFill>
                <a:latin typeface="Palatino Linotype"/>
                <a:cs typeface="Palatino Linotype"/>
              </a:rPr>
              <a:t>used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this</a:t>
            </a:r>
            <a:r>
              <a:rPr dirty="0" sz="1800" spc="-1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research.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10575" y="4632824"/>
            <a:ext cx="422224" cy="422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4568825" cy="5143500"/>
          </a:xfrm>
          <a:custGeom>
            <a:avLst/>
            <a:gdLst/>
            <a:ahLst/>
            <a:cxnLst/>
            <a:rect l="l" t="t" r="r" b="b"/>
            <a:pathLst>
              <a:path w="4568825" h="5143500">
                <a:moveTo>
                  <a:pt x="0" y="0"/>
                </a:moveTo>
                <a:lnTo>
                  <a:pt x="4568399" y="0"/>
                </a:lnTo>
                <a:lnTo>
                  <a:pt x="45683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FFFFFF">
              <a:alpha val="12548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6790284" y="579807"/>
            <a:ext cx="153224" cy="153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6790284" y="4410432"/>
            <a:ext cx="153224" cy="1532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4895600" y="656925"/>
            <a:ext cx="3942715" cy="0"/>
          </a:xfrm>
          <a:custGeom>
            <a:avLst/>
            <a:gdLst/>
            <a:ahLst/>
            <a:cxnLst/>
            <a:rect l="l" t="t" r="r" b="b"/>
            <a:pathLst>
              <a:path w="3942715" h="0">
                <a:moveTo>
                  <a:pt x="0" y="0"/>
                </a:moveTo>
                <a:lnTo>
                  <a:pt x="3942599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895600" y="4487700"/>
            <a:ext cx="3942715" cy="0"/>
          </a:xfrm>
          <a:custGeom>
            <a:avLst/>
            <a:gdLst/>
            <a:ahLst/>
            <a:cxnLst/>
            <a:rect l="l" t="t" r="r" b="b"/>
            <a:pathLst>
              <a:path w="3942715" h="0">
                <a:moveTo>
                  <a:pt x="0" y="0"/>
                </a:moveTo>
                <a:lnTo>
                  <a:pt x="3942599" y="0"/>
                </a:lnTo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915472" y="2315210"/>
            <a:ext cx="2737485" cy="4826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000" spc="-65">
                <a:solidFill>
                  <a:srgbClr val="FFFFFF"/>
                </a:solidFill>
                <a:latin typeface="Arial Narrow"/>
                <a:cs typeface="Arial Narrow"/>
              </a:rPr>
              <a:t>Research </a:t>
            </a:r>
            <a:r>
              <a:rPr dirty="0" sz="3000" spc="-50">
                <a:solidFill>
                  <a:srgbClr val="FFFFFF"/>
                </a:solidFill>
                <a:latin typeface="Arial Narrow"/>
                <a:cs typeface="Arial Narrow"/>
              </a:rPr>
              <a:t>Questions</a:t>
            </a:r>
            <a:endParaRPr sz="3000">
              <a:latin typeface="Arial Narrow"/>
              <a:cs typeface="Arial Narrow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928172" y="2750820"/>
            <a:ext cx="2712085" cy="0"/>
          </a:xfrm>
          <a:custGeom>
            <a:avLst/>
            <a:gdLst/>
            <a:ahLst/>
            <a:cxnLst/>
            <a:rect l="l" t="t" r="r" b="b"/>
            <a:pathLst>
              <a:path w="2712085" h="0">
                <a:moveTo>
                  <a:pt x="0" y="0"/>
                </a:moveTo>
                <a:lnTo>
                  <a:pt x="2711955" y="0"/>
                </a:lnTo>
              </a:path>
            </a:pathLst>
          </a:custGeom>
          <a:ln w="34289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5370600" y="803147"/>
            <a:ext cx="3065780" cy="5207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dirty="0" u="none" sz="1400" spc="-90"/>
              <a:t>1. </a:t>
            </a:r>
            <a:r>
              <a:rPr dirty="0" u="none" sz="1400" spc="-25"/>
              <a:t>What </a:t>
            </a:r>
            <a:r>
              <a:rPr dirty="0" u="none" sz="1400"/>
              <a:t>were </a:t>
            </a:r>
            <a:r>
              <a:rPr dirty="0" u="none" sz="1400" spc="25"/>
              <a:t>the factors </a:t>
            </a:r>
            <a:r>
              <a:rPr dirty="0" u="none" sz="1400" spc="20"/>
              <a:t>that </a:t>
            </a:r>
            <a:r>
              <a:rPr dirty="0" u="none" sz="1400" spc="-10"/>
              <a:t>led </a:t>
            </a:r>
            <a:r>
              <a:rPr dirty="0" u="none" sz="1400" spc="20"/>
              <a:t>to</a:t>
            </a:r>
            <a:r>
              <a:rPr dirty="0" u="none" sz="1400" spc="-250"/>
              <a:t> </a:t>
            </a:r>
            <a:r>
              <a:rPr dirty="0" u="none" sz="1400" spc="25"/>
              <a:t>the  emergence </a:t>
            </a:r>
            <a:r>
              <a:rPr dirty="0" u="none" sz="1400"/>
              <a:t>of </a:t>
            </a:r>
            <a:r>
              <a:rPr dirty="0" u="none" sz="1400" spc="25"/>
              <a:t>the </a:t>
            </a:r>
            <a:r>
              <a:rPr dirty="0" u="none" sz="1400" spc="5"/>
              <a:t>Italian</a:t>
            </a:r>
            <a:r>
              <a:rPr dirty="0" u="none" sz="1400" spc="-105"/>
              <a:t> </a:t>
            </a:r>
            <a:r>
              <a:rPr dirty="0" u="none" sz="1400" spc="15"/>
              <a:t>Renaissance?</a:t>
            </a:r>
            <a:endParaRPr sz="1400"/>
          </a:p>
        </p:txBody>
      </p:sp>
      <p:sp>
        <p:nvSpPr>
          <p:cNvPr id="10" name="object 10"/>
          <p:cNvSpPr txBox="1"/>
          <p:nvPr/>
        </p:nvSpPr>
        <p:spPr>
          <a:xfrm>
            <a:off x="5370600" y="1946147"/>
            <a:ext cx="3336925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16100"/>
              </a:lnSpc>
              <a:spcBef>
                <a:spcPts val="100"/>
              </a:spcBef>
            </a:pPr>
            <a:r>
              <a:rPr dirty="0" sz="1400" spc="-15">
                <a:solidFill>
                  <a:srgbClr val="FFFFFF"/>
                </a:solidFill>
                <a:latin typeface="Palatino Linotype"/>
                <a:cs typeface="Palatino Linotype"/>
              </a:rPr>
              <a:t>2. </a:t>
            </a:r>
            <a:r>
              <a:rPr dirty="0" sz="1400" spc="-80">
                <a:solidFill>
                  <a:srgbClr val="FFFFFF"/>
                </a:solidFill>
                <a:latin typeface="Palatino Linotype"/>
                <a:cs typeface="Palatino Linotype"/>
              </a:rPr>
              <a:t>How </a:t>
            </a:r>
            <a:r>
              <a:rPr dirty="0" sz="1400" spc="-30">
                <a:solidFill>
                  <a:srgbClr val="FFFFFF"/>
                </a:solidFill>
                <a:latin typeface="Palatino Linotype"/>
                <a:cs typeface="Palatino Linotype"/>
              </a:rPr>
              <a:t>did </a:t>
            </a:r>
            <a:r>
              <a:rPr dirty="0" sz="1400" spc="2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400" spc="5">
                <a:solidFill>
                  <a:srgbClr val="FFFFFF"/>
                </a:solidFill>
                <a:latin typeface="Palatino Linotype"/>
                <a:cs typeface="Palatino Linotype"/>
              </a:rPr>
              <a:t>Italian </a:t>
            </a:r>
            <a:r>
              <a:rPr dirty="0" sz="1400" spc="15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400" spc="10">
                <a:solidFill>
                  <a:srgbClr val="FFFFFF"/>
                </a:solidFill>
                <a:latin typeface="Palatino Linotype"/>
                <a:cs typeface="Palatino Linotype"/>
              </a:rPr>
              <a:t>impact  </a:t>
            </a:r>
            <a:r>
              <a:rPr dirty="0" sz="1400" spc="15">
                <a:solidFill>
                  <a:srgbClr val="FFFFFF"/>
                </a:solidFill>
                <a:latin typeface="Palatino Linotype"/>
                <a:cs typeface="Palatino Linotype"/>
              </a:rPr>
              <a:t>modern</a:t>
            </a:r>
            <a:r>
              <a:rPr dirty="0" sz="1400" spc="-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Palatino Linotype"/>
                <a:cs typeface="Palatino Linotype"/>
              </a:rPr>
              <a:t>Italy?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4964200" y="3089147"/>
            <a:ext cx="3422650" cy="5207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 indent="309880">
              <a:lnSpc>
                <a:spcPct val="116100"/>
              </a:lnSpc>
              <a:spcBef>
                <a:spcPts val="100"/>
              </a:spcBef>
            </a:pPr>
            <a:r>
              <a:rPr dirty="0" sz="1400" spc="-35">
                <a:solidFill>
                  <a:srgbClr val="FFFFFF"/>
                </a:solidFill>
                <a:latin typeface="Palatino Linotype"/>
                <a:cs typeface="Palatino Linotype"/>
              </a:rPr>
              <a:t>3. </a:t>
            </a:r>
            <a:r>
              <a:rPr dirty="0" sz="1400" spc="-80">
                <a:solidFill>
                  <a:srgbClr val="FFFFFF"/>
                </a:solidFill>
                <a:latin typeface="Palatino Linotype"/>
                <a:cs typeface="Palatino Linotype"/>
              </a:rPr>
              <a:t>How </a:t>
            </a:r>
            <a:r>
              <a:rPr dirty="0" sz="1400" spc="15">
                <a:solidFill>
                  <a:srgbClr val="FFFFFF"/>
                </a:solidFill>
                <a:latin typeface="Palatino Linotype"/>
                <a:cs typeface="Palatino Linotype"/>
              </a:rPr>
              <a:t>prominent is </a:t>
            </a:r>
            <a:r>
              <a:rPr dirty="0" sz="1400" spc="25">
                <a:solidFill>
                  <a:srgbClr val="FFFFFF"/>
                </a:solidFill>
                <a:latin typeface="Palatino Linotype"/>
                <a:cs typeface="Palatino Linotype"/>
              </a:rPr>
              <a:t>the renaissance</a:t>
            </a:r>
            <a:r>
              <a:rPr dirty="0" sz="1400" spc="-1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400" spc="10">
                <a:solidFill>
                  <a:srgbClr val="FFFFFF"/>
                </a:solidFill>
                <a:latin typeface="Palatino Linotype"/>
                <a:cs typeface="Palatino Linotype"/>
              </a:rPr>
              <a:t>in  </a:t>
            </a:r>
            <a:r>
              <a:rPr dirty="0" sz="1400" spc="15">
                <a:solidFill>
                  <a:srgbClr val="FFFFFF"/>
                </a:solidFill>
                <a:latin typeface="Palatino Linotype"/>
                <a:cs typeface="Palatino Linotype"/>
              </a:rPr>
              <a:t>modern</a:t>
            </a:r>
            <a:r>
              <a:rPr dirty="0" sz="1400" spc="-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400" spc="-5">
                <a:solidFill>
                  <a:srgbClr val="FFFFFF"/>
                </a:solidFill>
                <a:latin typeface="Palatino Linotype"/>
                <a:cs typeface="Palatino Linotype"/>
              </a:rPr>
              <a:t>Italy?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07025" y="4588675"/>
            <a:ext cx="457199" cy="4571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BE9000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241795" y="499762"/>
            <a:ext cx="2685415" cy="57404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 spc="-60"/>
              <a:t>Methodology</a:t>
            </a:r>
            <a:endParaRPr sz="3600"/>
          </a:p>
        </p:txBody>
      </p:sp>
      <p:sp>
        <p:nvSpPr>
          <p:cNvPr id="4" name="object 4"/>
          <p:cNvSpPr txBox="1"/>
          <p:nvPr/>
        </p:nvSpPr>
        <p:spPr>
          <a:xfrm>
            <a:off x="475249" y="1257951"/>
            <a:ext cx="8182609" cy="159702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79095" marR="5080" indent="-366395">
              <a:lnSpc>
                <a:spcPct val="114599"/>
              </a:lnSpc>
              <a:spcBef>
                <a:spcPts val="100"/>
              </a:spcBef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Information </a:t>
            </a:r>
            <a:r>
              <a:rPr dirty="0" sz="1800" spc="-30">
                <a:solidFill>
                  <a:srgbClr val="FFFFFF"/>
                </a:solidFill>
                <a:latin typeface="Palatino Linotype"/>
                <a:cs typeface="Palatino Linotype"/>
              </a:rPr>
              <a:t>was </a:t>
            </a: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collected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analyzed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from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books,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articles, </a:t>
            </a: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pictures,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and 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videos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relating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to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Italian </a:t>
            </a: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Renaissance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inﬂuenced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buildings and </a:t>
            </a:r>
            <a:r>
              <a:rPr dirty="0" sz="1800" spc="45">
                <a:solidFill>
                  <a:srgbClr val="FFFFFF"/>
                </a:solidFill>
                <a:latin typeface="Palatino Linotype"/>
                <a:cs typeface="Palatino Linotype"/>
              </a:rPr>
              <a:t>art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Rome,  </a:t>
            </a:r>
            <a:r>
              <a:rPr dirty="0" sz="1800" spc="-10">
                <a:solidFill>
                  <a:srgbClr val="FFFFFF"/>
                </a:solidFill>
                <a:latin typeface="Palatino Linotype"/>
                <a:cs typeface="Palatino Linotype"/>
              </a:rPr>
              <a:t>Alberobello,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Sorrento,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Florence,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Milan, </a:t>
            </a:r>
            <a:r>
              <a:rPr dirty="0" sz="1800" spc="-15">
                <a:solidFill>
                  <a:srgbClr val="FFFFFF"/>
                </a:solidFill>
                <a:latin typeface="Palatino Linotype"/>
                <a:cs typeface="Palatino Linotype"/>
              </a:rPr>
              <a:t>and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Cinque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Terre </a:t>
            </a:r>
            <a:r>
              <a:rPr dirty="0" sz="1800" spc="-20">
                <a:solidFill>
                  <a:srgbClr val="FFFFFF"/>
                </a:solidFill>
                <a:latin typeface="Palatino Linotype"/>
                <a:cs typeface="Palatino Linotype"/>
              </a:rPr>
              <a:t>(La Spezia)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</a:t>
            </a:r>
            <a:r>
              <a:rPr dirty="0" sz="1800" spc="-8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Italy.</a:t>
            </a:r>
            <a:endParaRPr sz="1800">
              <a:latin typeface="Palatino Linotype"/>
              <a:cs typeface="Palatino Linotype"/>
            </a:endParaRPr>
          </a:p>
          <a:p>
            <a:pPr marL="379095" marR="939800" indent="-366395">
              <a:lnSpc>
                <a:spcPct val="114599"/>
              </a:lnSpc>
              <a:buFont typeface="Arial"/>
              <a:buChar char="●"/>
              <a:tabLst>
                <a:tab pos="379095" algn="l"/>
                <a:tab pos="379730" algn="l"/>
              </a:tabLst>
            </a:pP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The</a:t>
            </a:r>
            <a:r>
              <a:rPr dirty="0" sz="1800" spc="-1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cities</a:t>
            </a:r>
            <a:r>
              <a:rPr dirty="0" sz="1800" spc="-5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were</a:t>
            </a:r>
            <a:r>
              <a:rPr dirty="0" sz="1800" spc="-2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then</a:t>
            </a:r>
            <a:r>
              <a:rPr dirty="0" sz="18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10">
                <a:solidFill>
                  <a:srgbClr val="FFFFFF"/>
                </a:solidFill>
                <a:latin typeface="Palatino Linotype"/>
                <a:cs typeface="Palatino Linotype"/>
              </a:rPr>
              <a:t>compared</a:t>
            </a:r>
            <a:r>
              <a:rPr dirty="0" sz="18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5">
                <a:solidFill>
                  <a:srgbClr val="FFFFFF"/>
                </a:solidFill>
                <a:latin typeface="Palatino Linotype"/>
                <a:cs typeface="Palatino Linotype"/>
              </a:rPr>
              <a:t>against</a:t>
            </a:r>
            <a:r>
              <a:rPr dirty="0" sz="1800" spc="-3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each</a:t>
            </a:r>
            <a:r>
              <a:rPr dirty="0" sz="18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40">
                <a:solidFill>
                  <a:srgbClr val="FFFFFF"/>
                </a:solidFill>
                <a:latin typeface="Palatino Linotype"/>
                <a:cs typeface="Palatino Linotype"/>
              </a:rPr>
              <a:t>other</a:t>
            </a:r>
            <a:r>
              <a:rPr dirty="0" sz="1800" spc="-6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to</a:t>
            </a:r>
            <a:r>
              <a:rPr dirty="0" sz="1800" spc="-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determine</a:t>
            </a:r>
            <a:r>
              <a:rPr dirty="0" sz="1800" spc="-3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35">
                <a:solidFill>
                  <a:srgbClr val="FFFFFF"/>
                </a:solidFill>
                <a:latin typeface="Palatino Linotype"/>
                <a:cs typeface="Palatino Linotype"/>
              </a:rPr>
              <a:t>the 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prominence </a:t>
            </a:r>
            <a:r>
              <a:rPr dirty="0" sz="1800">
                <a:solidFill>
                  <a:srgbClr val="FFFFFF"/>
                </a:solidFill>
                <a:latin typeface="Palatino Linotype"/>
                <a:cs typeface="Palatino Linotype"/>
              </a:rPr>
              <a:t>of </a:t>
            </a:r>
            <a:r>
              <a:rPr dirty="0" sz="1800" spc="25">
                <a:solidFill>
                  <a:srgbClr val="FFFFFF"/>
                </a:solidFill>
                <a:latin typeface="Palatino Linotype"/>
                <a:cs typeface="Palatino Linotype"/>
              </a:rPr>
              <a:t>that </a:t>
            </a:r>
            <a:r>
              <a:rPr dirty="0" sz="1800" spc="45">
                <a:solidFill>
                  <a:srgbClr val="FFFFFF"/>
                </a:solidFill>
                <a:latin typeface="Palatino Linotype"/>
                <a:cs typeface="Palatino Linotype"/>
              </a:rPr>
              <a:t>era </a:t>
            </a:r>
            <a:r>
              <a:rPr dirty="0" sz="1800" spc="15">
                <a:solidFill>
                  <a:srgbClr val="FFFFFF"/>
                </a:solidFill>
                <a:latin typeface="Palatino Linotype"/>
                <a:cs typeface="Palatino Linotype"/>
              </a:rPr>
              <a:t>in </a:t>
            </a:r>
            <a:r>
              <a:rPr dirty="0" sz="1800" spc="40">
                <a:solidFill>
                  <a:srgbClr val="FFFFFF"/>
                </a:solidFill>
                <a:latin typeface="Palatino Linotype"/>
                <a:cs typeface="Palatino Linotype"/>
              </a:rPr>
              <a:t>their</a:t>
            </a:r>
            <a:r>
              <a:rPr dirty="0" sz="1800" spc="-30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800" spc="20">
                <a:solidFill>
                  <a:srgbClr val="FFFFFF"/>
                </a:solidFill>
                <a:latin typeface="Palatino Linotype"/>
                <a:cs typeface="Palatino Linotype"/>
              </a:rPr>
              <a:t>modern </a:t>
            </a:r>
            <a:r>
              <a:rPr dirty="0" sz="1800" spc="30">
                <a:solidFill>
                  <a:srgbClr val="FFFFFF"/>
                </a:solidFill>
                <a:latin typeface="Palatino Linotype"/>
                <a:cs typeface="Palatino Linotype"/>
              </a:rPr>
              <a:t>state.</a:t>
            </a:r>
            <a:endParaRPr sz="18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52400" y="4721274"/>
            <a:ext cx="269825" cy="2698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/>
          <p:nvPr/>
        </p:nvSpPr>
        <p:spPr>
          <a:xfrm>
            <a:off x="318029" y="318874"/>
            <a:ext cx="8470900" cy="338455"/>
          </a:xfrm>
          <a:custGeom>
            <a:avLst/>
            <a:gdLst/>
            <a:ahLst/>
            <a:cxnLst/>
            <a:rect l="l" t="t" r="r" b="b"/>
            <a:pathLst>
              <a:path w="8470900" h="338455">
                <a:moveTo>
                  <a:pt x="0" y="337926"/>
                </a:moveTo>
                <a:lnTo>
                  <a:pt x="8470800" y="337926"/>
                </a:lnTo>
                <a:lnTo>
                  <a:pt x="8470800" y="0"/>
                </a:lnTo>
                <a:lnTo>
                  <a:pt x="0" y="0"/>
                </a:lnTo>
                <a:lnTo>
                  <a:pt x="0" y="33792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/>
          <p:cNvSpPr/>
          <p:nvPr/>
        </p:nvSpPr>
        <p:spPr>
          <a:xfrm>
            <a:off x="318029" y="4515101"/>
            <a:ext cx="8470900" cy="309880"/>
          </a:xfrm>
          <a:custGeom>
            <a:avLst/>
            <a:gdLst/>
            <a:ahLst/>
            <a:cxnLst/>
            <a:rect l="l" t="t" r="r" b="b"/>
            <a:pathLst>
              <a:path w="8470900" h="309879">
                <a:moveTo>
                  <a:pt x="0" y="309473"/>
                </a:moveTo>
                <a:lnTo>
                  <a:pt x="8470800" y="309473"/>
                </a:lnTo>
                <a:lnTo>
                  <a:pt x="8470800" y="0"/>
                </a:lnTo>
                <a:lnTo>
                  <a:pt x="0" y="0"/>
                </a:lnTo>
                <a:lnTo>
                  <a:pt x="0" y="30947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318029" y="318874"/>
            <a:ext cx="8470900" cy="4505960"/>
          </a:xfrm>
          <a:custGeom>
            <a:avLst/>
            <a:gdLst/>
            <a:ahLst/>
            <a:cxnLst/>
            <a:rect l="l" t="t" r="r" b="b"/>
            <a:pathLst>
              <a:path w="8470900" h="4505960">
                <a:moveTo>
                  <a:pt x="0" y="0"/>
                </a:moveTo>
                <a:lnTo>
                  <a:pt x="8470800" y="0"/>
                </a:lnTo>
                <a:lnTo>
                  <a:pt x="8470800" y="4505699"/>
                </a:lnTo>
                <a:lnTo>
                  <a:pt x="0" y="4505699"/>
                </a:lnTo>
                <a:lnTo>
                  <a:pt x="0" y="0"/>
                </a:lnTo>
                <a:close/>
              </a:path>
            </a:pathLst>
          </a:custGeom>
          <a:ln w="9524">
            <a:solidFill>
              <a:srgbClr val="FFFFFF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141724" y="656801"/>
            <a:ext cx="8860790" cy="3858895"/>
          </a:xfrm>
          <a:custGeom>
            <a:avLst/>
            <a:gdLst/>
            <a:ahLst/>
            <a:cxnLst/>
            <a:rect l="l" t="t" r="r" b="b"/>
            <a:pathLst>
              <a:path w="8860790" h="3858895">
                <a:moveTo>
                  <a:pt x="0" y="0"/>
                </a:moveTo>
                <a:lnTo>
                  <a:pt x="8860499" y="0"/>
                </a:lnTo>
                <a:lnTo>
                  <a:pt x="8860499" y="3858300"/>
                </a:lnTo>
                <a:lnTo>
                  <a:pt x="0" y="3858300"/>
                </a:lnTo>
                <a:lnTo>
                  <a:pt x="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2726919" y="1063150"/>
            <a:ext cx="3693795" cy="457200"/>
          </a:xfrm>
          <a:custGeom>
            <a:avLst/>
            <a:gdLst/>
            <a:ahLst/>
            <a:cxnLst/>
            <a:rect l="l" t="t" r="r" b="b"/>
            <a:pathLst>
              <a:path w="3693795" h="457200">
                <a:moveTo>
                  <a:pt x="0" y="0"/>
                </a:moveTo>
                <a:lnTo>
                  <a:pt x="3693410" y="0"/>
                </a:lnTo>
                <a:lnTo>
                  <a:pt x="3693410" y="457199"/>
                </a:lnTo>
                <a:lnTo>
                  <a:pt x="0" y="457199"/>
                </a:lnTo>
                <a:lnTo>
                  <a:pt x="0" y="0"/>
                </a:lnTo>
                <a:close/>
              </a:path>
            </a:pathLst>
          </a:custGeom>
          <a:solidFill>
            <a:srgbClr val="F1C131"/>
          </a:solid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2714219" y="1035210"/>
            <a:ext cx="371919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none" spc="-20" b="1">
                <a:solidFill>
                  <a:srgbClr val="000000"/>
                </a:solidFill>
                <a:latin typeface="Calibri"/>
                <a:cs typeface="Calibri"/>
              </a:rPr>
              <a:t>Limitations </a:t>
            </a:r>
            <a:r>
              <a:rPr dirty="0" u="none" spc="-80" b="1">
                <a:solidFill>
                  <a:srgbClr val="000000"/>
                </a:solidFill>
                <a:latin typeface="Calibri"/>
                <a:cs typeface="Calibri"/>
              </a:rPr>
              <a:t>of</a:t>
            </a:r>
            <a:r>
              <a:rPr dirty="0" u="none" spc="150" b="1">
                <a:solidFill>
                  <a:srgbClr val="000000"/>
                </a:solidFill>
                <a:latin typeface="Calibri"/>
                <a:cs typeface="Calibri"/>
              </a:rPr>
              <a:t> </a:t>
            </a:r>
            <a:r>
              <a:rPr dirty="0" u="none" spc="10" b="1">
                <a:solidFill>
                  <a:srgbClr val="000000"/>
                </a:solidFill>
                <a:latin typeface="Calibri"/>
                <a:cs typeface="Calibri"/>
              </a:rPr>
              <a:t>Research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1009218" y="2428038"/>
            <a:ext cx="1815464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8615" indent="-33591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dirty="0" sz="1400" spc="10">
                <a:latin typeface="Palatino Linotype"/>
                <a:cs typeface="Palatino Linotype"/>
              </a:rPr>
              <a:t>Location</a:t>
            </a:r>
            <a:r>
              <a:rPr dirty="0" sz="1400" spc="-50">
                <a:latin typeface="Palatino Linotype"/>
                <a:cs typeface="Palatino Linotype"/>
              </a:rPr>
              <a:t> </a:t>
            </a:r>
            <a:r>
              <a:rPr dirty="0" sz="1400" spc="20">
                <a:latin typeface="Palatino Linotype"/>
                <a:cs typeface="Palatino Linotype"/>
              </a:rPr>
              <a:t>selection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828418" y="2428038"/>
            <a:ext cx="2901950" cy="2387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348615" indent="-335915">
              <a:lnSpc>
                <a:spcPct val="100000"/>
              </a:lnSpc>
              <a:spcBef>
                <a:spcPts val="100"/>
              </a:spcBef>
              <a:buFont typeface="Arial"/>
              <a:buChar char="●"/>
              <a:tabLst>
                <a:tab pos="347980" algn="l"/>
                <a:tab pos="349250" algn="l"/>
              </a:tabLst>
            </a:pPr>
            <a:r>
              <a:rPr dirty="0" sz="1400" spc="-30">
                <a:latin typeface="Palatino Linotype"/>
                <a:cs typeface="Palatino Linotype"/>
              </a:rPr>
              <a:t>Availability </a:t>
            </a:r>
            <a:r>
              <a:rPr dirty="0" sz="1400">
                <a:latin typeface="Palatino Linotype"/>
                <a:cs typeface="Palatino Linotype"/>
              </a:rPr>
              <a:t>of </a:t>
            </a:r>
            <a:r>
              <a:rPr dirty="0" sz="1400" spc="20">
                <a:latin typeface="Palatino Linotype"/>
                <a:cs typeface="Palatino Linotype"/>
              </a:rPr>
              <a:t>time </a:t>
            </a:r>
            <a:r>
              <a:rPr dirty="0" sz="1400" spc="15">
                <a:latin typeface="Palatino Linotype"/>
                <a:cs typeface="Palatino Linotype"/>
              </a:rPr>
              <a:t>for</a:t>
            </a:r>
            <a:r>
              <a:rPr dirty="0" sz="1400" spc="-175">
                <a:latin typeface="Palatino Linotype"/>
                <a:cs typeface="Palatino Linotype"/>
              </a:rPr>
              <a:t> </a:t>
            </a:r>
            <a:r>
              <a:rPr dirty="0" sz="1400">
                <a:latin typeface="Palatino Linotype"/>
                <a:cs typeface="Palatino Linotype"/>
              </a:rPr>
              <a:t>visitation</a:t>
            </a:r>
            <a:endParaRPr sz="140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8553450" y="4567225"/>
            <a:ext cx="457199" cy="4571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666666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434464" y="502810"/>
            <a:ext cx="4275455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Results Location </a:t>
            </a:r>
            <a:r>
              <a:rPr dirty="0" spc="-175"/>
              <a:t>1:</a:t>
            </a:r>
            <a:r>
              <a:rPr dirty="0" spc="-85"/>
              <a:t> </a:t>
            </a:r>
            <a:r>
              <a:rPr dirty="0" spc="10"/>
              <a:t>Rome</a:t>
            </a:r>
          </a:p>
        </p:txBody>
      </p:sp>
      <p:sp>
        <p:nvSpPr>
          <p:cNvPr id="4" name="object 4"/>
          <p:cNvSpPr/>
          <p:nvPr/>
        </p:nvSpPr>
        <p:spPr>
          <a:xfrm>
            <a:off x="311700" y="1234075"/>
            <a:ext cx="3326501" cy="165427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5" name="object 5"/>
          <p:cNvSpPr/>
          <p:nvPr/>
        </p:nvSpPr>
        <p:spPr>
          <a:xfrm>
            <a:off x="1696250" y="2953099"/>
            <a:ext cx="1941948" cy="212735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4729925" y="3205099"/>
            <a:ext cx="2745975" cy="18509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/>
          <p:nvPr/>
        </p:nvSpPr>
        <p:spPr>
          <a:xfrm>
            <a:off x="4729925" y="1234074"/>
            <a:ext cx="4102377" cy="19234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8" name="object 8"/>
          <p:cNvSpPr txBox="1"/>
          <p:nvPr/>
        </p:nvSpPr>
        <p:spPr>
          <a:xfrm>
            <a:off x="325044" y="3000423"/>
            <a:ext cx="1207135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800" spc="-50" i="1">
                <a:solidFill>
                  <a:srgbClr val="FFFFFF"/>
                </a:solidFill>
                <a:latin typeface="Georgia"/>
                <a:cs typeface="Georgia"/>
              </a:rPr>
              <a:t>1. </a:t>
            </a:r>
            <a:r>
              <a:rPr dirty="0" sz="800" spc="10">
                <a:solidFill>
                  <a:srgbClr val="FFFFFF"/>
                </a:solidFill>
                <a:latin typeface="Palatino Linotype"/>
                <a:cs typeface="Palatino Linotype"/>
              </a:rPr>
              <a:t>St. </a:t>
            </a:r>
            <a:r>
              <a:rPr dirty="0" sz="800" spc="5">
                <a:solidFill>
                  <a:srgbClr val="FFFFFF"/>
                </a:solidFill>
                <a:latin typeface="Palatino Linotype"/>
                <a:cs typeface="Palatino Linotype"/>
              </a:rPr>
              <a:t>Peter’s</a:t>
            </a:r>
            <a:r>
              <a:rPr dirty="0" sz="800" spc="-9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800" spc="5">
                <a:solidFill>
                  <a:srgbClr val="FFFFFF"/>
                </a:solidFill>
                <a:latin typeface="Palatino Linotype"/>
                <a:cs typeface="Palatino Linotype"/>
              </a:rPr>
              <a:t>Square</a:t>
            </a:r>
            <a:endParaRPr sz="800">
              <a:latin typeface="Palatino Linotype"/>
              <a:cs typeface="Palatino Linotype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01088" y="4798598"/>
            <a:ext cx="1254760" cy="1473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800" spc="-40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800" spc="-35" i="1">
                <a:solidFill>
                  <a:srgbClr val="FFFFFF"/>
                </a:solidFill>
                <a:latin typeface="Georgia"/>
                <a:cs typeface="Georgia"/>
              </a:rPr>
              <a:t>2. </a:t>
            </a:r>
            <a:r>
              <a:rPr dirty="0" sz="800" spc="10">
                <a:solidFill>
                  <a:srgbClr val="FFFFFF"/>
                </a:solidFill>
                <a:latin typeface="Palatino Linotype"/>
                <a:cs typeface="Palatino Linotype"/>
              </a:rPr>
              <a:t>St. </a:t>
            </a:r>
            <a:r>
              <a:rPr dirty="0" sz="800" spc="5">
                <a:solidFill>
                  <a:srgbClr val="FFFFFF"/>
                </a:solidFill>
                <a:latin typeface="Palatino Linotype"/>
                <a:cs typeface="Palatino Linotype"/>
              </a:rPr>
              <a:t>Peter’s</a:t>
            </a:r>
            <a:r>
              <a:rPr dirty="0" sz="800" spc="4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800" spc="5">
                <a:solidFill>
                  <a:srgbClr val="FFFFFF"/>
                </a:solidFill>
                <a:latin typeface="Palatino Linotype"/>
                <a:cs typeface="Palatino Linotype"/>
              </a:rPr>
              <a:t>Basilica</a:t>
            </a:r>
            <a:endParaRPr sz="800">
              <a:latin typeface="Palatino Linotype"/>
              <a:cs typeface="Palatino Linotype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7701045" y="4736686"/>
            <a:ext cx="1108075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08915" marR="5080" indent="-196850">
              <a:lnSpc>
                <a:spcPct val="101600"/>
              </a:lnSpc>
              <a:spcBef>
                <a:spcPts val="85"/>
              </a:spcBef>
            </a:pPr>
            <a:r>
              <a:rPr dirty="0" sz="800" spc="-40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800" spc="-35" i="1">
                <a:solidFill>
                  <a:srgbClr val="FFFFFF"/>
                </a:solidFill>
                <a:latin typeface="Georgia"/>
                <a:cs typeface="Georgia"/>
              </a:rPr>
              <a:t>4. </a:t>
            </a:r>
            <a:r>
              <a:rPr dirty="0" sz="800" spc="10">
                <a:solidFill>
                  <a:srgbClr val="FFFFFF"/>
                </a:solidFill>
                <a:latin typeface="Palatino Linotype"/>
                <a:cs typeface="Palatino Linotype"/>
              </a:rPr>
              <a:t>Sistine </a:t>
            </a:r>
            <a:r>
              <a:rPr dirty="0" sz="800" spc="-5">
                <a:solidFill>
                  <a:srgbClr val="FFFFFF"/>
                </a:solidFill>
                <a:latin typeface="Palatino Linotype"/>
                <a:cs typeface="Palatino Linotype"/>
              </a:rPr>
              <a:t>Chapel.  </a:t>
            </a:r>
            <a:r>
              <a:rPr dirty="0" sz="800">
                <a:solidFill>
                  <a:srgbClr val="FFFFFF"/>
                </a:solidFill>
                <a:latin typeface="Palatino Linotype"/>
                <a:cs typeface="Palatino Linotype"/>
              </a:rPr>
              <a:t>(Cerisola,</a:t>
            </a:r>
            <a:r>
              <a:rPr dirty="0" sz="800" spc="-15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800" spc="-10">
                <a:solidFill>
                  <a:srgbClr val="FFFFFF"/>
                </a:solidFill>
                <a:latin typeface="Palatino Linotype"/>
                <a:cs typeface="Palatino Linotype"/>
              </a:rPr>
              <a:t>2010)</a:t>
            </a:r>
            <a:endParaRPr sz="800">
              <a:latin typeface="Palatino Linotype"/>
              <a:cs typeface="Palatino Linotype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777837" y="3243311"/>
            <a:ext cx="955040" cy="271145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marL="280670" marR="5080" indent="-268605">
              <a:lnSpc>
                <a:spcPct val="101600"/>
              </a:lnSpc>
              <a:spcBef>
                <a:spcPts val="85"/>
              </a:spcBef>
            </a:pPr>
            <a:r>
              <a:rPr dirty="0" sz="800" spc="-40" i="1">
                <a:solidFill>
                  <a:srgbClr val="FFFFFF"/>
                </a:solidFill>
                <a:latin typeface="Georgia"/>
                <a:cs typeface="Georgia"/>
              </a:rPr>
              <a:t>Figure 3. </a:t>
            </a:r>
            <a:r>
              <a:rPr dirty="0" sz="800" spc="5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800" spc="-10">
                <a:solidFill>
                  <a:srgbClr val="FFFFFF"/>
                </a:solidFill>
                <a:latin typeface="Palatino Linotype"/>
                <a:cs typeface="Palatino Linotype"/>
              </a:rPr>
              <a:t>Vatican  </a:t>
            </a:r>
            <a:r>
              <a:rPr dirty="0" sz="800" spc="-15">
                <a:solidFill>
                  <a:srgbClr val="FFFFFF"/>
                </a:solidFill>
                <a:latin typeface="Palatino Linotype"/>
                <a:cs typeface="Palatino Linotype"/>
              </a:rPr>
              <a:t>Museum</a:t>
            </a:r>
            <a:endParaRPr sz="800">
              <a:latin typeface="Palatino Linotype"/>
              <a:cs typeface="Palatino Linotyp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8618925" y="4143375"/>
            <a:ext cx="457199" cy="45719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5143500"/>
          </a:xfrm>
          <a:custGeom>
            <a:avLst/>
            <a:gdLst/>
            <a:ahLst/>
            <a:cxnLst/>
            <a:rect l="l" t="t" r="r" b="b"/>
            <a:pathLst>
              <a:path w="9144000" h="5143500">
                <a:moveTo>
                  <a:pt x="0" y="0"/>
                </a:moveTo>
                <a:lnTo>
                  <a:pt x="9143999" y="0"/>
                </a:lnTo>
                <a:lnTo>
                  <a:pt x="9143999" y="5143499"/>
                </a:lnTo>
                <a:lnTo>
                  <a:pt x="0" y="5143499"/>
                </a:lnTo>
                <a:lnTo>
                  <a:pt x="0" y="0"/>
                </a:lnTo>
                <a:close/>
              </a:path>
            </a:pathLst>
          </a:custGeom>
          <a:solidFill>
            <a:srgbClr val="85200C"/>
          </a:solidFill>
        </p:spPr>
        <p:txBody>
          <a:bodyPr wrap="square" lIns="0" tIns="0" rIns="0" bIns="0" rtlCol="0"/>
          <a:lstStyle/>
          <a:p/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84725" y="502810"/>
            <a:ext cx="3500120" cy="4826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pc="20"/>
              <a:t>Location </a:t>
            </a:r>
            <a:r>
              <a:rPr dirty="0" spc="-10"/>
              <a:t>2:</a:t>
            </a:r>
            <a:r>
              <a:rPr dirty="0" spc="-60"/>
              <a:t> </a:t>
            </a:r>
            <a:r>
              <a:rPr dirty="0" spc="60"/>
              <a:t>Sorrento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513125" y="4268279"/>
            <a:ext cx="2066289" cy="208279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45" i="1">
                <a:solidFill>
                  <a:srgbClr val="FFFFFF"/>
                </a:solidFill>
                <a:latin typeface="Georgia"/>
                <a:cs typeface="Georgia"/>
              </a:rPr>
              <a:t>5</a:t>
            </a:r>
            <a:r>
              <a:rPr dirty="0" sz="1200" spc="-45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Sedile</a:t>
            </a:r>
            <a:r>
              <a:rPr dirty="0" sz="1200" spc="40">
                <a:solidFill>
                  <a:srgbClr val="FFFFFF"/>
                </a:solidFill>
                <a:latin typeface="Palatino Linotype"/>
                <a:cs typeface="Palatino Linotype"/>
              </a:rPr>
              <a:t> </a:t>
            </a:r>
            <a:r>
              <a:rPr dirty="0" sz="1200" spc="-20">
                <a:solidFill>
                  <a:srgbClr val="FFFFFF"/>
                </a:solidFill>
                <a:latin typeface="Palatino Linotype"/>
                <a:cs typeface="Palatino Linotype"/>
              </a:rPr>
              <a:t>Dominova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91362" y="1380326"/>
            <a:ext cx="3685176" cy="268097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6" name="object 6"/>
          <p:cNvSpPr/>
          <p:nvPr/>
        </p:nvSpPr>
        <p:spPr>
          <a:xfrm>
            <a:off x="5434875" y="693737"/>
            <a:ext cx="2596150" cy="33675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  <p:sp>
        <p:nvSpPr>
          <p:cNvPr id="7" name="object 7"/>
          <p:cNvSpPr txBox="1"/>
          <p:nvPr/>
        </p:nvSpPr>
        <p:spPr>
          <a:xfrm>
            <a:off x="5507875" y="4291553"/>
            <a:ext cx="2416810" cy="570230"/>
          </a:xfrm>
          <a:prstGeom prst="rect">
            <a:avLst/>
          </a:prstGeom>
        </p:spPr>
        <p:txBody>
          <a:bodyPr wrap="square" lIns="0" tIns="19685" rIns="0" bIns="0" rtlCol="0" vert="horz">
            <a:spAutoFit/>
          </a:bodyPr>
          <a:lstStyle/>
          <a:p>
            <a:pPr marL="12700" marR="5080">
              <a:lnSpc>
                <a:spcPts val="1430"/>
              </a:lnSpc>
              <a:spcBef>
                <a:spcPts val="155"/>
              </a:spcBef>
            </a:pPr>
            <a:r>
              <a:rPr dirty="0" sz="1200" spc="-55" i="1">
                <a:solidFill>
                  <a:srgbClr val="FFFFFF"/>
                </a:solidFill>
                <a:latin typeface="Georgia"/>
                <a:cs typeface="Georgia"/>
              </a:rPr>
              <a:t>Figure </a:t>
            </a:r>
            <a:r>
              <a:rPr dirty="0" sz="1200" spc="-25" i="1">
                <a:solidFill>
                  <a:srgbClr val="FFFFFF"/>
                </a:solidFill>
                <a:latin typeface="Georgia"/>
                <a:cs typeface="Georgia"/>
              </a:rPr>
              <a:t>6</a:t>
            </a:r>
            <a:r>
              <a:rPr dirty="0" sz="1200" spc="-25">
                <a:solidFill>
                  <a:srgbClr val="FFFFFF"/>
                </a:solidFill>
                <a:latin typeface="Palatino Linotype"/>
                <a:cs typeface="Palatino Linotype"/>
              </a:rPr>
              <a:t>.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The </a:t>
            </a:r>
            <a:r>
              <a:rPr dirty="0" sz="1200" spc="-10">
                <a:solidFill>
                  <a:srgbClr val="FFFFFF"/>
                </a:solidFill>
                <a:latin typeface="Palatino Linotype"/>
                <a:cs typeface="Palatino Linotype"/>
              </a:rPr>
              <a:t>Oculus </a:t>
            </a:r>
            <a:r>
              <a:rPr dirty="0" sz="1200" spc="5">
                <a:solidFill>
                  <a:srgbClr val="FFFFFF"/>
                </a:solidFill>
                <a:latin typeface="Palatino Linotype"/>
                <a:cs typeface="Palatino Linotype"/>
              </a:rPr>
              <a:t>also </a:t>
            </a:r>
            <a:r>
              <a:rPr dirty="0" sz="1200" spc="-30">
                <a:solidFill>
                  <a:srgbClr val="FFFFFF"/>
                </a:solidFill>
                <a:latin typeface="Palatino Linotype"/>
                <a:cs typeface="Palatino Linotype"/>
              </a:rPr>
              <a:t>Known </a:t>
            </a:r>
            <a:r>
              <a:rPr dirty="0" sz="1200" spc="10">
                <a:solidFill>
                  <a:srgbClr val="FFFFFF"/>
                </a:solidFill>
                <a:latin typeface="Palatino Linotype"/>
                <a:cs typeface="Palatino Linotype"/>
              </a:rPr>
              <a:t>as  Camera </a:t>
            </a:r>
            <a:r>
              <a:rPr dirty="0" sz="1200" spc="-15">
                <a:solidFill>
                  <a:srgbClr val="FFFFFF"/>
                </a:solidFill>
                <a:latin typeface="Palatino Linotype"/>
                <a:cs typeface="Palatino Linotype"/>
              </a:rPr>
              <a:t>Degli </a:t>
            </a:r>
            <a:r>
              <a:rPr dirty="0" sz="1200">
                <a:solidFill>
                  <a:srgbClr val="FFFFFF"/>
                </a:solidFill>
                <a:latin typeface="Palatino Linotype"/>
                <a:cs typeface="Palatino Linotype"/>
              </a:rPr>
              <a:t>Sposi. </a:t>
            </a:r>
            <a:r>
              <a:rPr dirty="0" sz="1200" spc="-5">
                <a:solidFill>
                  <a:srgbClr val="FFFFFF"/>
                </a:solidFill>
                <a:latin typeface="Palatino Linotype"/>
                <a:cs typeface="Palatino Linotype"/>
              </a:rPr>
              <a:t>(Mantegna,  </a:t>
            </a:r>
            <a:r>
              <a:rPr dirty="0" sz="1200" spc="-75">
                <a:solidFill>
                  <a:srgbClr val="FFFFFF"/>
                </a:solidFill>
                <a:latin typeface="Palatino Linotype"/>
                <a:cs typeface="Palatino Linotype"/>
              </a:rPr>
              <a:t>1473).</a:t>
            </a:r>
            <a:endParaRPr sz="1200">
              <a:latin typeface="Palatino Linotype"/>
              <a:cs typeface="Palatino Linotype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78676" y="4224625"/>
            <a:ext cx="457199" cy="4571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/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1AED1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2020-05-05T20:22:45Z</dcterms:created>
  <dcterms:modified xsi:type="dcterms:W3CDTF">2020-05-05T20:22:45Z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