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7" r:id="rId10"/>
    <p:sldId id="268" r:id="rId11"/>
    <p:sldId id="269"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EB813E-108C-5C40-AD71-FDF4916B0FE6}">
          <p14:sldIdLst>
            <p14:sldId id="256"/>
            <p14:sldId id="257"/>
            <p14:sldId id="258"/>
            <p14:sldId id="259"/>
            <p14:sldId id="260"/>
            <p14:sldId id="261"/>
            <p14:sldId id="262"/>
            <p14:sldId id="266"/>
            <p14:sldId id="267"/>
            <p14:sldId id="268"/>
            <p14:sldId id="269"/>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590"/>
  </p:normalViewPr>
  <p:slideViewPr>
    <p:cSldViewPr snapToGrid="0" snapToObjects="1">
      <p:cViewPr varScale="1">
        <p:scale>
          <a:sx n="112" d="100"/>
          <a:sy n="112" d="100"/>
        </p:scale>
        <p:origin x="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dirty="0"/>
              <a:t>Ethnicity Breakdown</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Sheet1!$I$2</c:f>
              <c:strCache>
                <c:ptCount val="1"/>
                <c:pt idx="0">
                  <c:v>Caucasian</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EA9-5646-96B0-2000E26733C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EA9-5646-96B0-2000E26733C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EA9-5646-96B0-2000E26733C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EA9-5646-96B0-2000E26733C4}"/>
              </c:ext>
            </c:extLst>
          </c:dPt>
          <c:dLbls>
            <c:dLbl>
              <c:idx val="0"/>
              <c:layout>
                <c:manualLayout>
                  <c:x val="5.491099185325507E-2"/>
                  <c:y val="-1.9982311773701036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White</a:t>
                    </a:r>
                    <a:r>
                      <a:rPr lang="en-US" baseline="0" dirty="0"/>
                      <a:t>
</a:t>
                    </a:r>
                    <a:fld id="{558EF114-FEE4-404A-8E5A-BE51CB649250}" type="PERCENTAGE">
                      <a:rPr lang="en-US" baseline="0" dirty="0"/>
                      <a:pPr>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640639385995884"/>
                      <c:h val="0.21644801506453834"/>
                    </c:manualLayout>
                  </c15:layout>
                  <c15:dlblFieldTable/>
                  <c15:showDataLabelsRange val="0"/>
                </c:ext>
                <c:ext xmlns:c16="http://schemas.microsoft.com/office/drawing/2014/chart" uri="{C3380CC4-5D6E-409C-BE32-E72D297353CC}">
                  <c16:uniqueId val="{00000001-5EA9-5646-96B0-2000E26733C4}"/>
                </c:ext>
              </c:extLst>
            </c:dLbl>
            <c:dLbl>
              <c:idx val="1"/>
              <c:layout>
                <c:manualLayout>
                  <c:x val="-8.2851730467663767E-2"/>
                  <c:y val="0.1918298001426764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EA9-5646-96B0-2000E26733C4}"/>
                </c:ext>
              </c:extLst>
            </c:dLbl>
            <c:dLbl>
              <c:idx val="2"/>
              <c:layout>
                <c:manualLayout>
                  <c:x val="-0.16570346093532756"/>
                  <c:y val="7.593262922314282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A9-5646-96B0-2000E26733C4}"/>
                </c:ext>
              </c:extLst>
            </c:dLbl>
            <c:dLbl>
              <c:idx val="3"/>
              <c:layout>
                <c:manualLayout>
                  <c:x val="0.45395843985407436"/>
                  <c:y val="9.191844590169917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101236768662906"/>
                      <c:h val="0.20747607555752892"/>
                    </c:manualLayout>
                  </c15:layout>
                </c:ext>
                <c:ext xmlns:c16="http://schemas.microsoft.com/office/drawing/2014/chart" uri="{C3380CC4-5D6E-409C-BE32-E72D297353CC}">
                  <c16:uniqueId val="{00000007-5EA9-5646-96B0-2000E26733C4}"/>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Sheet1!$I$2:$I$5</c:f>
              <c:strCache>
                <c:ptCount val="4"/>
                <c:pt idx="0">
                  <c:v>Caucasian</c:v>
                </c:pt>
                <c:pt idx="1">
                  <c:v>Biracial</c:v>
                </c:pt>
                <c:pt idx="2">
                  <c:v>African American</c:v>
                </c:pt>
                <c:pt idx="3">
                  <c:v>Hispanic</c:v>
                </c:pt>
              </c:strCache>
            </c:strRef>
          </c:cat>
          <c:val>
            <c:numRef>
              <c:f>Sheet1!$J$2:$J$5</c:f>
              <c:numCache>
                <c:formatCode>General</c:formatCode>
                <c:ptCount val="4"/>
                <c:pt idx="0">
                  <c:v>16</c:v>
                </c:pt>
                <c:pt idx="1">
                  <c:v>2</c:v>
                </c:pt>
                <c:pt idx="2">
                  <c:v>1</c:v>
                </c:pt>
                <c:pt idx="3">
                  <c:v>1</c:v>
                </c:pt>
              </c:numCache>
            </c:numRef>
          </c:val>
          <c:extLst>
            <c:ext xmlns:c16="http://schemas.microsoft.com/office/drawing/2014/chart" uri="{C3380CC4-5D6E-409C-BE32-E72D297353CC}">
              <c16:uniqueId val="{00000008-5EA9-5646-96B0-2000E26733C4}"/>
            </c:ext>
          </c:extLst>
        </c:ser>
        <c:ser>
          <c:idx val="1"/>
          <c:order val="1"/>
          <c:tx>
            <c:strRef>
              <c:f>Sheet1!$I$3</c:f>
              <c:strCache>
                <c:ptCount val="1"/>
                <c:pt idx="0">
                  <c:v>Biracial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5EA9-5646-96B0-2000E26733C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5EA9-5646-96B0-2000E26733C4}"/>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Sheet1!$I$2:$I$5</c:f>
              <c:strCache>
                <c:ptCount val="4"/>
                <c:pt idx="0">
                  <c:v>Caucasian</c:v>
                </c:pt>
                <c:pt idx="1">
                  <c:v>Biracial</c:v>
                </c:pt>
                <c:pt idx="2">
                  <c:v>African American</c:v>
                </c:pt>
                <c:pt idx="3">
                  <c:v>Hispanic</c:v>
                </c:pt>
              </c:strCache>
            </c:strRef>
          </c:cat>
          <c:val>
            <c:numRef>
              <c:f>Sheet1!$J$3</c:f>
              <c:numCache>
                <c:formatCode>General</c:formatCode>
                <c:ptCount val="1"/>
                <c:pt idx="0">
                  <c:v>2</c:v>
                </c:pt>
              </c:numCache>
            </c:numRef>
          </c:val>
          <c:extLst>
            <c:ext xmlns:c16="http://schemas.microsoft.com/office/drawing/2014/chart" uri="{C3380CC4-5D6E-409C-BE32-E72D297353CC}">
              <c16:uniqueId val="{0000000B-5EA9-5646-96B0-2000E26733C4}"/>
            </c:ext>
          </c:extLst>
        </c:ser>
        <c:ser>
          <c:idx val="2"/>
          <c:order val="2"/>
          <c:tx>
            <c:strRef>
              <c:f>Sheet1!$I$4</c:f>
              <c:strCache>
                <c:ptCount val="1"/>
                <c:pt idx="0">
                  <c:v>African American</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5EA9-5646-96B0-2000E26733C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5EA9-5646-96B0-2000E26733C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5EA9-5646-96B0-2000E26733C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5EA9-5646-96B0-2000E26733C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5EA9-5646-96B0-2000E26733C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5EA9-5646-96B0-2000E26733C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5EA9-5646-96B0-2000E26733C4}"/>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5EA9-5646-96B0-2000E26733C4}"/>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Sheet1!$I$2:$I$5</c:f>
              <c:strCache>
                <c:ptCount val="4"/>
                <c:pt idx="0">
                  <c:v>Caucasian</c:v>
                </c:pt>
                <c:pt idx="1">
                  <c:v>Biracial</c:v>
                </c:pt>
                <c:pt idx="2">
                  <c:v>African American</c:v>
                </c:pt>
                <c:pt idx="3">
                  <c:v>Hispanic</c:v>
                </c:pt>
              </c:strCache>
            </c:strRef>
          </c:cat>
          <c:val>
            <c:numRef>
              <c:f>Sheet1!$J$2:$J$5</c:f>
              <c:numCache>
                <c:formatCode>General</c:formatCode>
                <c:ptCount val="4"/>
                <c:pt idx="0">
                  <c:v>16</c:v>
                </c:pt>
                <c:pt idx="1">
                  <c:v>2</c:v>
                </c:pt>
                <c:pt idx="2">
                  <c:v>1</c:v>
                </c:pt>
                <c:pt idx="3">
                  <c:v>1</c:v>
                </c:pt>
              </c:numCache>
            </c:numRef>
          </c:val>
          <c:extLst>
            <c:ext xmlns:c16="http://schemas.microsoft.com/office/drawing/2014/chart" uri="{C3380CC4-5D6E-409C-BE32-E72D297353CC}">
              <c16:uniqueId val="{00000014-5EA9-5646-96B0-2000E26733C4}"/>
            </c:ext>
          </c:extLst>
        </c:ser>
        <c:ser>
          <c:idx val="3"/>
          <c:order val="3"/>
          <c:tx>
            <c:strRef>
              <c:f>Sheet1!$I$5</c:f>
              <c:strCache>
                <c:ptCount val="1"/>
                <c:pt idx="0">
                  <c:v>Hispanic</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5EA9-5646-96B0-2000E26733C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6-5EA9-5646-96B0-2000E26733C4}"/>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Sheet1!$I$2:$I$5</c:f>
              <c:strCache>
                <c:ptCount val="4"/>
                <c:pt idx="0">
                  <c:v>Caucasian</c:v>
                </c:pt>
                <c:pt idx="1">
                  <c:v>Biracial</c:v>
                </c:pt>
                <c:pt idx="2">
                  <c:v>African American</c:v>
                </c:pt>
                <c:pt idx="3">
                  <c:v>Hispanic</c:v>
                </c:pt>
              </c:strCache>
            </c:strRef>
          </c:cat>
          <c:val>
            <c:numRef>
              <c:f>Sheet1!$J$5</c:f>
              <c:numCache>
                <c:formatCode>General</c:formatCode>
                <c:ptCount val="1"/>
                <c:pt idx="0">
                  <c:v>1</c:v>
                </c:pt>
              </c:numCache>
            </c:numRef>
          </c:val>
          <c:extLst>
            <c:ext xmlns:c16="http://schemas.microsoft.com/office/drawing/2014/chart" uri="{C3380CC4-5D6E-409C-BE32-E72D297353CC}">
              <c16:uniqueId val="{00000017-5EA9-5646-96B0-2000E26733C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baseline="0" dirty="0"/>
              <a:t>Religious Affiliation Breakdown</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59126902289642"/>
          <c:y val="0.19546450413643013"/>
          <c:w val="0.50396632958010823"/>
          <c:h val="0.68567514097466609"/>
        </c:manualLayout>
      </c:layout>
      <c:pieChart>
        <c:varyColors val="1"/>
        <c:ser>
          <c:idx val="0"/>
          <c:order val="0"/>
          <c:tx>
            <c:strRef>
              <c:f>Sheet1!$M$1</c:f>
              <c:strCache>
                <c:ptCount val="1"/>
                <c:pt idx="0">
                  <c:v>Religion</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878-9040-8A7F-10CC5D8C29D9}"/>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878-9040-8A7F-10CC5D8C29D9}"/>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878-9040-8A7F-10CC5D8C29D9}"/>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878-9040-8A7F-10CC5D8C29D9}"/>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878-9040-8A7F-10CC5D8C29D9}"/>
              </c:ext>
            </c:extLst>
          </c:dPt>
          <c:dLbls>
            <c:dLbl>
              <c:idx val="0"/>
              <c:layout>
                <c:manualLayout>
                  <c:x val="8.7111838950154549E-2"/>
                  <c:y val="0.1222963114479198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216019319733536"/>
                      <c:h val="0.21893194631041851"/>
                    </c:manualLayout>
                  </c15:layout>
                </c:ext>
                <c:ext xmlns:c16="http://schemas.microsoft.com/office/drawing/2014/chart" uri="{C3380CC4-5D6E-409C-BE32-E72D297353CC}">
                  <c16:uniqueId val="{00000001-B878-9040-8A7F-10CC5D8C29D9}"/>
                </c:ext>
              </c:extLst>
            </c:dLbl>
            <c:dLbl>
              <c:idx val="1"/>
              <c:layout>
                <c:manualLayout>
                  <c:x val="-3.0995530054072472E-3"/>
                  <c:y val="0.18133615625790711"/>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78-9040-8A7F-10CC5D8C29D9}"/>
                </c:ext>
              </c:extLst>
            </c:dLbl>
            <c:dLbl>
              <c:idx val="2"/>
              <c:layout>
                <c:manualLayout>
                  <c:x val="-0.2944575355136777"/>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78-9040-8A7F-10CC5D8C29D9}"/>
                </c:ext>
              </c:extLst>
            </c:dLbl>
            <c:dLbl>
              <c:idx val="3"/>
              <c:layout>
                <c:manualLayout>
                  <c:x val="-7.1289719124364076E-2"/>
                  <c:y val="9.27766380854407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878-9040-8A7F-10CC5D8C29D9}"/>
                </c:ext>
              </c:extLst>
            </c:dLbl>
            <c:dLbl>
              <c:idx val="4"/>
              <c:layout>
                <c:manualLayout>
                  <c:x val="-0.28205932349204915"/>
                  <c:y val="0.1686847965189833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878-9040-8A7F-10CC5D8C29D9}"/>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Sheet1!$L$2:$L$6</c:f>
              <c:strCache>
                <c:ptCount val="5"/>
                <c:pt idx="0">
                  <c:v>Christianity</c:v>
                </c:pt>
                <c:pt idx="1">
                  <c:v>Agnosticism</c:v>
                </c:pt>
                <c:pt idx="2">
                  <c:v>More than One</c:v>
                </c:pt>
                <c:pt idx="3">
                  <c:v>None</c:v>
                </c:pt>
                <c:pt idx="4">
                  <c:v>Wiccan/ Pagan</c:v>
                </c:pt>
              </c:strCache>
            </c:strRef>
          </c:cat>
          <c:val>
            <c:numRef>
              <c:f>Sheet1!$M$2:$M$6</c:f>
              <c:numCache>
                <c:formatCode>General</c:formatCode>
                <c:ptCount val="5"/>
                <c:pt idx="0">
                  <c:v>3</c:v>
                </c:pt>
                <c:pt idx="1">
                  <c:v>6</c:v>
                </c:pt>
                <c:pt idx="2">
                  <c:v>3</c:v>
                </c:pt>
                <c:pt idx="3">
                  <c:v>7</c:v>
                </c:pt>
                <c:pt idx="4">
                  <c:v>1</c:v>
                </c:pt>
              </c:numCache>
            </c:numRef>
          </c:val>
          <c:extLst>
            <c:ext xmlns:c16="http://schemas.microsoft.com/office/drawing/2014/chart" uri="{C3380CC4-5D6E-409C-BE32-E72D297353CC}">
              <c16:uniqueId val="{0000000A-B878-9040-8A7F-10CC5D8C29D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baseline="0" dirty="0"/>
              <a:t>Sexual Orientation</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850701033272133"/>
          <c:y val="0.23550610153247276"/>
          <c:w val="0.4659644755602782"/>
          <c:h val="0.66244220716470792"/>
        </c:manualLayout>
      </c:layout>
      <c:pieChart>
        <c:varyColors val="1"/>
        <c:ser>
          <c:idx val="0"/>
          <c:order val="0"/>
          <c:tx>
            <c:strRef>
              <c:f>Sheet1!$J$8</c:f>
              <c:strCache>
                <c:ptCount val="1"/>
                <c:pt idx="0">
                  <c:v>Sexual Orientation</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65C-0D4D-ACE0-4895475147E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65C-0D4D-ACE0-4895475147E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65C-0D4D-ACE0-4895475147E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65C-0D4D-ACE0-4895475147E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65C-0D4D-ACE0-4895475147E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65C-0D4D-ACE0-4895475147EE}"/>
              </c:ext>
            </c:extLst>
          </c:dPt>
          <c:dLbls>
            <c:dLbl>
              <c:idx val="0"/>
              <c:layout>
                <c:manualLayout>
                  <c:x val="-1.9858160464211863E-2"/>
                  <c:y val="-2.82315162166084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65C-0D4D-ACE0-4895475147EE}"/>
                </c:ext>
              </c:extLst>
            </c:dLbl>
            <c:dLbl>
              <c:idx val="1"/>
              <c:layout>
                <c:manualLayout>
                  <c:x val="2.6289320604037211E-2"/>
                  <c:y val="-0.1226347320676359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20773449757626"/>
                      <c:h val="0.20937734244875159"/>
                    </c:manualLayout>
                  </c15:layout>
                </c:ext>
                <c:ext xmlns:c16="http://schemas.microsoft.com/office/drawing/2014/chart" uri="{C3380CC4-5D6E-409C-BE32-E72D297353CC}">
                  <c16:uniqueId val="{00000003-665C-0D4D-ACE0-4895475147E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665C-0D4D-ACE0-4895475147EE}"/>
                </c:ext>
              </c:extLst>
            </c:dLbl>
            <c:dLbl>
              <c:idx val="3"/>
              <c:layout>
                <c:manualLayout>
                  <c:x val="-8.5106401989479413E-3"/>
                  <c:y val="0.16894087069525651"/>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65C-0D4D-ACE0-4895475147EE}"/>
                </c:ext>
              </c:extLst>
            </c:dLbl>
            <c:dLbl>
              <c:idx val="4"/>
              <c:layout>
                <c:manualLayout>
                  <c:x val="-3.4042560795791765E-2"/>
                  <c:y val="9.276069614028489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889356539756865"/>
                      <c:h val="0.20937718226603486"/>
                    </c:manualLayout>
                  </c15:layout>
                </c:ext>
                <c:ext xmlns:c16="http://schemas.microsoft.com/office/drawing/2014/chart" uri="{C3380CC4-5D6E-409C-BE32-E72D297353CC}">
                  <c16:uniqueId val="{00000009-665C-0D4D-ACE0-4895475147EE}"/>
                </c:ext>
              </c:extLst>
            </c:dLbl>
            <c:dLbl>
              <c:idx val="5"/>
              <c:layout>
                <c:manualLayout>
                  <c:x val="0.23546104550422639"/>
                  <c:y val="4.436381119752754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65C-0D4D-ACE0-4895475147EE}"/>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Sheet1!$I$9:$I$14</c:f>
              <c:strCache>
                <c:ptCount val="6"/>
                <c:pt idx="0">
                  <c:v>Bisexual</c:v>
                </c:pt>
                <c:pt idx="1">
                  <c:v>Heterosexual</c:v>
                </c:pt>
                <c:pt idx="2">
                  <c:v>Gay</c:v>
                </c:pt>
                <c:pt idx="3">
                  <c:v>More than One</c:v>
                </c:pt>
                <c:pt idx="4">
                  <c:v>Pansexual </c:v>
                </c:pt>
                <c:pt idx="5">
                  <c:v>Queer</c:v>
                </c:pt>
              </c:strCache>
            </c:strRef>
          </c:cat>
          <c:val>
            <c:numRef>
              <c:f>Sheet1!$J$9:$J$14</c:f>
              <c:numCache>
                <c:formatCode>General</c:formatCode>
                <c:ptCount val="6"/>
                <c:pt idx="0">
                  <c:v>7</c:v>
                </c:pt>
                <c:pt idx="1">
                  <c:v>1</c:v>
                </c:pt>
                <c:pt idx="2">
                  <c:v>2</c:v>
                </c:pt>
                <c:pt idx="3">
                  <c:v>8</c:v>
                </c:pt>
                <c:pt idx="4">
                  <c:v>1</c:v>
                </c:pt>
                <c:pt idx="5">
                  <c:v>1</c:v>
                </c:pt>
              </c:numCache>
            </c:numRef>
          </c:val>
          <c:extLst>
            <c:ext xmlns:c16="http://schemas.microsoft.com/office/drawing/2014/chart" uri="{C3380CC4-5D6E-409C-BE32-E72D297353CC}">
              <c16:uniqueId val="{0000000C-665C-0D4D-ACE0-4895475147EE}"/>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baseline="0" dirty="0"/>
              <a:t>Gender Identity</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Sheet1!$M$8</c:f>
              <c:strCache>
                <c:ptCount val="1"/>
                <c:pt idx="0">
                  <c:v>Gender Identity</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4B0-6846-A550-AE04DB02B61D}"/>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4B0-6846-A550-AE04DB02B61D}"/>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4B0-6846-A550-AE04DB02B61D}"/>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4B0-6846-A550-AE04DB02B61D}"/>
              </c:ext>
            </c:extLst>
          </c:dPt>
          <c:dPt>
            <c:idx val="4"/>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4B0-6846-A550-AE04DB02B61D}"/>
              </c:ext>
            </c:extLst>
          </c:dPt>
          <c:dPt>
            <c:idx val="5"/>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4B0-6846-A550-AE04DB02B61D}"/>
              </c:ext>
            </c:extLst>
          </c:dPt>
          <c:dPt>
            <c:idx val="6"/>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4B0-6846-A550-AE04DB02B61D}"/>
              </c:ext>
            </c:extLst>
          </c:dPt>
          <c:dLbls>
            <c:dLbl>
              <c:idx val="0"/>
              <c:layout>
                <c:manualLayout>
                  <c:x val="8.15880066915004E-3"/>
                  <c:y val="-0.1457562378471897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B0-6846-A550-AE04DB02B61D}"/>
                </c:ext>
              </c:extLst>
            </c:dLbl>
            <c:dLbl>
              <c:idx val="1"/>
              <c:layout>
                <c:manualLayout>
                  <c:x val="5.149278388944379E-2"/>
                  <c:y val="-0.3110602206540272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305459728386412"/>
                      <c:h val="0.20937733184298055"/>
                    </c:manualLayout>
                  </c15:layout>
                </c:ext>
                <c:ext xmlns:c16="http://schemas.microsoft.com/office/drawing/2014/chart" uri="{C3380CC4-5D6E-409C-BE32-E72D297353CC}">
                  <c16:uniqueId val="{00000003-A4B0-6846-A550-AE04DB02B61D}"/>
                </c:ext>
              </c:extLst>
            </c:dLbl>
            <c:dLbl>
              <c:idx val="2"/>
              <c:layout>
                <c:manualLayout>
                  <c:x val="0.22046742235558706"/>
                  <c:y val="-6.6913865246034871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mn-lt"/>
                        <a:ea typeface="+mn-ea"/>
                        <a:cs typeface="+mn-cs"/>
                      </a:defRPr>
                    </a:pPr>
                    <a:r>
                      <a:rPr lang="en-US" dirty="0"/>
                      <a:t>Genderqueer…</a:t>
                    </a:r>
                    <a:r>
                      <a:rPr lang="en-US" baseline="0" dirty="0"/>
                      <a:t>
</a:t>
                    </a:r>
                    <a:fld id="{12F2BE8F-7924-8245-B6EE-7CEB235FC6FE}" type="PERCENTAGE">
                      <a:rPr lang="en-US" baseline="0"/>
                      <a:pPr>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232533591710765"/>
                      <c:h val="0.17790832439020354"/>
                    </c:manualLayout>
                  </c15:layout>
                  <c15:dlblFieldTable/>
                  <c15:showDataLabelsRange val="0"/>
                </c:ext>
                <c:ext xmlns:c16="http://schemas.microsoft.com/office/drawing/2014/chart" uri="{C3380CC4-5D6E-409C-BE32-E72D297353CC}">
                  <c16:uniqueId val="{00000005-A4B0-6846-A550-AE04DB02B61D}"/>
                </c:ext>
              </c:extLst>
            </c:dLbl>
            <c:dLbl>
              <c:idx val="3"/>
              <c:layout>
                <c:manualLayout>
                  <c:x val="-4.3513603568800747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4B0-6846-A550-AE04DB02B61D}"/>
                </c:ext>
              </c:extLst>
            </c:dLbl>
            <c:dLbl>
              <c:idx val="4"/>
              <c:layout>
                <c:manualLayout>
                  <c:x val="-4.0794003345750701E-2"/>
                  <c:y val="3.534681452489671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4B0-6846-A550-AE04DB02B61D}"/>
                </c:ext>
              </c:extLst>
            </c:dLbl>
            <c:dLbl>
              <c:idx val="5"/>
              <c:layout>
                <c:manualLayout>
                  <c:x val="-0.16861521382910291"/>
                  <c:y val="3.976516634050880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4B0-6846-A550-AE04DB02B61D}"/>
                </c:ext>
              </c:extLst>
            </c:dLbl>
            <c:dLbl>
              <c:idx val="6"/>
              <c:layout>
                <c:manualLayout>
                  <c:x val="-0.19853081628265343"/>
                  <c:y val="-1.0125272609431165E-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4B0-6846-A550-AE04DB02B61D}"/>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Sheet1!$L$9:$L$15</c:f>
              <c:strCache>
                <c:ptCount val="7"/>
                <c:pt idx="0">
                  <c:v>Woman</c:v>
                </c:pt>
                <c:pt idx="1">
                  <c:v>Questioning</c:v>
                </c:pt>
                <c:pt idx="2">
                  <c:v>Genderqueer/ Genderfluid/ Non-binary</c:v>
                </c:pt>
                <c:pt idx="3">
                  <c:v>Trans Man</c:v>
                </c:pt>
                <c:pt idx="4">
                  <c:v>More than One</c:v>
                </c:pt>
                <c:pt idx="5">
                  <c:v>Man</c:v>
                </c:pt>
                <c:pt idx="6">
                  <c:v>Agender</c:v>
                </c:pt>
              </c:strCache>
            </c:strRef>
          </c:cat>
          <c:val>
            <c:numRef>
              <c:f>Sheet1!$M$9:$M$15</c:f>
              <c:numCache>
                <c:formatCode>General</c:formatCode>
                <c:ptCount val="7"/>
                <c:pt idx="0">
                  <c:v>7</c:v>
                </c:pt>
                <c:pt idx="1">
                  <c:v>1</c:v>
                </c:pt>
                <c:pt idx="2">
                  <c:v>4</c:v>
                </c:pt>
                <c:pt idx="3">
                  <c:v>2</c:v>
                </c:pt>
                <c:pt idx="4">
                  <c:v>2</c:v>
                </c:pt>
                <c:pt idx="5">
                  <c:v>3</c:v>
                </c:pt>
                <c:pt idx="6">
                  <c:v>1</c:v>
                </c:pt>
              </c:numCache>
            </c:numRef>
          </c:val>
          <c:extLst>
            <c:ext xmlns:c16="http://schemas.microsoft.com/office/drawing/2014/chart" uri="{C3380CC4-5D6E-409C-BE32-E72D297353CC}">
              <c16:uniqueId val="{0000000E-A4B0-6846-A550-AE04DB02B61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4/17/20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4/17/20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A9FD-B641-824B-BC87-1950EF1E5B42}"/>
              </a:ext>
            </a:extLst>
          </p:cNvPr>
          <p:cNvSpPr>
            <a:spLocks noGrp="1"/>
          </p:cNvSpPr>
          <p:nvPr>
            <p:ph type="ctrTitle"/>
          </p:nvPr>
        </p:nvSpPr>
        <p:spPr>
          <a:xfrm>
            <a:off x="1757889" y="1261111"/>
            <a:ext cx="8676222" cy="3200400"/>
          </a:xfrm>
        </p:spPr>
        <p:txBody>
          <a:bodyPr/>
          <a:lstStyle/>
          <a:p>
            <a:r>
              <a:rPr lang="en-US" b="1" dirty="0"/>
              <a:t>Salient identities, identity </a:t>
            </a:r>
            <a:r>
              <a:rPr lang="en-US" b="1" dirty="0" err="1"/>
              <a:t>gapS</a:t>
            </a:r>
            <a:r>
              <a:rPr lang="en-US" b="1" dirty="0"/>
              <a:t> &amp; identity negotiation</a:t>
            </a:r>
          </a:p>
        </p:txBody>
      </p:sp>
      <p:sp>
        <p:nvSpPr>
          <p:cNvPr id="3" name="Subtitle 2">
            <a:extLst>
              <a:ext uri="{FF2B5EF4-FFF2-40B4-BE49-F238E27FC236}">
                <a16:creationId xmlns:a16="http://schemas.microsoft.com/office/drawing/2014/main" id="{EBF0EFE7-61F5-9346-9C7B-BAE0D015F0BF}"/>
              </a:ext>
            </a:extLst>
          </p:cNvPr>
          <p:cNvSpPr>
            <a:spLocks noGrp="1"/>
          </p:cNvSpPr>
          <p:nvPr>
            <p:ph type="subTitle" idx="1"/>
          </p:nvPr>
        </p:nvSpPr>
        <p:spPr>
          <a:xfrm>
            <a:off x="1751012" y="4953000"/>
            <a:ext cx="8676222" cy="1905000"/>
          </a:xfrm>
        </p:spPr>
        <p:txBody>
          <a:bodyPr>
            <a:normAutofit/>
          </a:bodyPr>
          <a:lstStyle/>
          <a:p>
            <a:r>
              <a:rPr lang="en-US" sz="1600" dirty="0"/>
              <a:t>Presented by mason </a:t>
            </a:r>
            <a:r>
              <a:rPr lang="en-US" sz="1600" dirty="0" err="1"/>
              <a:t>trinh</a:t>
            </a:r>
            <a:endParaRPr lang="en-US" sz="1600" dirty="0"/>
          </a:p>
          <a:p>
            <a:r>
              <a:rPr lang="en-US" sz="1600" dirty="0"/>
              <a:t>Advised by Dr. Sandra Faulkner</a:t>
            </a:r>
          </a:p>
        </p:txBody>
      </p:sp>
    </p:spTree>
    <p:extLst>
      <p:ext uri="{BB962C8B-B14F-4D97-AF65-F5344CB8AC3E}">
        <p14:creationId xmlns:p14="http://schemas.microsoft.com/office/powerpoint/2010/main" val="376113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310AE0-F154-D745-955E-8017FEBED0A4}"/>
              </a:ext>
            </a:extLst>
          </p:cNvPr>
          <p:cNvSpPr>
            <a:spLocks noGrp="1"/>
          </p:cNvSpPr>
          <p:nvPr>
            <p:ph type="title"/>
          </p:nvPr>
        </p:nvSpPr>
        <p:spPr>
          <a:xfrm>
            <a:off x="1141413" y="609600"/>
            <a:ext cx="9905998" cy="1173480"/>
          </a:xfrm>
        </p:spPr>
        <p:txBody>
          <a:bodyPr>
            <a:normAutofit/>
          </a:bodyPr>
          <a:lstStyle/>
          <a:p>
            <a:pPr algn="ctr"/>
            <a:r>
              <a:rPr lang="en-US" b="1" dirty="0"/>
              <a:t>Absolution of conflict</a:t>
            </a:r>
          </a:p>
        </p:txBody>
      </p:sp>
      <p:sp>
        <p:nvSpPr>
          <p:cNvPr id="3" name="Content Placeholder 2">
            <a:extLst>
              <a:ext uri="{FF2B5EF4-FFF2-40B4-BE49-F238E27FC236}">
                <a16:creationId xmlns:a16="http://schemas.microsoft.com/office/drawing/2014/main" id="{50065684-9875-7E43-98AE-59E2C9F741F0}"/>
              </a:ext>
            </a:extLst>
          </p:cNvPr>
          <p:cNvSpPr>
            <a:spLocks noGrp="1"/>
          </p:cNvSpPr>
          <p:nvPr>
            <p:ph idx="1"/>
          </p:nvPr>
        </p:nvSpPr>
        <p:spPr>
          <a:xfrm>
            <a:off x="1141413" y="2270839"/>
            <a:ext cx="9905998" cy="3996691"/>
          </a:xfrm>
        </p:spPr>
        <p:txBody>
          <a:bodyPr>
            <a:normAutofit lnSpcReduction="10000"/>
          </a:bodyPr>
          <a:lstStyle/>
          <a:p>
            <a:pPr lvl="2"/>
            <a:endParaRPr lang="en-US" dirty="0"/>
          </a:p>
          <a:p>
            <a:r>
              <a:rPr lang="en-US" u="sng" dirty="0"/>
              <a:t>Definition</a:t>
            </a:r>
            <a:r>
              <a:rPr lang="en-US" dirty="0"/>
              <a:t>: </a:t>
            </a:r>
            <a:r>
              <a:rPr lang="en-US" i="1" dirty="0"/>
              <a:t>attempting to resolve one’s identity gap</a:t>
            </a:r>
          </a:p>
          <a:p>
            <a:r>
              <a:rPr lang="en-US" u="sng" dirty="0"/>
              <a:t>Identity Disclosure</a:t>
            </a:r>
            <a:r>
              <a:rPr lang="en-US" dirty="0"/>
              <a:t>: </a:t>
            </a:r>
            <a:r>
              <a:rPr lang="en-US" i="1" dirty="0"/>
              <a:t>one’s decision to reveal a salient identity or both identities or ‘come out’ to people in particular setting where the conflict between two identities can arise.</a:t>
            </a:r>
            <a:r>
              <a:rPr lang="en-US" dirty="0"/>
              <a:t> </a:t>
            </a:r>
          </a:p>
          <a:p>
            <a:r>
              <a:rPr lang="en-US" u="sng" dirty="0"/>
              <a:t>Conflict Normalization</a:t>
            </a:r>
            <a:r>
              <a:rPr lang="en-US" dirty="0"/>
              <a:t>: </a:t>
            </a:r>
            <a:r>
              <a:rPr lang="en-US" i="1" dirty="0"/>
              <a:t>actions that one take to resolve the conflict between their two identities in their own perceptions or others’ perceptions. </a:t>
            </a:r>
          </a:p>
          <a:p>
            <a:pPr lvl="1"/>
            <a:r>
              <a:rPr lang="en-US" dirty="0"/>
              <a:t>Self-advocacy: </a:t>
            </a:r>
            <a:r>
              <a:rPr lang="en-US" i="1" dirty="0"/>
              <a:t>a range of actions that one takes to persuade others about the lack of conflict between the person’s two identities. </a:t>
            </a:r>
          </a:p>
          <a:p>
            <a:pPr lvl="1"/>
            <a:r>
              <a:rPr lang="en-US" dirty="0"/>
              <a:t>Internal Resolution: a type of conflict normalization that enables a person to attempt to resolve an identity gap in their own perceptions </a:t>
            </a:r>
          </a:p>
          <a:p>
            <a:endParaRPr lang="en-US" dirty="0"/>
          </a:p>
        </p:txBody>
      </p:sp>
    </p:spTree>
    <p:extLst>
      <p:ext uri="{BB962C8B-B14F-4D97-AF65-F5344CB8AC3E}">
        <p14:creationId xmlns:p14="http://schemas.microsoft.com/office/powerpoint/2010/main" val="363930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310AE0-F154-D745-955E-8017FEBED0A4}"/>
              </a:ext>
            </a:extLst>
          </p:cNvPr>
          <p:cNvSpPr>
            <a:spLocks noGrp="1"/>
          </p:cNvSpPr>
          <p:nvPr>
            <p:ph type="title"/>
          </p:nvPr>
        </p:nvSpPr>
        <p:spPr>
          <a:xfrm>
            <a:off x="1141413" y="609600"/>
            <a:ext cx="9905998" cy="1173480"/>
          </a:xfrm>
        </p:spPr>
        <p:txBody>
          <a:bodyPr>
            <a:normAutofit/>
          </a:bodyPr>
          <a:lstStyle/>
          <a:p>
            <a:pPr algn="ctr"/>
            <a:r>
              <a:rPr lang="en-US" b="1" dirty="0"/>
              <a:t>A lack of identity gap</a:t>
            </a:r>
          </a:p>
        </p:txBody>
      </p:sp>
      <p:sp>
        <p:nvSpPr>
          <p:cNvPr id="3" name="Content Placeholder 2">
            <a:extLst>
              <a:ext uri="{FF2B5EF4-FFF2-40B4-BE49-F238E27FC236}">
                <a16:creationId xmlns:a16="http://schemas.microsoft.com/office/drawing/2014/main" id="{50065684-9875-7E43-98AE-59E2C9F741F0}"/>
              </a:ext>
            </a:extLst>
          </p:cNvPr>
          <p:cNvSpPr>
            <a:spLocks noGrp="1"/>
          </p:cNvSpPr>
          <p:nvPr>
            <p:ph idx="1"/>
          </p:nvPr>
        </p:nvSpPr>
        <p:spPr>
          <a:xfrm>
            <a:off x="1141413" y="2484119"/>
            <a:ext cx="9905998" cy="3962401"/>
          </a:xfrm>
        </p:spPr>
        <p:txBody>
          <a:bodyPr>
            <a:normAutofit fontScale="85000" lnSpcReduction="20000"/>
          </a:bodyPr>
          <a:lstStyle/>
          <a:p>
            <a:pPr lvl="2"/>
            <a:endParaRPr lang="en-US" dirty="0"/>
          </a:p>
          <a:p>
            <a:r>
              <a:rPr lang="en-US" u="sng" dirty="0"/>
              <a:t>Definition</a:t>
            </a:r>
            <a:r>
              <a:rPr lang="en-US" dirty="0"/>
              <a:t>: </a:t>
            </a:r>
            <a:r>
              <a:rPr lang="en-US" i="1" dirty="0"/>
              <a:t>the harmony or a lack conflict between two identities in terms of one or more identity frames. </a:t>
            </a:r>
          </a:p>
          <a:p>
            <a:r>
              <a:rPr lang="en-US" u="sng" dirty="0"/>
              <a:t>Single-layered</a:t>
            </a:r>
            <a:r>
              <a:rPr lang="en-US" dirty="0"/>
              <a:t>: </a:t>
            </a:r>
            <a:r>
              <a:rPr lang="en-US" i="1" dirty="0"/>
              <a:t>any one of the four frames</a:t>
            </a:r>
          </a:p>
          <a:p>
            <a:pPr lvl="1"/>
            <a:r>
              <a:rPr lang="en-US" dirty="0"/>
              <a:t>Example: “</a:t>
            </a:r>
            <a:r>
              <a:rPr lang="en-US" dirty="0">
                <a:effectLst/>
              </a:rPr>
              <a:t>there isn't [a conflict] because Wicca is very big on the whole idea of everything is fluid there is no really clear line between the male and female because there are two sides of the same coin. There is the female aspect which is the goddess and then there's the male aspect which is the God. So it would make perfect sense that there is space in between. And that would be where I am…” (Wiccan X Genderfluid)- </a:t>
            </a:r>
            <a:r>
              <a:rPr lang="en-US" i="1" dirty="0">
                <a:effectLst/>
              </a:rPr>
              <a:t>Personal frame.</a:t>
            </a:r>
            <a:endParaRPr lang="en-US" dirty="0"/>
          </a:p>
          <a:p>
            <a:r>
              <a:rPr lang="en-US" u="sng" dirty="0"/>
              <a:t>Multi-layered</a:t>
            </a:r>
            <a:r>
              <a:rPr lang="en-US" dirty="0"/>
              <a:t>: </a:t>
            </a:r>
            <a:r>
              <a:rPr lang="en-US" i="1" dirty="0">
                <a:effectLst/>
              </a:rPr>
              <a:t>any two or more of four frames simultaneously</a:t>
            </a:r>
          </a:p>
          <a:p>
            <a:pPr lvl="1"/>
            <a:r>
              <a:rPr lang="en-US" dirty="0"/>
              <a:t>Example: “</a:t>
            </a:r>
            <a:r>
              <a:rPr lang="en-US" dirty="0">
                <a:effectLst/>
              </a:rPr>
              <a:t>Telling him I'm bisexual was just kind of like he took a he obviously took it very well because he was like, “Oh, I am too” and share feelings for understand each other for as well as but also I think I think he just helped me grow more. And then with my native American identity, telling him about that. He was just interested, not afraid of me, my family because of me, he got to know me more both. In both situations, he got to know me more. And he still wants me.” (Native American X Bisexual) – Relational Frame &amp; Personal Frame</a:t>
            </a:r>
          </a:p>
        </p:txBody>
      </p:sp>
    </p:spTree>
    <p:extLst>
      <p:ext uri="{BB962C8B-B14F-4D97-AF65-F5344CB8AC3E}">
        <p14:creationId xmlns:p14="http://schemas.microsoft.com/office/powerpoint/2010/main" val="405456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FB35-6D3A-C742-A0D6-3548A3CCA6A0}"/>
              </a:ext>
            </a:extLst>
          </p:cNvPr>
          <p:cNvSpPr>
            <a:spLocks noGrp="1"/>
          </p:cNvSpPr>
          <p:nvPr>
            <p:ph type="title"/>
          </p:nvPr>
        </p:nvSpPr>
        <p:spPr>
          <a:xfrm>
            <a:off x="532342" y="890587"/>
            <a:ext cx="3935659" cy="5076826"/>
          </a:xfrm>
        </p:spPr>
        <p:txBody>
          <a:bodyPr anchor="ctr">
            <a:normAutofit/>
          </a:bodyPr>
          <a:lstStyle/>
          <a:p>
            <a:r>
              <a:rPr lang="en-US" sz="4000" dirty="0"/>
              <a:t>implications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515E547C-213B-C346-BDD6-CE1BD6C9B874}"/>
              </a:ext>
            </a:extLst>
          </p:cNvPr>
          <p:cNvSpPr>
            <a:spLocks noGrp="1"/>
          </p:cNvSpPr>
          <p:nvPr>
            <p:ph idx="1"/>
          </p:nvPr>
        </p:nvSpPr>
        <p:spPr>
          <a:xfrm>
            <a:off x="5117722" y="1952978"/>
            <a:ext cx="6253751" cy="5350933"/>
          </a:xfrm>
        </p:spPr>
        <p:txBody>
          <a:bodyPr>
            <a:normAutofit fontScale="92500" lnSpcReduction="20000"/>
          </a:bodyPr>
          <a:lstStyle/>
          <a:p>
            <a:r>
              <a:rPr lang="en-US" sz="2800" dirty="0">
                <a:solidFill>
                  <a:schemeClr val="tx1"/>
                </a:solidFill>
              </a:rPr>
              <a:t>Clinicians, social workers, &amp; advocates can inform their services for LGBTQ+ individuals by acknowledging:</a:t>
            </a:r>
          </a:p>
          <a:p>
            <a:pPr lvl="1"/>
            <a:r>
              <a:rPr lang="en-US" sz="2800" dirty="0">
                <a:solidFill>
                  <a:schemeClr val="tx1"/>
                </a:solidFill>
              </a:rPr>
              <a:t>Identity gaps between salient identities exist in a complex manner</a:t>
            </a:r>
          </a:p>
          <a:p>
            <a:pPr lvl="1"/>
            <a:r>
              <a:rPr lang="en-US" sz="2800" dirty="0">
                <a:solidFill>
                  <a:schemeClr val="tx1"/>
                </a:solidFill>
              </a:rPr>
              <a:t>There are various ways of identity negotiation</a:t>
            </a:r>
          </a:p>
          <a:p>
            <a:pPr lvl="1"/>
            <a:r>
              <a:rPr lang="en-US" sz="2800" dirty="0">
                <a:solidFill>
                  <a:schemeClr val="tx1"/>
                </a:solidFill>
              </a:rPr>
              <a:t>Identity Compartmentalization is a complicated mechanism of identity negotiation</a:t>
            </a:r>
          </a:p>
          <a:p>
            <a:pPr lvl="1"/>
            <a:r>
              <a:rPr lang="en-US" sz="2800" dirty="0">
                <a:solidFill>
                  <a:schemeClr val="tx1"/>
                </a:solidFill>
              </a:rPr>
              <a:t>Successful internal resolution can result in identity affirmation/ exploration</a:t>
            </a: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50840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A5A9-32BD-DF4D-B19B-CBC5DCAA02AC}"/>
              </a:ext>
            </a:extLst>
          </p:cNvPr>
          <p:cNvSpPr>
            <a:spLocks noGrp="1"/>
          </p:cNvSpPr>
          <p:nvPr>
            <p:ph type="title"/>
          </p:nvPr>
        </p:nvSpPr>
        <p:spPr>
          <a:xfrm>
            <a:off x="527036" y="1162049"/>
            <a:ext cx="3949946" cy="5076826"/>
          </a:xfrm>
        </p:spPr>
        <p:txBody>
          <a:bodyPr anchor="ctr">
            <a:normAutofit/>
          </a:bodyPr>
          <a:lstStyle/>
          <a:p>
            <a:r>
              <a:rPr lang="en-US" sz="4000" dirty="0"/>
              <a:t>Implications (cont.) </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B728BC13-C7BE-D54B-9FCB-FAE5FC24C816}"/>
              </a:ext>
            </a:extLst>
          </p:cNvPr>
          <p:cNvSpPr>
            <a:spLocks noGrp="1"/>
          </p:cNvSpPr>
          <p:nvPr>
            <p:ph idx="1"/>
          </p:nvPr>
        </p:nvSpPr>
        <p:spPr>
          <a:xfrm>
            <a:off x="5108742" y="1523294"/>
            <a:ext cx="6253751" cy="5076825"/>
          </a:xfrm>
        </p:spPr>
        <p:txBody>
          <a:bodyPr>
            <a:normAutofit/>
          </a:bodyPr>
          <a:lstStyle/>
          <a:p>
            <a:r>
              <a:rPr lang="en-US" dirty="0">
                <a:solidFill>
                  <a:schemeClr val="tx1"/>
                </a:solidFill>
              </a:rPr>
              <a:t>Future research should address the following limitations:</a:t>
            </a:r>
          </a:p>
          <a:p>
            <a:pPr lvl="1"/>
            <a:r>
              <a:rPr lang="en-US" dirty="0">
                <a:solidFill>
                  <a:schemeClr val="tx1"/>
                </a:solidFill>
              </a:rPr>
              <a:t>A lack of racial diversity in the sample</a:t>
            </a:r>
          </a:p>
          <a:p>
            <a:pPr lvl="1"/>
            <a:r>
              <a:rPr lang="en-US" dirty="0">
                <a:solidFill>
                  <a:schemeClr val="tx1"/>
                </a:solidFill>
              </a:rPr>
              <a:t>Time constraint</a:t>
            </a:r>
          </a:p>
          <a:p>
            <a:pPr lvl="1"/>
            <a:r>
              <a:rPr lang="en-US" dirty="0">
                <a:solidFill>
                  <a:schemeClr val="tx1"/>
                </a:solidFill>
              </a:rPr>
              <a:t>Interview questions with loaded language</a:t>
            </a:r>
          </a:p>
          <a:p>
            <a:pPr lvl="1"/>
            <a:r>
              <a:rPr lang="en-US" dirty="0">
                <a:solidFill>
                  <a:schemeClr val="tx1"/>
                </a:solidFill>
              </a:rPr>
              <a:t>Participants with minimal exploration or understanding of their identities</a:t>
            </a:r>
          </a:p>
          <a:p>
            <a:pPr marL="457200" lvl="1" indent="0">
              <a:buNone/>
            </a:pPr>
            <a:endParaRPr lang="en-US" dirty="0">
              <a:solidFill>
                <a:schemeClr val="tx1"/>
              </a:solidFill>
            </a:endParaRPr>
          </a:p>
          <a:p>
            <a:r>
              <a:rPr lang="en-US" dirty="0">
                <a:solidFill>
                  <a:schemeClr val="tx1"/>
                </a:solidFill>
              </a:rPr>
              <a:t>Future research should focus on identity compartmentalization to better understand the implications of intersectionality.</a:t>
            </a: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374393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4DE2-A3FC-004B-ABFC-DFEE98C92F13}"/>
              </a:ext>
            </a:extLst>
          </p:cNvPr>
          <p:cNvSpPr>
            <a:spLocks noGrp="1"/>
          </p:cNvSpPr>
          <p:nvPr>
            <p:ph type="title"/>
          </p:nvPr>
        </p:nvSpPr>
        <p:spPr>
          <a:xfrm>
            <a:off x="804990" y="890587"/>
            <a:ext cx="3332955" cy="5076826"/>
          </a:xfrm>
        </p:spPr>
        <p:txBody>
          <a:bodyPr anchor="ctr">
            <a:normAutofit/>
          </a:bodyPr>
          <a:lstStyle/>
          <a:p>
            <a:r>
              <a:rPr lang="en-US" sz="4000" dirty="0"/>
              <a:t>references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15929CA5-284B-B84C-9C14-C8330A9CCABD}"/>
              </a:ext>
            </a:extLst>
          </p:cNvPr>
          <p:cNvSpPr>
            <a:spLocks noGrp="1"/>
          </p:cNvSpPr>
          <p:nvPr>
            <p:ph idx="1"/>
          </p:nvPr>
        </p:nvSpPr>
        <p:spPr>
          <a:xfrm>
            <a:off x="5108742" y="1016317"/>
            <a:ext cx="6253751" cy="5177790"/>
          </a:xfrm>
        </p:spPr>
        <p:txBody>
          <a:bodyPr>
            <a:normAutofit fontScale="92500" lnSpcReduction="10000"/>
          </a:bodyPr>
          <a:lstStyle/>
          <a:p>
            <a:endParaRPr lang="en-US" dirty="0">
              <a:solidFill>
                <a:schemeClr val="tx1">
                  <a:lumMod val="85000"/>
                </a:schemeClr>
              </a:solidFill>
            </a:endParaRPr>
          </a:p>
          <a:p>
            <a:r>
              <a:rPr lang="en-US" dirty="0">
                <a:solidFill>
                  <a:schemeClr val="tx1">
                    <a:lumMod val="85000"/>
                  </a:schemeClr>
                </a:solidFill>
                <a:effectLst/>
              </a:rPr>
              <a:t>Crenshaw, K. (1991). Mapping the Margins: Intersectionality, Identity Politics, and Violence against Women of Color. </a:t>
            </a:r>
            <a:r>
              <a:rPr lang="en-US" i="1" dirty="0">
                <a:solidFill>
                  <a:schemeClr val="tx1">
                    <a:lumMod val="85000"/>
                  </a:schemeClr>
                </a:solidFill>
                <a:effectLst/>
              </a:rPr>
              <a:t>Stanford Law Review, 43(6),</a:t>
            </a:r>
            <a:r>
              <a:rPr lang="en-US" dirty="0">
                <a:solidFill>
                  <a:schemeClr val="tx1">
                    <a:lumMod val="85000"/>
                  </a:schemeClr>
                </a:solidFill>
                <a:effectLst/>
              </a:rPr>
              <a:t> 241-1299. </a:t>
            </a:r>
          </a:p>
          <a:p>
            <a:r>
              <a:rPr lang="en-US" dirty="0">
                <a:solidFill>
                  <a:schemeClr val="tx1">
                    <a:lumMod val="85000"/>
                  </a:schemeClr>
                </a:solidFill>
                <a:effectLst/>
              </a:rPr>
              <a:t>Faulkner, S. L., &amp; Hecht, M. L. (2006). Tides in the ocean: A layered approach to culture and communication. </a:t>
            </a:r>
            <a:r>
              <a:rPr lang="en-US" i="1" dirty="0">
                <a:solidFill>
                  <a:schemeClr val="tx1">
                    <a:lumMod val="85000"/>
                  </a:schemeClr>
                </a:solidFill>
                <a:effectLst/>
              </a:rPr>
              <a:t>Explaining communication: Contemporary theories and exemplars</a:t>
            </a:r>
            <a:r>
              <a:rPr lang="en-US" dirty="0">
                <a:solidFill>
                  <a:schemeClr val="tx1">
                    <a:lumMod val="85000"/>
                  </a:schemeClr>
                </a:solidFill>
                <a:effectLst/>
              </a:rPr>
              <a:t>, 383-402.</a:t>
            </a:r>
          </a:p>
          <a:p>
            <a:r>
              <a:rPr lang="en-US" dirty="0">
                <a:solidFill>
                  <a:schemeClr val="tx1">
                    <a:lumMod val="85000"/>
                  </a:schemeClr>
                </a:solidFill>
                <a:effectLst/>
              </a:rPr>
              <a:t>Faulkner, S. L. &amp; Hecht, M. L. (2011). The negotiation of </a:t>
            </a:r>
            <a:r>
              <a:rPr lang="en-US" dirty="0" err="1">
                <a:solidFill>
                  <a:schemeClr val="tx1">
                    <a:lumMod val="85000"/>
                  </a:schemeClr>
                </a:solidFill>
                <a:effectLst/>
              </a:rPr>
              <a:t>closetable</a:t>
            </a:r>
            <a:r>
              <a:rPr lang="en-US" dirty="0">
                <a:solidFill>
                  <a:schemeClr val="tx1">
                    <a:lumMod val="85000"/>
                  </a:schemeClr>
                </a:solidFill>
                <a:effectLst/>
              </a:rPr>
              <a:t> identities: A narrative analysis of lesbian, gay, bisexual, transgendered queer Jewish identity. </a:t>
            </a:r>
            <a:r>
              <a:rPr lang="en-US" i="1" dirty="0">
                <a:solidFill>
                  <a:schemeClr val="tx1">
                    <a:lumMod val="85000"/>
                  </a:schemeClr>
                </a:solidFill>
                <a:effectLst/>
              </a:rPr>
              <a:t>Journal of Social and Personal Relationships, 28, </a:t>
            </a:r>
            <a:r>
              <a:rPr lang="en-US" dirty="0">
                <a:solidFill>
                  <a:schemeClr val="tx1">
                    <a:lumMod val="85000"/>
                  </a:schemeClr>
                </a:solidFill>
                <a:effectLst/>
              </a:rPr>
              <a:t>829-847. </a:t>
            </a:r>
          </a:p>
          <a:p>
            <a:r>
              <a:rPr lang="en-US" dirty="0">
                <a:solidFill>
                  <a:schemeClr val="tx1">
                    <a:lumMod val="85000"/>
                  </a:schemeClr>
                </a:solidFill>
              </a:rPr>
              <a:t>Morris, R. C. (2013). Identity Salience and Identity Importance in Identity Theory. </a:t>
            </a:r>
            <a:r>
              <a:rPr lang="en-US" i="1" dirty="0">
                <a:solidFill>
                  <a:schemeClr val="tx1">
                    <a:lumMod val="85000"/>
                  </a:schemeClr>
                </a:solidFill>
              </a:rPr>
              <a:t>Current research in social psychology, 21, </a:t>
            </a:r>
            <a:r>
              <a:rPr lang="en-US" dirty="0">
                <a:solidFill>
                  <a:schemeClr val="tx1">
                    <a:lumMod val="85000"/>
                  </a:schemeClr>
                </a:solidFill>
              </a:rPr>
              <a:t>23-26.</a:t>
            </a:r>
          </a:p>
          <a:p>
            <a:endParaRPr lang="en-US" i="1" dirty="0"/>
          </a:p>
          <a:p>
            <a:endParaRPr lang="en-US" dirty="0">
              <a:solidFill>
                <a:schemeClr val="tx1"/>
              </a:solidFill>
            </a:endParaRPr>
          </a:p>
        </p:txBody>
      </p:sp>
    </p:spTree>
    <p:extLst>
      <p:ext uri="{BB962C8B-B14F-4D97-AF65-F5344CB8AC3E}">
        <p14:creationId xmlns:p14="http://schemas.microsoft.com/office/powerpoint/2010/main" val="366523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6E00-15B7-5F45-9AFE-877466A5DE8C}"/>
              </a:ext>
            </a:extLst>
          </p:cNvPr>
          <p:cNvSpPr>
            <a:spLocks noGrp="1"/>
          </p:cNvSpPr>
          <p:nvPr>
            <p:ph type="title"/>
          </p:nvPr>
        </p:nvSpPr>
        <p:spPr>
          <a:xfrm>
            <a:off x="974179" y="714375"/>
            <a:ext cx="3332955" cy="5076826"/>
          </a:xfrm>
        </p:spPr>
        <p:txBody>
          <a:bodyPr anchor="ctr">
            <a:normAutofit/>
          </a:bodyPr>
          <a:lstStyle/>
          <a:p>
            <a:r>
              <a:rPr lang="en-US" sz="4000" dirty="0"/>
              <a:t>Rationale</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0C87F6D0-980C-2345-BF72-5490885F7D0A}"/>
              </a:ext>
            </a:extLst>
          </p:cNvPr>
          <p:cNvSpPr>
            <a:spLocks noGrp="1"/>
          </p:cNvSpPr>
          <p:nvPr>
            <p:ph idx="1"/>
          </p:nvPr>
        </p:nvSpPr>
        <p:spPr>
          <a:xfrm>
            <a:off x="5285801" y="422910"/>
            <a:ext cx="6253751" cy="6183630"/>
          </a:xfrm>
        </p:spPr>
        <p:txBody>
          <a:bodyPr>
            <a:normAutofit fontScale="55000" lnSpcReduction="20000"/>
          </a:bodyPr>
          <a:lstStyle/>
          <a:p>
            <a:r>
              <a:rPr lang="en-US" sz="2600" dirty="0">
                <a:solidFill>
                  <a:schemeClr val="tx1">
                    <a:lumMod val="85000"/>
                  </a:schemeClr>
                </a:solidFill>
                <a:effectLst/>
              </a:rPr>
              <a:t>Salient identities:  identities that a person considers most important to their self-concept (Morris, 2013) </a:t>
            </a:r>
          </a:p>
          <a:p>
            <a:endParaRPr lang="en-US" sz="2600" dirty="0">
              <a:solidFill>
                <a:schemeClr val="tx1">
                  <a:lumMod val="85000"/>
                </a:schemeClr>
              </a:solidFill>
              <a:effectLst/>
            </a:endParaRPr>
          </a:p>
          <a:p>
            <a:r>
              <a:rPr lang="en-US" sz="2600" dirty="0">
                <a:solidFill>
                  <a:schemeClr val="tx1">
                    <a:lumMod val="85000"/>
                  </a:schemeClr>
                </a:solidFill>
                <a:effectLst/>
              </a:rPr>
              <a:t>Intersectionality highlights the idea that individuals have multiple overlapping and intersecting identities that influence how they experience oppression (Crenshaw, 1991). </a:t>
            </a:r>
          </a:p>
          <a:p>
            <a:endParaRPr lang="en-US" sz="2600" dirty="0">
              <a:solidFill>
                <a:schemeClr val="tx1">
                  <a:lumMod val="85000"/>
                </a:schemeClr>
              </a:solidFill>
              <a:effectLst/>
            </a:endParaRPr>
          </a:p>
          <a:p>
            <a:r>
              <a:rPr lang="en-US" sz="2600" dirty="0">
                <a:solidFill>
                  <a:schemeClr val="tx1">
                    <a:lumMod val="85000"/>
                  </a:schemeClr>
                </a:solidFill>
                <a:effectLst/>
              </a:rPr>
              <a:t>Communication Theory of Identity (CTI) focuses on identity as interaction between frames of identities (</a:t>
            </a:r>
            <a:r>
              <a:rPr lang="en-US" sz="2600" dirty="0">
                <a:effectLst/>
              </a:rPr>
              <a:t>Faulkner &amp; Hecht, 2006)</a:t>
            </a:r>
            <a:r>
              <a:rPr lang="en-US" sz="2600" dirty="0">
                <a:solidFill>
                  <a:schemeClr val="tx1">
                    <a:lumMod val="85000"/>
                  </a:schemeClr>
                </a:solidFill>
                <a:effectLst/>
              </a:rPr>
              <a:t>:</a:t>
            </a:r>
          </a:p>
          <a:p>
            <a:pPr lvl="1"/>
            <a:r>
              <a:rPr lang="en-US" sz="2600" dirty="0">
                <a:solidFill>
                  <a:schemeClr val="tx1">
                    <a:lumMod val="85000"/>
                  </a:schemeClr>
                </a:solidFill>
                <a:effectLst/>
              </a:rPr>
              <a:t>Personal</a:t>
            </a:r>
          </a:p>
          <a:p>
            <a:pPr lvl="1"/>
            <a:r>
              <a:rPr lang="en-US" sz="2600" dirty="0">
                <a:solidFill>
                  <a:schemeClr val="tx1">
                    <a:lumMod val="85000"/>
                  </a:schemeClr>
                </a:solidFill>
                <a:effectLst/>
              </a:rPr>
              <a:t>Enacted</a:t>
            </a:r>
          </a:p>
          <a:p>
            <a:pPr lvl="1"/>
            <a:r>
              <a:rPr lang="en-US" sz="2600" dirty="0">
                <a:solidFill>
                  <a:schemeClr val="tx1">
                    <a:lumMod val="85000"/>
                  </a:schemeClr>
                </a:solidFill>
                <a:effectLst/>
              </a:rPr>
              <a:t>Relational</a:t>
            </a:r>
          </a:p>
          <a:p>
            <a:pPr lvl="1"/>
            <a:r>
              <a:rPr lang="en-US" sz="2600" dirty="0">
                <a:solidFill>
                  <a:schemeClr val="tx1">
                    <a:lumMod val="85000"/>
                  </a:schemeClr>
                </a:solidFill>
                <a:effectLst/>
              </a:rPr>
              <a:t>Communal</a:t>
            </a:r>
          </a:p>
          <a:p>
            <a:pPr marL="457200" lvl="1" indent="0">
              <a:buNone/>
            </a:pPr>
            <a:endParaRPr lang="en-US" sz="2600" dirty="0">
              <a:solidFill>
                <a:schemeClr val="tx1">
                  <a:lumMod val="85000"/>
                </a:schemeClr>
              </a:solidFill>
              <a:effectLst/>
            </a:endParaRPr>
          </a:p>
          <a:p>
            <a:r>
              <a:rPr lang="en-US" sz="2600" dirty="0">
                <a:solidFill>
                  <a:schemeClr val="tx1">
                    <a:lumMod val="85000"/>
                  </a:schemeClr>
                </a:solidFill>
                <a:effectLst/>
              </a:rPr>
              <a:t>Individuals can experience identity gaps when there is dissonance between frames. individuals negotiate their identities in different ways (</a:t>
            </a:r>
            <a:r>
              <a:rPr lang="en-US" sz="2600" dirty="0">
                <a:effectLst/>
              </a:rPr>
              <a:t>Faulkner &amp; Hecht, 2011)</a:t>
            </a:r>
          </a:p>
          <a:p>
            <a:r>
              <a:rPr lang="en-US" sz="2600" dirty="0">
                <a:effectLst/>
              </a:rPr>
              <a:t>Identity gaps can cause </a:t>
            </a:r>
            <a:r>
              <a:rPr lang="en-US" sz="2600">
                <a:effectLst/>
              </a:rPr>
              <a:t>psychological distress &amp; relationship difficulties. </a:t>
            </a:r>
            <a:endParaRPr lang="en-US" sz="2600" dirty="0">
              <a:effectLst/>
            </a:endParaRPr>
          </a:p>
          <a:p>
            <a:pPr marL="0" indent="0">
              <a:buNone/>
            </a:pPr>
            <a:endParaRPr lang="en-US" dirty="0">
              <a:effectLst/>
            </a:endParaRPr>
          </a:p>
          <a:p>
            <a:pPr>
              <a:buFont typeface="Wingdings" pitchFamily="2" charset="2"/>
              <a:buChar char="Ø"/>
            </a:pPr>
            <a:r>
              <a:rPr lang="en-US" sz="3200" b="1" dirty="0">
                <a:solidFill>
                  <a:schemeClr val="tx1">
                    <a:lumMod val="85000"/>
                  </a:schemeClr>
                </a:solidFill>
                <a:effectLst/>
              </a:rPr>
              <a:t>We need more research on how salient identities are negotiated when individuals experience identity gaps. </a:t>
            </a:r>
            <a:endParaRPr lang="en-US" dirty="0">
              <a:solidFill>
                <a:schemeClr val="tx1"/>
              </a:solidFill>
            </a:endParaRPr>
          </a:p>
        </p:txBody>
      </p:sp>
    </p:spTree>
    <p:extLst>
      <p:ext uri="{BB962C8B-B14F-4D97-AF65-F5344CB8AC3E}">
        <p14:creationId xmlns:p14="http://schemas.microsoft.com/office/powerpoint/2010/main" val="358318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6701-B343-9844-A337-05F789A51252}"/>
              </a:ext>
            </a:extLst>
          </p:cNvPr>
          <p:cNvSpPr>
            <a:spLocks noGrp="1"/>
          </p:cNvSpPr>
          <p:nvPr>
            <p:ph type="title"/>
          </p:nvPr>
        </p:nvSpPr>
        <p:spPr>
          <a:xfrm>
            <a:off x="974179" y="714375"/>
            <a:ext cx="3332955" cy="5076826"/>
          </a:xfrm>
        </p:spPr>
        <p:txBody>
          <a:bodyPr anchor="ctr">
            <a:normAutofit/>
          </a:bodyPr>
          <a:lstStyle/>
          <a:p>
            <a:r>
              <a:rPr lang="en-US" sz="4000" dirty="0"/>
              <a:t>Research purposes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2645B5C2-D0BF-474C-96ED-3CE5CA00A118}"/>
              </a:ext>
            </a:extLst>
          </p:cNvPr>
          <p:cNvSpPr>
            <a:spLocks noGrp="1"/>
          </p:cNvSpPr>
          <p:nvPr>
            <p:ph idx="1"/>
          </p:nvPr>
        </p:nvSpPr>
        <p:spPr>
          <a:xfrm>
            <a:off x="4973046" y="714375"/>
            <a:ext cx="6685546" cy="5076825"/>
          </a:xfrm>
        </p:spPr>
        <p:txBody>
          <a:bodyPr>
            <a:normAutofit/>
          </a:bodyPr>
          <a:lstStyle/>
          <a:p>
            <a:r>
              <a:rPr lang="en-US" dirty="0">
                <a:solidFill>
                  <a:schemeClr val="tx1"/>
                </a:solidFill>
              </a:rPr>
              <a:t>To learn about the range of identities that individuals define as salient.</a:t>
            </a:r>
          </a:p>
          <a:p>
            <a:pPr marL="0" indent="0">
              <a:buNone/>
            </a:pPr>
            <a:endParaRPr lang="en-US" dirty="0">
              <a:solidFill>
                <a:schemeClr val="tx1"/>
              </a:solidFill>
            </a:endParaRPr>
          </a:p>
          <a:p>
            <a:r>
              <a:rPr lang="en-US" dirty="0">
                <a:solidFill>
                  <a:schemeClr val="tx1"/>
                </a:solidFill>
              </a:rPr>
              <a:t>To understand how identity gaps or a lack thereof exist in terms of the four identity frames.</a:t>
            </a:r>
          </a:p>
          <a:p>
            <a:pPr marL="0" indent="0">
              <a:buNone/>
            </a:pPr>
            <a:endParaRPr lang="en-US" dirty="0">
              <a:solidFill>
                <a:schemeClr val="tx1"/>
              </a:solidFill>
            </a:endParaRPr>
          </a:p>
          <a:p>
            <a:r>
              <a:rPr lang="en-US" dirty="0">
                <a:solidFill>
                  <a:schemeClr val="tx1"/>
                </a:solidFill>
              </a:rPr>
              <a:t>To explore varying pathways of identity negotiation.</a:t>
            </a:r>
          </a:p>
        </p:txBody>
      </p:sp>
    </p:spTree>
    <p:extLst>
      <p:ext uri="{BB962C8B-B14F-4D97-AF65-F5344CB8AC3E}">
        <p14:creationId xmlns:p14="http://schemas.microsoft.com/office/powerpoint/2010/main" val="330158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DF8E-5952-6E48-ACD6-FD501F678FC3}"/>
              </a:ext>
            </a:extLst>
          </p:cNvPr>
          <p:cNvSpPr>
            <a:spLocks noGrp="1"/>
          </p:cNvSpPr>
          <p:nvPr>
            <p:ph type="title"/>
          </p:nvPr>
        </p:nvSpPr>
        <p:spPr>
          <a:xfrm>
            <a:off x="974179" y="714375"/>
            <a:ext cx="3332955" cy="5076826"/>
          </a:xfrm>
        </p:spPr>
        <p:txBody>
          <a:bodyPr anchor="ctr">
            <a:normAutofit/>
          </a:bodyPr>
          <a:lstStyle/>
          <a:p>
            <a:r>
              <a:rPr lang="en-US" sz="4000" dirty="0"/>
              <a:t>method</a:t>
            </a:r>
          </a:p>
        </p:txBody>
      </p:sp>
      <p:sp>
        <p:nvSpPr>
          <p:cNvPr id="15" name="Rectangle 14">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7DDF2323-6FD5-2A4A-B5CC-938242D9AF37}"/>
              </a:ext>
            </a:extLst>
          </p:cNvPr>
          <p:cNvSpPr>
            <a:spLocks noGrp="1"/>
          </p:cNvSpPr>
          <p:nvPr>
            <p:ph idx="1"/>
          </p:nvPr>
        </p:nvSpPr>
        <p:spPr>
          <a:xfrm>
            <a:off x="4968559" y="1091565"/>
            <a:ext cx="6253751" cy="5076825"/>
          </a:xfrm>
        </p:spPr>
        <p:txBody>
          <a:bodyPr>
            <a:normAutofit/>
          </a:bodyPr>
          <a:lstStyle/>
          <a:p>
            <a:endParaRPr lang="en-US" dirty="0">
              <a:solidFill>
                <a:schemeClr val="tx1"/>
              </a:solidFill>
            </a:endParaRPr>
          </a:p>
          <a:p>
            <a:r>
              <a:rPr lang="en-US" dirty="0">
                <a:solidFill>
                  <a:schemeClr val="tx1"/>
                </a:solidFill>
              </a:rPr>
              <a:t>Participants (N=20) (Mean age=20.15) were recruited through campus updates, office of multicultural affairs, and the LGBTQ+ resource center.</a:t>
            </a:r>
          </a:p>
          <a:p>
            <a:pPr marL="0" indent="0">
              <a:buNone/>
            </a:pPr>
            <a:endParaRPr lang="en-US" dirty="0">
              <a:solidFill>
                <a:schemeClr val="tx1"/>
              </a:solidFill>
            </a:endParaRPr>
          </a:p>
          <a:p>
            <a:r>
              <a:rPr lang="en-US" dirty="0">
                <a:solidFill>
                  <a:schemeClr val="tx1"/>
                </a:solidFill>
              </a:rPr>
              <a:t>20 confidential one-on-one in-depth interviews.</a:t>
            </a:r>
          </a:p>
          <a:p>
            <a:endParaRPr lang="en-US" dirty="0">
              <a:solidFill>
                <a:schemeClr val="tx1"/>
              </a:solidFill>
            </a:endParaRPr>
          </a:p>
          <a:p>
            <a:r>
              <a:rPr lang="en-US" dirty="0">
                <a:solidFill>
                  <a:schemeClr val="tx1"/>
                </a:solidFill>
              </a:rPr>
              <a:t>Each participant received one $15 Amazon gift card as a compensation.</a:t>
            </a:r>
          </a:p>
          <a:p>
            <a:pPr marL="0" indent="0">
              <a:buNone/>
            </a:pPr>
            <a:endParaRPr lang="en-US" dirty="0">
              <a:solidFill>
                <a:schemeClr val="tx1"/>
              </a:solidFill>
            </a:endParaRPr>
          </a:p>
          <a:p>
            <a:r>
              <a:rPr lang="en-US" dirty="0">
                <a:solidFill>
                  <a:schemeClr val="tx1"/>
                </a:solidFill>
              </a:rPr>
              <a:t>Inductive thematic analysis of interviews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83086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A2D6-093B-3E40-8999-77A7B4CE5647}"/>
              </a:ext>
            </a:extLst>
          </p:cNvPr>
          <p:cNvSpPr>
            <a:spLocks noGrp="1"/>
          </p:cNvSpPr>
          <p:nvPr>
            <p:ph type="title"/>
          </p:nvPr>
        </p:nvSpPr>
        <p:spPr>
          <a:xfrm>
            <a:off x="250229" y="890587"/>
            <a:ext cx="4302647" cy="5076826"/>
          </a:xfrm>
        </p:spPr>
        <p:txBody>
          <a:bodyPr anchor="ctr">
            <a:normAutofit/>
          </a:bodyPr>
          <a:lstStyle/>
          <a:p>
            <a:r>
              <a:rPr lang="en-US" sz="4000" dirty="0"/>
              <a:t>demographics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7" name="Content Placeholder 6">
            <a:extLst>
              <a:ext uri="{FF2B5EF4-FFF2-40B4-BE49-F238E27FC236}">
                <a16:creationId xmlns:a16="http://schemas.microsoft.com/office/drawing/2014/main" id="{A42A6460-BFE6-F34E-A67E-B61DA015256C}"/>
              </a:ext>
            </a:extLst>
          </p:cNvPr>
          <p:cNvGraphicFramePr>
            <a:graphicFrameLocks noGrp="1"/>
          </p:cNvGraphicFramePr>
          <p:nvPr>
            <p:ph idx="1"/>
            <p:extLst>
              <p:ext uri="{D42A27DB-BD31-4B8C-83A1-F6EECF244321}">
                <p14:modId xmlns:p14="http://schemas.microsoft.com/office/powerpoint/2010/main" val="653822847"/>
              </p:ext>
            </p:extLst>
          </p:nvPr>
        </p:nvGraphicFramePr>
        <p:xfrm>
          <a:off x="4785286" y="280312"/>
          <a:ext cx="3347222" cy="3068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EE3FAD5-EBAB-0343-A1E9-C165F2DC4BCC}"/>
              </a:ext>
            </a:extLst>
          </p:cNvPr>
          <p:cNvGraphicFramePr>
            <a:graphicFrameLocks/>
          </p:cNvGraphicFramePr>
          <p:nvPr>
            <p:extLst>
              <p:ext uri="{D42A27DB-BD31-4B8C-83A1-F6EECF244321}">
                <p14:modId xmlns:p14="http://schemas.microsoft.com/office/powerpoint/2010/main" val="2781393622"/>
              </p:ext>
            </p:extLst>
          </p:nvPr>
        </p:nvGraphicFramePr>
        <p:xfrm>
          <a:off x="7989560" y="288880"/>
          <a:ext cx="4097365" cy="3011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AFE3C0F-5F38-6C4F-9057-509EC5F78BF5}"/>
              </a:ext>
            </a:extLst>
          </p:cNvPr>
          <p:cNvGraphicFramePr>
            <a:graphicFrameLocks/>
          </p:cNvGraphicFramePr>
          <p:nvPr>
            <p:extLst>
              <p:ext uri="{D42A27DB-BD31-4B8C-83A1-F6EECF244321}">
                <p14:modId xmlns:p14="http://schemas.microsoft.com/office/powerpoint/2010/main" val="4293754997"/>
              </p:ext>
            </p:extLst>
          </p:nvPr>
        </p:nvGraphicFramePr>
        <p:xfrm>
          <a:off x="4332367" y="3589294"/>
          <a:ext cx="4011534" cy="31003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41D7512F-C31A-F641-9734-C5F78FC1D9BF}"/>
              </a:ext>
            </a:extLst>
          </p:cNvPr>
          <p:cNvGraphicFramePr>
            <a:graphicFrameLocks/>
          </p:cNvGraphicFramePr>
          <p:nvPr>
            <p:extLst>
              <p:ext uri="{D42A27DB-BD31-4B8C-83A1-F6EECF244321}">
                <p14:modId xmlns:p14="http://schemas.microsoft.com/office/powerpoint/2010/main" val="3001779075"/>
              </p:ext>
            </p:extLst>
          </p:nvPr>
        </p:nvGraphicFramePr>
        <p:xfrm>
          <a:off x="7989559" y="3729309"/>
          <a:ext cx="4097365" cy="29603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9632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8AAAE9-A92E-8941-B522-B4ADF83430BB}"/>
              </a:ext>
            </a:extLst>
          </p:cNvPr>
          <p:cNvSpPr>
            <a:spLocks noGrp="1"/>
          </p:cNvSpPr>
          <p:nvPr>
            <p:ph type="title"/>
          </p:nvPr>
        </p:nvSpPr>
        <p:spPr>
          <a:xfrm>
            <a:off x="821373" y="171907"/>
            <a:ext cx="9905998" cy="1173480"/>
          </a:xfrm>
        </p:spPr>
        <p:txBody>
          <a:bodyPr>
            <a:normAutofit/>
          </a:bodyPr>
          <a:lstStyle/>
          <a:p>
            <a:pPr algn="ctr"/>
            <a:r>
              <a:rPr lang="en-US" dirty="0"/>
              <a:t>findings</a:t>
            </a:r>
          </a:p>
        </p:txBody>
      </p:sp>
      <p:pic>
        <p:nvPicPr>
          <p:cNvPr id="5" name="Content Placeholder 4">
            <a:extLst>
              <a:ext uri="{FF2B5EF4-FFF2-40B4-BE49-F238E27FC236}">
                <a16:creationId xmlns:a16="http://schemas.microsoft.com/office/drawing/2014/main" id="{95675DA0-7FD5-FA4C-8CCF-B21EFC7217E4}"/>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845428" y="1292313"/>
            <a:ext cx="8501144" cy="5239512"/>
          </a:xfrm>
        </p:spPr>
      </p:pic>
    </p:spTree>
    <p:extLst>
      <p:ext uri="{BB962C8B-B14F-4D97-AF65-F5344CB8AC3E}">
        <p14:creationId xmlns:p14="http://schemas.microsoft.com/office/powerpoint/2010/main" val="106689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0AE0-F154-D745-955E-8017FEBED0A4}"/>
              </a:ext>
            </a:extLst>
          </p:cNvPr>
          <p:cNvSpPr>
            <a:spLocks noGrp="1"/>
          </p:cNvSpPr>
          <p:nvPr>
            <p:ph type="title"/>
          </p:nvPr>
        </p:nvSpPr>
        <p:spPr>
          <a:xfrm>
            <a:off x="974179" y="714375"/>
            <a:ext cx="3332955" cy="5076826"/>
          </a:xfrm>
        </p:spPr>
        <p:txBody>
          <a:bodyPr anchor="ctr">
            <a:normAutofit/>
          </a:bodyPr>
          <a:lstStyle/>
          <a:p>
            <a:r>
              <a:rPr lang="en-US" sz="4000" dirty="0"/>
              <a:t>Findings (cont.)</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50065684-9875-7E43-98AE-59E2C9F741F0}"/>
              </a:ext>
            </a:extLst>
          </p:cNvPr>
          <p:cNvSpPr>
            <a:spLocks noGrp="1"/>
          </p:cNvSpPr>
          <p:nvPr>
            <p:ph idx="1"/>
          </p:nvPr>
        </p:nvSpPr>
        <p:spPr>
          <a:xfrm>
            <a:off x="5108742" y="1132064"/>
            <a:ext cx="6253751" cy="5076825"/>
          </a:xfrm>
        </p:spPr>
        <p:txBody>
          <a:bodyPr>
            <a:normAutofit fontScale="77500" lnSpcReduction="20000"/>
          </a:bodyPr>
          <a:lstStyle/>
          <a:p>
            <a:r>
              <a:rPr lang="en-US" dirty="0">
                <a:solidFill>
                  <a:schemeClr val="tx1"/>
                </a:solidFill>
              </a:rPr>
              <a:t>There are a variety of combinations of identity gaps between layers of two salient identities</a:t>
            </a:r>
          </a:p>
          <a:p>
            <a:pPr lvl="1"/>
            <a:r>
              <a:rPr lang="en-US" sz="1500" dirty="0">
                <a:effectLst/>
              </a:rPr>
              <a:t>personal layer of being Catholic vs. communal layer of being Catholic vs. enacted layer of being queer</a:t>
            </a:r>
          </a:p>
          <a:p>
            <a:pPr lvl="1"/>
            <a:r>
              <a:rPr lang="en-US" sz="1500" dirty="0">
                <a:effectLst/>
              </a:rPr>
              <a:t>enacted layer of being a cis woman vs. communal layer of being queer</a:t>
            </a:r>
          </a:p>
          <a:p>
            <a:pPr lvl="1"/>
            <a:r>
              <a:rPr lang="en-US" sz="1500" dirty="0">
                <a:effectLst/>
              </a:rPr>
              <a:t>relational layer of being biromantic vs. personal layer of being asexual</a:t>
            </a:r>
          </a:p>
          <a:p>
            <a:pPr marL="457200" lvl="1" indent="0">
              <a:buNone/>
            </a:pPr>
            <a:endParaRPr lang="en-US" sz="1500" dirty="0">
              <a:solidFill>
                <a:schemeClr val="tx1"/>
              </a:solidFill>
            </a:endParaRPr>
          </a:p>
          <a:p>
            <a:r>
              <a:rPr lang="en-US" dirty="0">
                <a:solidFill>
                  <a:schemeClr val="tx1"/>
                </a:solidFill>
              </a:rPr>
              <a:t>Identity Compartmentalization</a:t>
            </a:r>
          </a:p>
          <a:p>
            <a:pPr lvl="1"/>
            <a:r>
              <a:rPr lang="en-US" dirty="0">
                <a:solidFill>
                  <a:schemeClr val="tx1"/>
                </a:solidFill>
              </a:rPr>
              <a:t>Identity Concealment</a:t>
            </a:r>
          </a:p>
          <a:p>
            <a:pPr lvl="1"/>
            <a:r>
              <a:rPr lang="en-US" dirty="0">
                <a:solidFill>
                  <a:schemeClr val="tx1"/>
                </a:solidFill>
              </a:rPr>
              <a:t>Identity Prioritization</a:t>
            </a:r>
          </a:p>
          <a:p>
            <a:pPr marL="457200" lvl="1" indent="0">
              <a:buNone/>
            </a:pPr>
            <a:endParaRPr lang="en-US" dirty="0">
              <a:solidFill>
                <a:schemeClr val="tx1"/>
              </a:solidFill>
            </a:endParaRPr>
          </a:p>
          <a:p>
            <a:r>
              <a:rPr lang="en-US" dirty="0">
                <a:solidFill>
                  <a:schemeClr val="tx1"/>
                </a:solidFill>
              </a:rPr>
              <a:t>Absolution of Conflict</a:t>
            </a:r>
          </a:p>
          <a:p>
            <a:pPr lvl="1"/>
            <a:r>
              <a:rPr lang="en-US" dirty="0">
                <a:solidFill>
                  <a:schemeClr val="tx1"/>
                </a:solidFill>
              </a:rPr>
              <a:t>Identity Disclosure</a:t>
            </a:r>
          </a:p>
          <a:p>
            <a:pPr lvl="1"/>
            <a:r>
              <a:rPr lang="en-US" dirty="0">
                <a:solidFill>
                  <a:schemeClr val="tx1"/>
                </a:solidFill>
              </a:rPr>
              <a:t>Conflict Normalization</a:t>
            </a:r>
          </a:p>
          <a:p>
            <a:pPr lvl="2"/>
            <a:r>
              <a:rPr lang="en-US" dirty="0">
                <a:solidFill>
                  <a:schemeClr val="tx1"/>
                </a:solidFill>
              </a:rPr>
              <a:t>Self-advocacy</a:t>
            </a:r>
          </a:p>
          <a:p>
            <a:pPr lvl="2"/>
            <a:r>
              <a:rPr lang="en-US" dirty="0">
                <a:solidFill>
                  <a:schemeClr val="tx1"/>
                </a:solidFill>
              </a:rPr>
              <a:t>Internal resolution</a:t>
            </a:r>
          </a:p>
          <a:p>
            <a:pPr marL="914400" lvl="2" indent="0">
              <a:buNone/>
            </a:pPr>
            <a:endParaRPr lang="en-US" dirty="0">
              <a:solidFill>
                <a:schemeClr val="tx1"/>
              </a:solidFill>
            </a:endParaRPr>
          </a:p>
          <a:p>
            <a:r>
              <a:rPr lang="en-US" dirty="0">
                <a:solidFill>
                  <a:schemeClr val="tx1"/>
                </a:solidFill>
              </a:rPr>
              <a:t>A lack of identity gap -&gt; Identity affirmation/ Exploration</a:t>
            </a:r>
          </a:p>
          <a:p>
            <a:pPr lvl="2"/>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58099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310AE0-F154-D745-955E-8017FEBED0A4}"/>
              </a:ext>
            </a:extLst>
          </p:cNvPr>
          <p:cNvSpPr>
            <a:spLocks noGrp="1"/>
          </p:cNvSpPr>
          <p:nvPr>
            <p:ph type="title"/>
          </p:nvPr>
        </p:nvSpPr>
        <p:spPr>
          <a:xfrm>
            <a:off x="1141413" y="609600"/>
            <a:ext cx="9905998" cy="1173480"/>
          </a:xfrm>
        </p:spPr>
        <p:txBody>
          <a:bodyPr>
            <a:normAutofit/>
          </a:bodyPr>
          <a:lstStyle/>
          <a:p>
            <a:pPr algn="ctr"/>
            <a:r>
              <a:rPr lang="en-US" b="1" dirty="0"/>
              <a:t>Identity gaps</a:t>
            </a:r>
          </a:p>
        </p:txBody>
      </p:sp>
      <p:sp>
        <p:nvSpPr>
          <p:cNvPr id="3" name="Content Placeholder 2">
            <a:extLst>
              <a:ext uri="{FF2B5EF4-FFF2-40B4-BE49-F238E27FC236}">
                <a16:creationId xmlns:a16="http://schemas.microsoft.com/office/drawing/2014/main" id="{50065684-9875-7E43-98AE-59E2C9F741F0}"/>
              </a:ext>
            </a:extLst>
          </p:cNvPr>
          <p:cNvSpPr>
            <a:spLocks noGrp="1"/>
          </p:cNvSpPr>
          <p:nvPr>
            <p:ph idx="1"/>
          </p:nvPr>
        </p:nvSpPr>
        <p:spPr>
          <a:xfrm>
            <a:off x="1141413" y="2876590"/>
            <a:ext cx="9905998" cy="4225289"/>
          </a:xfrm>
        </p:spPr>
        <p:txBody>
          <a:bodyPr>
            <a:normAutofit fontScale="92500" lnSpcReduction="10000"/>
          </a:bodyPr>
          <a:lstStyle/>
          <a:p>
            <a:pPr lvl="2">
              <a:lnSpc>
                <a:spcPct val="150000"/>
              </a:lnSpc>
            </a:pPr>
            <a:r>
              <a:rPr lang="en-US" u="sng" dirty="0"/>
              <a:t>Definition</a:t>
            </a:r>
            <a:r>
              <a:rPr lang="en-US" dirty="0"/>
              <a:t>: </a:t>
            </a:r>
            <a:r>
              <a:rPr lang="en-US" i="1" dirty="0">
                <a:effectLst/>
              </a:rPr>
              <a:t>the dimensions in which two identities of an individual conflict</a:t>
            </a:r>
            <a:r>
              <a:rPr lang="en-US" dirty="0">
                <a:effectLst/>
              </a:rPr>
              <a:t>. </a:t>
            </a:r>
          </a:p>
          <a:p>
            <a:pPr lvl="2">
              <a:lnSpc>
                <a:spcPct val="150000"/>
              </a:lnSpc>
            </a:pPr>
            <a:r>
              <a:rPr lang="en-US" u="sng" dirty="0">
                <a:effectLst/>
              </a:rPr>
              <a:t>Single-layered identity gaps</a:t>
            </a:r>
            <a:r>
              <a:rPr lang="en-US" dirty="0">
                <a:effectLst/>
              </a:rPr>
              <a:t>: </a:t>
            </a:r>
            <a:r>
              <a:rPr lang="en-US" i="1" dirty="0">
                <a:effectLst/>
              </a:rPr>
              <a:t>any one of the four frames</a:t>
            </a:r>
          </a:p>
          <a:p>
            <a:pPr lvl="3">
              <a:lnSpc>
                <a:spcPct val="150000"/>
              </a:lnSpc>
            </a:pPr>
            <a:r>
              <a:rPr lang="en-US" sz="1600" dirty="0">
                <a:effectLst/>
              </a:rPr>
              <a:t>Example of an identity gap of the personal frame: </a:t>
            </a:r>
            <a:r>
              <a:rPr lang="en-US" sz="1600" i="1" dirty="0">
                <a:effectLst/>
              </a:rPr>
              <a:t>“it's definitely a hard thing as what I'm feeling very masculine, and the idea of black men being more dangerous… sometimes that does get reflected upon me as well”</a:t>
            </a:r>
            <a:r>
              <a:rPr lang="en-US" sz="1600" dirty="0">
                <a:effectLst/>
              </a:rPr>
              <a:t> (Black X Genderfluid)</a:t>
            </a:r>
          </a:p>
          <a:p>
            <a:pPr lvl="2">
              <a:lnSpc>
                <a:spcPct val="150000"/>
              </a:lnSpc>
            </a:pPr>
            <a:r>
              <a:rPr lang="en-US" u="sng" dirty="0">
                <a:effectLst/>
              </a:rPr>
              <a:t>Multi-layered identity gaps</a:t>
            </a:r>
            <a:r>
              <a:rPr lang="en-US" dirty="0">
                <a:effectLst/>
              </a:rPr>
              <a:t>: </a:t>
            </a:r>
            <a:r>
              <a:rPr lang="en-US" i="1" dirty="0">
                <a:effectLst/>
              </a:rPr>
              <a:t>any two or more of four frames simultaneously</a:t>
            </a:r>
          </a:p>
          <a:p>
            <a:pPr lvl="3">
              <a:lnSpc>
                <a:spcPct val="150000"/>
              </a:lnSpc>
            </a:pPr>
            <a:r>
              <a:rPr lang="en-US" sz="1600" dirty="0">
                <a:effectLst/>
              </a:rPr>
              <a:t>Example of an identity gap of the personal, enacted, and communal frames: As she realizes that there is no LGBTQ+ people being out or creating their own sub-community in her tribal community, she confesses “I definitely feel like I don't have as much of a space within [her tribal community] to fully express myself like I would in the LGBTQ+ community” (Native American X Bisexual)</a:t>
            </a:r>
          </a:p>
          <a:p>
            <a:pPr lvl="2"/>
            <a:endParaRPr lang="en-US" sz="1800" dirty="0"/>
          </a:p>
          <a:p>
            <a:endParaRPr lang="en-US" dirty="0"/>
          </a:p>
        </p:txBody>
      </p:sp>
    </p:spTree>
    <p:extLst>
      <p:ext uri="{BB962C8B-B14F-4D97-AF65-F5344CB8AC3E}">
        <p14:creationId xmlns:p14="http://schemas.microsoft.com/office/powerpoint/2010/main" val="279078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310AE0-F154-D745-955E-8017FEBED0A4}"/>
              </a:ext>
            </a:extLst>
          </p:cNvPr>
          <p:cNvSpPr>
            <a:spLocks noGrp="1"/>
          </p:cNvSpPr>
          <p:nvPr>
            <p:ph type="title"/>
          </p:nvPr>
        </p:nvSpPr>
        <p:spPr>
          <a:xfrm>
            <a:off x="1141413" y="609600"/>
            <a:ext cx="9905998" cy="1173480"/>
          </a:xfrm>
        </p:spPr>
        <p:txBody>
          <a:bodyPr>
            <a:normAutofit/>
          </a:bodyPr>
          <a:lstStyle/>
          <a:p>
            <a:pPr algn="ctr"/>
            <a:r>
              <a:rPr lang="en-US" b="1" dirty="0"/>
              <a:t>Identity compartmentalization</a:t>
            </a:r>
          </a:p>
        </p:txBody>
      </p:sp>
      <p:sp>
        <p:nvSpPr>
          <p:cNvPr id="3" name="Content Placeholder 2">
            <a:extLst>
              <a:ext uri="{FF2B5EF4-FFF2-40B4-BE49-F238E27FC236}">
                <a16:creationId xmlns:a16="http://schemas.microsoft.com/office/drawing/2014/main" id="{50065684-9875-7E43-98AE-59E2C9F741F0}"/>
              </a:ext>
            </a:extLst>
          </p:cNvPr>
          <p:cNvSpPr>
            <a:spLocks noGrp="1"/>
          </p:cNvSpPr>
          <p:nvPr>
            <p:ph idx="1"/>
          </p:nvPr>
        </p:nvSpPr>
        <p:spPr>
          <a:xfrm>
            <a:off x="1565118" y="2148764"/>
            <a:ext cx="9905998" cy="5654271"/>
          </a:xfrm>
        </p:spPr>
        <p:txBody>
          <a:bodyPr>
            <a:normAutofit/>
          </a:bodyPr>
          <a:lstStyle/>
          <a:p>
            <a:pPr>
              <a:lnSpc>
                <a:spcPct val="150000"/>
              </a:lnSpc>
              <a:buFont typeface="Arial" panose="020B0604020202020204" pitchFamily="34" charset="0"/>
              <a:buChar char="•"/>
            </a:pPr>
            <a:r>
              <a:rPr lang="en-US" sz="1300" u="sng" dirty="0">
                <a:solidFill>
                  <a:schemeClr val="tx1">
                    <a:lumMod val="75000"/>
                  </a:schemeClr>
                </a:solidFill>
              </a:rPr>
              <a:t>Definition</a:t>
            </a:r>
            <a:r>
              <a:rPr lang="en-US" sz="1300" dirty="0">
                <a:solidFill>
                  <a:schemeClr val="tx1">
                    <a:lumMod val="75000"/>
                  </a:schemeClr>
                </a:solidFill>
              </a:rPr>
              <a:t>: </a:t>
            </a:r>
            <a:r>
              <a:rPr lang="en-US" sz="1300" i="1" dirty="0">
                <a:solidFill>
                  <a:schemeClr val="tx1">
                    <a:lumMod val="75000"/>
                  </a:schemeClr>
                </a:solidFill>
              </a:rPr>
              <a:t>the separation of two salient identities in attempt to prevent the identity gap</a:t>
            </a:r>
          </a:p>
          <a:p>
            <a:pPr>
              <a:lnSpc>
                <a:spcPct val="150000"/>
              </a:lnSpc>
              <a:buFont typeface="Arial" panose="020B0604020202020204" pitchFamily="34" charset="0"/>
              <a:buChar char="•"/>
            </a:pPr>
            <a:r>
              <a:rPr lang="en-US" sz="1300" u="sng" dirty="0">
                <a:solidFill>
                  <a:schemeClr val="tx1">
                    <a:lumMod val="75000"/>
                  </a:schemeClr>
                </a:solidFill>
              </a:rPr>
              <a:t>Identity Concealment</a:t>
            </a:r>
            <a:r>
              <a:rPr lang="en-US" sz="1300" dirty="0">
                <a:solidFill>
                  <a:schemeClr val="tx1">
                    <a:lumMod val="75000"/>
                  </a:schemeClr>
                </a:solidFill>
              </a:rPr>
              <a:t>: </a:t>
            </a:r>
            <a:r>
              <a:rPr lang="en-US" sz="1300" i="1" dirty="0">
                <a:solidFill>
                  <a:schemeClr val="tx1">
                    <a:lumMod val="75000"/>
                  </a:schemeClr>
                </a:solidFill>
              </a:rPr>
              <a:t>the decision to ‘closet’ or hide one or both salient identities. </a:t>
            </a:r>
          </a:p>
          <a:p>
            <a:pPr lvl="1">
              <a:lnSpc>
                <a:spcPct val="150000"/>
              </a:lnSpc>
              <a:buFont typeface="Arial" panose="020B0604020202020204" pitchFamily="34" charset="0"/>
              <a:buChar char="•"/>
            </a:pPr>
            <a:r>
              <a:rPr lang="en-US" sz="1300" dirty="0">
                <a:solidFill>
                  <a:schemeClr val="tx1">
                    <a:lumMod val="75000"/>
                  </a:schemeClr>
                </a:solidFill>
              </a:rPr>
              <a:t>Contextual Factors: family, friendship, community, and personal distress</a:t>
            </a:r>
          </a:p>
          <a:p>
            <a:pPr lvl="1">
              <a:lnSpc>
                <a:spcPct val="150000"/>
              </a:lnSpc>
              <a:buFont typeface="Arial" panose="020B0604020202020204" pitchFamily="34" charset="0"/>
              <a:buChar char="•"/>
            </a:pPr>
            <a:r>
              <a:rPr lang="en-US" sz="1300" dirty="0">
                <a:solidFill>
                  <a:schemeClr val="tx1">
                    <a:lumMod val="75000"/>
                  </a:schemeClr>
                </a:solidFill>
              </a:rPr>
              <a:t>Example: “I was afraid that if I would talk to my queer friends about it about me being queer, then they would want to know like, how does that work with you being Catholic? versus if I talked to my Catholic friends”  (Catholic X Queer) – </a:t>
            </a:r>
            <a:r>
              <a:rPr lang="en-US" sz="1300" i="1" dirty="0">
                <a:solidFill>
                  <a:schemeClr val="tx1">
                    <a:lumMod val="75000"/>
                  </a:schemeClr>
                </a:solidFill>
              </a:rPr>
              <a:t>friendship</a:t>
            </a:r>
          </a:p>
          <a:p>
            <a:pPr>
              <a:lnSpc>
                <a:spcPct val="150000"/>
              </a:lnSpc>
              <a:buFont typeface="Arial" panose="020B0604020202020204" pitchFamily="34" charset="0"/>
              <a:buChar char="•"/>
            </a:pPr>
            <a:r>
              <a:rPr lang="en-US" sz="1300" u="sng" dirty="0">
                <a:solidFill>
                  <a:schemeClr val="tx1">
                    <a:lumMod val="75000"/>
                  </a:schemeClr>
                </a:solidFill>
              </a:rPr>
              <a:t>Identity Prioritization</a:t>
            </a:r>
            <a:r>
              <a:rPr lang="en-US" sz="1300" dirty="0">
                <a:solidFill>
                  <a:schemeClr val="tx1">
                    <a:lumMod val="75000"/>
                  </a:schemeClr>
                </a:solidFill>
              </a:rPr>
              <a:t>: </a:t>
            </a:r>
            <a:r>
              <a:rPr lang="en-US" sz="1300" i="1" dirty="0">
                <a:solidFill>
                  <a:schemeClr val="tx1">
                    <a:lumMod val="75000"/>
                  </a:schemeClr>
                </a:solidFill>
              </a:rPr>
              <a:t>an attempt to select one of two salient identities that leads self-concept in a particular context.</a:t>
            </a:r>
          </a:p>
          <a:p>
            <a:pPr lvl="1">
              <a:lnSpc>
                <a:spcPct val="150000"/>
              </a:lnSpc>
              <a:buFont typeface="Arial" panose="020B0604020202020204" pitchFamily="34" charset="0"/>
              <a:buChar char="•"/>
            </a:pPr>
            <a:r>
              <a:rPr lang="en-US" sz="1300" dirty="0">
                <a:solidFill>
                  <a:schemeClr val="tx1">
                    <a:lumMod val="75000"/>
                  </a:schemeClr>
                </a:solidFill>
              </a:rPr>
              <a:t>Contextual Factors: friendships, community, romantic relationships, and personal distress</a:t>
            </a:r>
          </a:p>
          <a:p>
            <a:pPr lvl="1">
              <a:lnSpc>
                <a:spcPct val="150000"/>
              </a:lnSpc>
              <a:buFont typeface="Arial" panose="020B0604020202020204" pitchFamily="34" charset="0"/>
              <a:buChar char="•"/>
            </a:pPr>
            <a:r>
              <a:rPr lang="en-US" sz="1300" dirty="0">
                <a:solidFill>
                  <a:schemeClr val="tx1">
                    <a:lumMod val="75000"/>
                  </a:schemeClr>
                </a:solidFill>
              </a:rPr>
              <a:t>Example: “I can't be both in the same spot. I've kind of got to be apart to to be what I truly am”. he shares that, while he discusses baseball games with his sports groups or friends who are also sports enthusiasts, he would go into length about his “boy issue” or gay relationship problems with his gay friends (Sports fan X Gay) - </a:t>
            </a:r>
            <a:r>
              <a:rPr lang="en-US" sz="1300" i="1" dirty="0">
                <a:solidFill>
                  <a:schemeClr val="tx1">
                    <a:lumMod val="75000"/>
                  </a:schemeClr>
                </a:solidFill>
              </a:rPr>
              <a:t>friendship</a:t>
            </a:r>
          </a:p>
          <a:p>
            <a:pPr>
              <a:lnSpc>
                <a:spcPct val="150000"/>
              </a:lnSpc>
              <a:buFont typeface="Arial" panose="020B0604020202020204" pitchFamily="34" charset="0"/>
              <a:buChar char="•"/>
            </a:pPr>
            <a:endParaRPr lang="en-US" sz="1400" i="1" dirty="0">
              <a:solidFill>
                <a:schemeClr val="tx1">
                  <a:lumMod val="75000"/>
                </a:schemeClr>
              </a:solidFill>
            </a:endParaRPr>
          </a:p>
          <a:p>
            <a:endParaRPr lang="en-US" sz="1500" dirty="0"/>
          </a:p>
        </p:txBody>
      </p:sp>
    </p:spTree>
    <p:extLst>
      <p:ext uri="{BB962C8B-B14F-4D97-AF65-F5344CB8AC3E}">
        <p14:creationId xmlns:p14="http://schemas.microsoft.com/office/powerpoint/2010/main" val="558067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375</TotalTime>
  <Words>1395</Words>
  <Application>Microsoft Macintosh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vt:lpstr>
      <vt:lpstr>Mesh</vt:lpstr>
      <vt:lpstr>Salient identities, identity gapS &amp; identity negotiation</vt:lpstr>
      <vt:lpstr>Rationale</vt:lpstr>
      <vt:lpstr>Research purposes</vt:lpstr>
      <vt:lpstr>method</vt:lpstr>
      <vt:lpstr>demographics</vt:lpstr>
      <vt:lpstr>findings</vt:lpstr>
      <vt:lpstr>Findings (cont.)</vt:lpstr>
      <vt:lpstr>Identity gaps</vt:lpstr>
      <vt:lpstr>Identity compartmentalization</vt:lpstr>
      <vt:lpstr>Absolution of conflict</vt:lpstr>
      <vt:lpstr>A lack of identity gap</vt:lpstr>
      <vt:lpstr>implications</vt:lpstr>
      <vt:lpstr>Implications (cont.)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Salient identities, identity gapS &amp; identity negotiation</dc:title>
  <dc:creator>Mason Trinh</dc:creator>
  <cp:lastModifiedBy>Mason Trinh</cp:lastModifiedBy>
  <cp:revision>10</cp:revision>
  <dcterms:created xsi:type="dcterms:W3CDTF">2020-04-17T15:50:11Z</dcterms:created>
  <dcterms:modified xsi:type="dcterms:W3CDTF">2020-04-17T22:05:14Z</dcterms:modified>
</cp:coreProperties>
</file>