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3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55504-6C9F-4259-A777-032E3DE49C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8C42E5-D9E2-4F02-BFF1-D1A7C98652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6D0CC-02C2-43A0-8C36-C6D921F15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1ADD9-D991-4D5C-820F-7DD2D7442D10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6C6F1-2AC7-45C3-921C-19CE9E0C6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B4473-9C01-40EE-B30A-E8C9F9A64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5134-46CD-48F3-96DE-FD4B82B44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61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6FFCD-265D-4EAC-A482-C757FBA41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D83571-8EF4-478D-A649-C636919F09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90E7B-387A-4BD0-8AA9-E79C51FE1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1ADD9-D991-4D5C-820F-7DD2D7442D10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3E39C-9C71-4AF3-BE7C-6AB71E91D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301D6-C2D1-4040-AFD3-D2DE2A967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5134-46CD-48F3-96DE-FD4B82B44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8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60E554-F676-44A0-8F81-F8473E2072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DA8E46-ADB5-444F-948F-9094D3BF9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6482C-5B4B-478E-BB8E-F21D7E1D9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1ADD9-D991-4D5C-820F-7DD2D7442D10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17EE9-48B3-409A-A7CE-9146E57B5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D5C03-C86B-4F75-812F-B963A5666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5134-46CD-48F3-96DE-FD4B82B44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77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6FA3E-57C2-4955-BB10-C41833102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E5B25-D889-49B6-AEFB-3AFDEA1CF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852B1-9B2D-4D54-9E34-C56FA6924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1ADD9-D991-4D5C-820F-7DD2D7442D10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7F31A-7A98-45B7-963C-810BAD20C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B8660-0371-4048-8E7B-F363AA2EC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5134-46CD-48F3-96DE-FD4B82B44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34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B250A-A486-41C7-AD31-46034D0C6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80C47-47BB-4185-8C71-847F2BAB1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DE953-8CD8-42DC-BB07-D3224CCC5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1ADD9-D991-4D5C-820F-7DD2D7442D10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CEE18-6085-4585-A40F-95A31BAF5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A2498-7ED1-48B5-927D-312353666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5134-46CD-48F3-96DE-FD4B82B44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20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CCDDC-0895-4762-B44E-2D3C291B1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7149B-A00F-4F70-8C0E-7D16B64DE6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6D882F-DFC2-4880-BC08-45A7005FB9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2205BF-0430-40FF-AC33-2CBADABA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1ADD9-D991-4D5C-820F-7DD2D7442D10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7C8634-3100-429C-A908-15C33DEC3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49FFC-BCA4-48C4-951D-43A93B27E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5134-46CD-48F3-96DE-FD4B82B44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40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36961-3743-46A7-9C1A-623A75C08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FB094-98EC-490D-8A21-7D65736F6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2FE54F-C68D-4385-81A9-2ABFB11B4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28FC7C-FF8C-4E1E-8BAE-FAA43AC867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56004B-C155-404C-B266-013481E86E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958325-9210-43B3-8B76-08E800E8E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1ADD9-D991-4D5C-820F-7DD2D7442D10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851D65-3B29-4DAA-9DA8-92405FA22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C40CF2-D8D8-4A1E-82D0-E700D0E2A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5134-46CD-48F3-96DE-FD4B82B44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16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4FA20-50CE-43C4-9A83-5DD1B8CC0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2CF2BC-F5F8-4162-8144-D62B8F2CC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1ADD9-D991-4D5C-820F-7DD2D7442D10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C68D9-D709-4905-B495-050A442B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2CEAC8-19F3-490F-B140-7C21151A7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5134-46CD-48F3-96DE-FD4B82B44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FFE8DC-FB4B-4C73-887D-CBCB18AD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1ADD9-D991-4D5C-820F-7DD2D7442D10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686E79-3990-4531-AA5F-AD91D97ED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3F57FB-1BCF-4F7C-91A5-4FB0D1998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5134-46CD-48F3-96DE-FD4B82B44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26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F3D80-9F77-47BD-B2C8-C11588FB9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A0789-7DF6-4BC8-BA4F-2C74D926B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218DC4-3044-4EAA-8430-11930AF30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F6137B-97E7-4405-93CC-88DEC3D6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1ADD9-D991-4D5C-820F-7DD2D7442D10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C5EDB9-3D5C-421C-9F55-1212C84F9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F4172-EE00-4B6C-AA88-FDBE8604B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5134-46CD-48F3-96DE-FD4B82B44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29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89E7A-97DA-4D3B-909C-2E3CA363A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025CF6-2927-4E82-BBD0-03DBEAD15A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ADD35F-96F2-4820-8988-6758985AA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9C2D6D-7D24-43F3-AF13-5119ADFCE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1ADD9-D991-4D5C-820F-7DD2D7442D10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C52B76-6BFF-4B5B-B5A2-E7EF4A3A9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6A6BA6-6D2E-4312-B682-9CAD24425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F5134-46CD-48F3-96DE-FD4B82B44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29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4220E6-B2CD-4E02-8134-91F2DB10D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92E3EA-F551-4114-A8FC-9306FF8E5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369B5-2180-41FB-880F-BA1D9BD590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1ADD9-D991-4D5C-820F-7DD2D7442D10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CB7F3-2C88-42A1-AFE5-B59E1D647E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397EA-4086-40A3-9E18-640FCAE84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F5134-46CD-48F3-96DE-FD4B82B44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0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6C84-4CEA-42B0-BC21-C42B63109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85015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Effects of Opioid Prescribing and Medical Marijuana Laws on Suicide Deaths in the United States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BA4437-967B-4A45-8D84-98A38E85B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4669" y="4376479"/>
            <a:ext cx="9144000" cy="848664"/>
          </a:xfrm>
        </p:spPr>
        <p:txBody>
          <a:bodyPr>
            <a:normAutofit/>
          </a:bodyPr>
          <a:lstStyle/>
          <a:p>
            <a:r>
              <a:rPr lang="en-US" sz="3600"/>
              <a:t>By Stephen Strouse</a:t>
            </a:r>
            <a:endParaRPr lang="en-US" sz="3600" dirty="0"/>
          </a:p>
        </p:txBody>
      </p:sp>
      <p:pic>
        <p:nvPicPr>
          <p:cNvPr id="4" name="Interview 001">
            <a:hlinkClick r:id="" action="ppaction://media"/>
            <a:extLst>
              <a:ext uri="{FF2B5EF4-FFF2-40B4-BE49-F238E27FC236}">
                <a16:creationId xmlns:a16="http://schemas.microsoft.com/office/drawing/2014/main" id="{869C784F-219B-4C0C-A933-A71269021D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2905" y="53212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3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E2577-A550-44C5-BA6D-FA6B8E7E4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Introduction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A4618-A883-4694-8765-D1B48B6C4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Goal of this research is to examine whether opioid prescribing rates and medical marijuana laws (MMLs) affect suicide deaths in the United States. </a:t>
            </a:r>
          </a:p>
          <a:p>
            <a:r>
              <a:rPr lang="en-US" dirty="0"/>
              <a:t>People with certain medical conditions, such as chronic pain, may experience suicidal ideation</a:t>
            </a:r>
          </a:p>
          <a:p>
            <a:r>
              <a:rPr lang="en-US" dirty="0"/>
              <a:t>Treatments that help patients manage their symptoms may reduce this risk</a:t>
            </a:r>
          </a:p>
        </p:txBody>
      </p:sp>
      <p:pic>
        <p:nvPicPr>
          <p:cNvPr id="4" name="Interview 002">
            <a:hlinkClick r:id="" action="ppaction://media"/>
            <a:extLst>
              <a:ext uri="{FF2B5EF4-FFF2-40B4-BE49-F238E27FC236}">
                <a16:creationId xmlns:a16="http://schemas.microsoft.com/office/drawing/2014/main" id="{2C5BF1D9-DDE8-40F9-AD50-5BBB733AC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08929" y="4910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3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7326E-ACA8-4088-8D92-E60AA8E65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Literature Review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2B0CA-7635-4685-9E97-31065A47A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People with chronic back pain were 6.17 times more likely to have depression (p&lt;0.05), and those with more severe pain were 2.85 times as likely to have depression (p&lt;0.05) (Currie, Shawn R. and </a:t>
            </a:r>
            <a:r>
              <a:rPr lang="en-US" dirty="0" err="1"/>
              <a:t>JianLi</a:t>
            </a:r>
            <a:r>
              <a:rPr lang="en-US" dirty="0"/>
              <a:t> Wang 2004)</a:t>
            </a:r>
          </a:p>
          <a:p>
            <a:r>
              <a:rPr lang="en-US" dirty="0"/>
              <a:t>For Canadians age 15-30, there is a higher prevalence of suicidal thoughts, plans, and actions among those with chronic illness (Ferro et al. 2017).</a:t>
            </a:r>
          </a:p>
          <a:p>
            <a:r>
              <a:rPr lang="en-US" dirty="0"/>
              <a:t>Average annual number of Medicare Part D opioid prescriptions per state decreased by 3.742 million in the presence of medical marijuana laws (Bradford 2018).</a:t>
            </a:r>
          </a:p>
        </p:txBody>
      </p:sp>
      <p:pic>
        <p:nvPicPr>
          <p:cNvPr id="5" name="Interview 003">
            <a:hlinkClick r:id="" action="ppaction://media"/>
            <a:extLst>
              <a:ext uri="{FF2B5EF4-FFF2-40B4-BE49-F238E27FC236}">
                <a16:creationId xmlns:a16="http://schemas.microsoft.com/office/drawing/2014/main" id="{85C0496D-B67E-49F5-9660-BCE3C4BAA1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56799" y="56104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8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6394C-82FF-49F7-8CC2-D44D2DB50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Methodology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53315-DCB6-4CE6-91B5-32A73185A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588" y="1499054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Estimate the change in the number of suicides associated with a one unit increase in the number of opioid prescriptions dispensed per 100 people. </a:t>
            </a:r>
          </a:p>
          <a:p>
            <a:r>
              <a:rPr lang="en-US" dirty="0"/>
              <a:t>Two-way fixed effects model, in order to account for regional and time period differences. </a:t>
            </a:r>
          </a:p>
          <a:p>
            <a:r>
              <a:rPr lang="en-US" dirty="0"/>
              <a:t>Demeaned fixed effect for the state and least squared dummy variables for the year. </a:t>
            </a:r>
          </a:p>
          <a:p>
            <a:r>
              <a:rPr lang="en-US" dirty="0"/>
              <a:t>Dummy variable, MML, equals one if it is legal to use medical marijuana in a state during a given year, and zero otherwise. </a:t>
            </a:r>
          </a:p>
          <a:p>
            <a:r>
              <a:rPr lang="en-US" dirty="0"/>
              <a:t>Interaction variable between opioid prescriptions and MML shows how changes in opioid prescribing in states with MMLs differs from that of states without MMLs.</a:t>
            </a:r>
          </a:p>
        </p:txBody>
      </p:sp>
      <p:pic>
        <p:nvPicPr>
          <p:cNvPr id="4" name="Interview 004">
            <a:hlinkClick r:id="" action="ppaction://media"/>
            <a:extLst>
              <a:ext uri="{FF2B5EF4-FFF2-40B4-BE49-F238E27FC236}">
                <a16:creationId xmlns:a16="http://schemas.microsoft.com/office/drawing/2014/main" id="{8F988FED-9578-4187-A6D1-81E98784CA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39557" y="5657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2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8B67135-71F6-46C7-B513-03E44F47B7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449974"/>
              </p:ext>
            </p:extLst>
          </p:nvPr>
        </p:nvGraphicFramePr>
        <p:xfrm>
          <a:off x="632408" y="122506"/>
          <a:ext cx="11021526" cy="66507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0763">
                  <a:extLst>
                    <a:ext uri="{9D8B030D-6E8A-4147-A177-3AD203B41FA5}">
                      <a16:colId xmlns:a16="http://schemas.microsoft.com/office/drawing/2014/main" val="1501605424"/>
                    </a:ext>
                  </a:extLst>
                </a:gridCol>
                <a:gridCol w="5510763">
                  <a:extLst>
                    <a:ext uri="{9D8B030D-6E8A-4147-A177-3AD203B41FA5}">
                      <a16:colId xmlns:a16="http://schemas.microsoft.com/office/drawing/2014/main" val="2567115829"/>
                    </a:ext>
                  </a:extLst>
                </a:gridCol>
              </a:tblGrid>
              <a:tr h="524277">
                <a:tc>
                  <a:txBody>
                    <a:bodyPr/>
                    <a:lstStyle/>
                    <a:p>
                      <a:r>
                        <a:rPr lang="en-US" sz="3600" dirty="0"/>
                        <a:t>Data 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/>
                        <a:t>Source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351865"/>
                  </a:ext>
                </a:extLst>
              </a:tr>
              <a:tr h="1292738">
                <a:tc>
                  <a:txBody>
                    <a:bodyPr/>
                    <a:lstStyle/>
                    <a:p>
                      <a:r>
                        <a:rPr lang="en-US" sz="2800"/>
                        <a:t>Medical workforce and unemployment rates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Bureau of Labor Statistics Occupational Employment Statistics Query System (“Occupational Employment”)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887493"/>
                  </a:ext>
                </a:extLst>
              </a:tr>
              <a:tr h="524277">
                <a:tc>
                  <a:txBody>
                    <a:bodyPr/>
                    <a:lstStyle/>
                    <a:p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Presence of medical marijuana and/or recreational marijuana laws in each state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National Conference of State Legislatures (“Marijuana”)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522007"/>
                  </a:ext>
                </a:extLst>
              </a:tr>
              <a:tr h="524277">
                <a:tc>
                  <a:txBody>
                    <a:bodyPr/>
                    <a:lstStyle/>
                    <a:p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Opioid prescriptions per 100 people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CDC “(U.S. Opioid Prescribing”)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979760"/>
                  </a:ext>
                </a:extLst>
              </a:tr>
              <a:tr h="524277">
                <a:tc>
                  <a:txBody>
                    <a:bodyPr/>
                    <a:lstStyle/>
                    <a:p>
                      <a:r>
                        <a:rPr lang="en-US" sz="2800"/>
                        <a:t>Suicide deaths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CDC NVDRS database (“National Violent Death Reporting System”)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986807"/>
                  </a:ext>
                </a:extLst>
              </a:tr>
              <a:tr h="524277">
                <a:tc>
                  <a:txBody>
                    <a:bodyPr/>
                    <a:lstStyle/>
                    <a:p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Population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U.S. Census Bureau (“State Population Totals and Components of Change: 2010-2019”)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453836"/>
                  </a:ext>
                </a:extLst>
              </a:tr>
            </a:tbl>
          </a:graphicData>
        </a:graphic>
      </p:graphicFrame>
      <p:pic>
        <p:nvPicPr>
          <p:cNvPr id="2" name="Interview 005">
            <a:hlinkClick r:id="" action="ppaction://media"/>
            <a:extLst>
              <a:ext uri="{FF2B5EF4-FFF2-40B4-BE49-F238E27FC236}">
                <a16:creationId xmlns:a16="http://schemas.microsoft.com/office/drawing/2014/main" id="{EC3A9169-8928-4D0F-AE6C-29EF5A2A1D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860" y="55545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5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BB72-3EA4-489D-A18D-698773775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Model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63A5567-61F2-4761-AC00-1587F8F698B5}"/>
                  </a:ext>
                </a:extLst>
              </p:cNvPr>
              <p:cNvSpPr txBox="1"/>
              <p:nvPr/>
            </p:nvSpPr>
            <p:spPr>
              <a:xfrm>
                <a:off x="0" y="1548882"/>
                <a:ext cx="12191999" cy="4092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𝑆𝑢𝑖𝑐𝑖𝑑𝑒</m:t>
                          </m:r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𝐷𝑒𝑎𝑡h𝑠</m:t>
                          </m:r>
                        </m:e>
                        <m:sub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</m:sSub>
                      <m:r>
                        <a:rPr lang="en-US" sz="44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40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4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𝑂𝑝𝑖𝑜𝑖𝑑𝑠</m:t>
                          </m:r>
                        </m:e>
                        <m:sub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</m:sSub>
                      <m:r>
                        <a:rPr lang="en-US" sz="4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4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𝑀𝑒𝑛𝑡𝑎𝑙𝑃h𝑦𝑠𝑖𝑐𝑖𝑎𝑛𝑠</m:t>
                          </m:r>
                        </m:e>
                        <m:sub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</m:sSub>
                      <m:r>
                        <a:rPr lang="en-US" sz="4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4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𝑆𝑝𝑒𝑎𝑐𝑖𝑎𝑙𝑡𝑦𝑇h𝑒𝑟𝑎𝑝𝑖𝑠𝑡𝑠</m:t>
                          </m:r>
                        </m:e>
                        <m:sub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</m:sSub>
                      <m:r>
                        <a:rPr lang="en-US" sz="4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4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𝑀𝑀𝐿</m:t>
                          </m:r>
                        </m:e>
                        <m:sub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</m:sSub>
                      <m:r>
                        <a:rPr lang="en-US" sz="4400" i="1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4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𝑂𝑝𝑖𝑜𝑖𝑑𝑠𝑀𝑀𝐿</m:t>
                          </m:r>
                        </m:e>
                        <m:sub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</m:sSub>
                      <m:r>
                        <a:rPr lang="en-US" sz="4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sSub>
                        <m:sSub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𝑈𝑛𝑒𝑚𝑝𝑙𝑜𝑦𝑚𝑒𝑛𝑡</m:t>
                          </m:r>
                        </m:e>
                        <m:sub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</m:sSub>
                      <m:r>
                        <a:rPr lang="en-US" sz="4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sSub>
                        <m:sSub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𝑃𝑜𝑝𝑢𝑙𝑎𝑡𝑖𝑜𝑛</m:t>
                          </m:r>
                        </m:e>
                        <m:sub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</m:sSub>
                      <m:r>
                        <a:rPr lang="en-US" sz="4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sSub>
                        <m:sSub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𝑀𝑖𝑛𝑖𝑚𝑢𝑚𝑊𝑎𝑔𝑒</m:t>
                          </m:r>
                        </m:e>
                        <m:sub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</m:sSub>
                      <m:r>
                        <a:rPr lang="en-US" sz="4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  <m:sSub>
                        <m:sSub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𝐿𝑒𝑔𝑎𝑙𝑖𝑧𝑎𝑡𝑖𝑜𝑛</m:t>
                          </m:r>
                        </m:e>
                        <m:sub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</m:sSub>
                      <m:r>
                        <a:rPr lang="en-US" sz="4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4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4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𝑖𝑡</m:t>
                          </m:r>
                        </m:sub>
                      </m:sSub>
                    </m:oMath>
                  </m:oMathPara>
                </a14:m>
                <a:endParaRPr lang="en-US" sz="44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63A5567-61F2-4761-AC00-1587F8F69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48882"/>
                <a:ext cx="12191999" cy="40926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nterview 006">
            <a:hlinkClick r:id="" action="ppaction://media"/>
            <a:extLst>
              <a:ext uri="{FF2B5EF4-FFF2-40B4-BE49-F238E27FC236}">
                <a16:creationId xmlns:a16="http://schemas.microsoft.com/office/drawing/2014/main" id="{62DF55CF-5A85-457B-B8B4-4AB6E4DB0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8178" y="5591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5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C5A643D-3D3B-494B-A134-6918793FCD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253896"/>
              </p:ext>
            </p:extLst>
          </p:nvPr>
        </p:nvGraphicFramePr>
        <p:xfrm>
          <a:off x="1789403" y="103845"/>
          <a:ext cx="8128000" cy="66795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48346209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80958246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36132038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8570005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468710154"/>
                    </a:ext>
                  </a:extLst>
                </a:gridCol>
              </a:tblGrid>
              <a:tr h="351553"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182567"/>
                  </a:ext>
                </a:extLst>
              </a:tr>
              <a:tr h="351553"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Suicide Deaths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Suicide Deaths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Suicide Deaths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Suicide Deaths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4128812"/>
                  </a:ext>
                </a:extLst>
              </a:tr>
              <a:tr h="3515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Opioid Prescriptions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3.699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***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-2.200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***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-0.00362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7564636"/>
                  </a:ext>
                </a:extLst>
              </a:tr>
              <a:tr h="351553"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(1.95)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(4.90)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(-3.39)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(-3.27)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6435212"/>
                  </a:ext>
                </a:extLst>
              </a:tr>
              <a:tr h="351553"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Psychiatrists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0.00623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-0.0288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-0.0000617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673828"/>
                  </a:ext>
                </a:extLst>
              </a:tr>
              <a:tr h="351553"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(0.22)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(-1.55)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(-1.94)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7178265"/>
                  </a:ext>
                </a:extLst>
              </a:tr>
              <a:tr h="3515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Specialty Therapists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-0.0353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***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-0.00401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-0.0000402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***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9353829"/>
                  </a:ext>
                </a:extLst>
              </a:tr>
              <a:tr h="3515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(-4.34)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(-0.66)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(-3.87)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2278125"/>
                  </a:ext>
                </a:extLst>
              </a:tr>
              <a:tr h="351553"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MML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-390.4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***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-272.9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***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-0.283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4115304"/>
                  </a:ext>
                </a:extLst>
              </a:tr>
              <a:tr h="351553"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(-3.66)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(-5.07)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(-3.08)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4215476"/>
                  </a:ext>
                </a:extLst>
              </a:tr>
              <a:tr h="35155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Unemployment Rate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-24.34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***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-7.806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-0.00531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1851166"/>
                  </a:ext>
                </a:extLst>
              </a:tr>
              <a:tr h="351553"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(-4.46)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(-2.11)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(-0.84)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4075824"/>
                  </a:ext>
                </a:extLst>
              </a:tr>
              <a:tr h="351553"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Opioids MML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5.577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***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3.878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***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0.00428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6733946"/>
                  </a:ext>
                </a:extLst>
              </a:tr>
              <a:tr h="351553"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(4.12)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(4.89)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(3.16)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1451920"/>
                  </a:ext>
                </a:extLst>
              </a:tr>
              <a:tr h="351553"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Legalization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158.0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***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28.22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0.0360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534746"/>
                  </a:ext>
                </a:extLst>
              </a:tr>
              <a:tr h="351553"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(3.67)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(2.18)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(1.63)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8507647"/>
                  </a:ext>
                </a:extLst>
              </a:tr>
              <a:tr h="351553"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Minimum Wage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39.37</a:t>
                      </a:r>
                      <a:r>
                        <a:rPr lang="en-US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-10.55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-0.00447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8119671"/>
                  </a:ext>
                </a:extLst>
              </a:tr>
              <a:tr h="351553"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(3.18)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(-1.53)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(-0.38)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5377703"/>
                  </a:ext>
                </a:extLst>
              </a:tr>
              <a:tr h="351553"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Observations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45720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692086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E46C3FD-EF47-4755-ACF5-015C02869A9E}"/>
              </a:ext>
            </a:extLst>
          </p:cNvPr>
          <p:cNvSpPr txBox="1"/>
          <p:nvPr/>
        </p:nvSpPr>
        <p:spPr>
          <a:xfrm>
            <a:off x="9769151" y="5380672"/>
            <a:ext cx="24228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t</a:t>
            </a:r>
            <a:r>
              <a:rPr lang="en-US" dirty="0"/>
              <a:t> statistics in parentheses,</a:t>
            </a:r>
          </a:p>
          <a:p>
            <a:pPr algn="ctr"/>
            <a:r>
              <a:rPr lang="en-US" baseline="30000" dirty="0"/>
              <a:t>*</a:t>
            </a:r>
            <a:r>
              <a:rPr lang="en-US" dirty="0"/>
              <a:t> </a:t>
            </a:r>
            <a:r>
              <a:rPr lang="en-US" i="1" dirty="0"/>
              <a:t>p</a:t>
            </a:r>
            <a:r>
              <a:rPr lang="en-US" dirty="0"/>
              <a:t> &lt; 0.05, </a:t>
            </a:r>
            <a:r>
              <a:rPr lang="en-US" baseline="30000" dirty="0"/>
              <a:t>**</a:t>
            </a:r>
            <a:r>
              <a:rPr lang="en-US" dirty="0"/>
              <a:t> </a:t>
            </a:r>
            <a:r>
              <a:rPr lang="en-US" i="1" dirty="0"/>
              <a:t>p</a:t>
            </a:r>
            <a:r>
              <a:rPr lang="en-US" dirty="0"/>
              <a:t> &lt; 0.01, </a:t>
            </a:r>
            <a:r>
              <a:rPr lang="en-US" baseline="30000" dirty="0"/>
              <a:t>***</a:t>
            </a:r>
            <a:r>
              <a:rPr lang="en-US" dirty="0"/>
              <a:t> </a:t>
            </a:r>
            <a:r>
              <a:rPr lang="en-US" i="1" dirty="0"/>
              <a:t>p</a:t>
            </a:r>
            <a:r>
              <a:rPr lang="en-US" dirty="0"/>
              <a:t> &lt; 0.001</a:t>
            </a:r>
          </a:p>
          <a:p>
            <a:endParaRPr lang="en-US" dirty="0"/>
          </a:p>
        </p:txBody>
      </p:sp>
      <p:pic>
        <p:nvPicPr>
          <p:cNvPr id="3" name="Interview 007">
            <a:hlinkClick r:id="" action="ppaction://media"/>
            <a:extLst>
              <a:ext uri="{FF2B5EF4-FFF2-40B4-BE49-F238E27FC236}">
                <a16:creationId xmlns:a16="http://schemas.microsoft.com/office/drawing/2014/main" id="{7763CF76-BEC6-4CC6-AC0B-A12F39898D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283" y="34084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9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7655A-8C63-4EF2-898F-6828A73B7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1E35B-5BA7-40E7-B9A0-C1281EA6B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absence of medical marijuana laws, a one unit increase in opioid prescriptions per 100 people results in a 0.362% decrease in the number suicide deaths per state (p&lt;0.01).</a:t>
            </a:r>
          </a:p>
          <a:p>
            <a:r>
              <a:rPr lang="en-US" dirty="0"/>
              <a:t>Presence of medical marijuana laws results in a 28.3% decrease in suicide deaths (p&lt;0.01)</a:t>
            </a:r>
          </a:p>
          <a:p>
            <a:r>
              <a:rPr lang="en-US" dirty="0"/>
              <a:t>In states with medical marijuana laws, additional opioid prescriptions leads to a 0.066% increase in the number of annual suicide deaths per state (p&lt;0.001). </a:t>
            </a:r>
          </a:p>
        </p:txBody>
      </p:sp>
      <p:pic>
        <p:nvPicPr>
          <p:cNvPr id="4" name="Interview 008">
            <a:hlinkClick r:id="" action="ppaction://media"/>
            <a:extLst>
              <a:ext uri="{FF2B5EF4-FFF2-40B4-BE49-F238E27FC236}">
                <a16:creationId xmlns:a16="http://schemas.microsoft.com/office/drawing/2014/main" id="{0013D6EA-FCF5-4C90-BD26-513F17623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03451" y="5470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2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0C5D8-4DCA-4045-9508-39CD6430B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Works Cited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7DD64-F456-4DD9-81EE-C02B4E8BF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Bradford, Ashley, David Bradford, Amanda Abraham, and Grace Bagwell Adams. 2018. </a:t>
            </a:r>
          </a:p>
          <a:p>
            <a:r>
              <a:rPr lang="en-US" dirty="0"/>
              <a:t>“Association Between US State Medical Cannabis Laws and Opioid Prescribing in the Medicare Part D Population.” </a:t>
            </a:r>
            <a:r>
              <a:rPr lang="en-US" i="1" dirty="0"/>
              <a:t>JAMA Internal Medicine </a:t>
            </a:r>
            <a:r>
              <a:rPr lang="en-US" dirty="0"/>
              <a:t>178(5):667-672. American Medical Association. </a:t>
            </a:r>
            <a:r>
              <a:rPr lang="en-US" dirty="0" err="1"/>
              <a:t>doi</a:t>
            </a:r>
            <a:r>
              <a:rPr lang="en-US" dirty="0"/>
              <a:t>: 10.1001/jamainternmed.2018.0266.</a:t>
            </a:r>
          </a:p>
          <a:p>
            <a:r>
              <a:rPr lang="en-US" dirty="0"/>
              <a:t>Currie, Shawn R. and </a:t>
            </a:r>
            <a:r>
              <a:rPr lang="en-US" dirty="0" err="1"/>
              <a:t>JianLi</a:t>
            </a:r>
            <a:r>
              <a:rPr lang="en-US" dirty="0"/>
              <a:t> Wang. 2004. “Chronic back pain and major depression in the general Canadian population.” </a:t>
            </a:r>
            <a:r>
              <a:rPr lang="en-US" i="1" dirty="0"/>
              <a:t>Pain, 107: 54-60. </a:t>
            </a:r>
            <a:r>
              <a:rPr lang="en-US" dirty="0"/>
              <a:t>Elsevier.</a:t>
            </a:r>
            <a:r>
              <a:rPr lang="en-US" i="1" dirty="0"/>
              <a:t> </a:t>
            </a:r>
            <a:r>
              <a:rPr lang="en-US" dirty="0"/>
              <a:t>doi.org/10.1016/j.pain.2003.09.015.</a:t>
            </a:r>
          </a:p>
          <a:p>
            <a:r>
              <a:rPr lang="en-US" dirty="0"/>
              <a:t>Ferro, Mark A., Anne E. Rhodes, Melissa Kimber, Laura Duncan, Michael H. Boyle, </a:t>
            </a:r>
            <a:r>
              <a:rPr lang="en-US" dirty="0" err="1"/>
              <a:t>Katholiki</a:t>
            </a:r>
            <a:r>
              <a:rPr lang="en-US" dirty="0"/>
              <a:t> Georgiades, Andrea Gonzalez, and Harriet L. MacMillan. 2017. “Suicidal </a:t>
            </a:r>
            <a:r>
              <a:rPr lang="en-US" dirty="0" err="1"/>
              <a:t>Behaviour</a:t>
            </a:r>
            <a:r>
              <a:rPr lang="en-US" dirty="0"/>
              <a:t> Among Adolescents and Young Adults with Self-Reported Chronic Illness.” </a:t>
            </a:r>
            <a:r>
              <a:rPr lang="en-US" i="1" dirty="0"/>
              <a:t>Canadian journal of psychiatry</a:t>
            </a:r>
            <a:r>
              <a:rPr lang="en-US" dirty="0"/>
              <a:t>, 62(12), 845–853. Canadian Psychiatric Association </a:t>
            </a:r>
            <a:r>
              <a:rPr lang="en-US" dirty="0" err="1"/>
              <a:t>doi</a:t>
            </a:r>
            <a:r>
              <a:rPr lang="en-US" dirty="0"/>
              <a:t>: doi.org/10.1177/0706743717727242.</a:t>
            </a:r>
          </a:p>
          <a:p>
            <a:r>
              <a:rPr lang="en-US" dirty="0"/>
              <a:t>“Marijuana Deep Dive.” </a:t>
            </a:r>
            <a:r>
              <a:rPr lang="en-US" i="1" dirty="0"/>
              <a:t>NCSL. </a:t>
            </a:r>
            <a:r>
              <a:rPr lang="en-US" dirty="0"/>
              <a:t>http://www.ncsl.org/bookstore/state-legislatures-magazine/marijuana-deep-dive.aspx.</a:t>
            </a:r>
          </a:p>
          <a:p>
            <a:r>
              <a:rPr lang="en-US" dirty="0"/>
              <a:t>“National Violent Death Reporting System (NVDRS)” Centers for Disease Control. https://wisqars.cdc.gov:8443/nvdrs/nvdrsDisplay.jsp.</a:t>
            </a:r>
          </a:p>
          <a:p>
            <a:r>
              <a:rPr lang="en-US" dirty="0"/>
              <a:t>“Occupational Employment Statistics Query System.” </a:t>
            </a:r>
            <a:r>
              <a:rPr lang="en-US" i="1" dirty="0"/>
              <a:t>U.S. Bureau of Labor Statistics.</a:t>
            </a:r>
            <a:r>
              <a:rPr lang="en-US" dirty="0"/>
              <a:t> data.bls.gov/</a:t>
            </a:r>
            <a:r>
              <a:rPr lang="en-US" dirty="0" err="1"/>
              <a:t>oes</a:t>
            </a:r>
            <a:r>
              <a:rPr lang="en-US" dirty="0"/>
              <a:t>/#/home.</a:t>
            </a:r>
          </a:p>
          <a:p>
            <a:r>
              <a:rPr lang="en-US" dirty="0"/>
              <a:t>“State Population Totals and Components of Change: 2010-2019.” 2019. </a:t>
            </a:r>
            <a:r>
              <a:rPr lang="en-US" i="1" dirty="0"/>
              <a:t>United States Census Bureau. </a:t>
            </a:r>
            <a:r>
              <a:rPr lang="en-US" dirty="0"/>
              <a:t>https://www.census.gov/data/tables/time-series/demo/popest/2010s-state-total.html#par_textimage.</a:t>
            </a:r>
          </a:p>
          <a:p>
            <a:r>
              <a:rPr lang="en-US" dirty="0"/>
              <a:t>“U.S. Opioid Prescribing Rate Maps.” 2018. </a:t>
            </a:r>
            <a:r>
              <a:rPr lang="en-US" i="1" dirty="0"/>
              <a:t>National Center for Injury Prevention and Control. </a:t>
            </a:r>
            <a:r>
              <a:rPr lang="en-US" dirty="0"/>
              <a:t>Centers for Disease Control. www.cdc.gov/drugoverdose/maps/rxrate-maps.html.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136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1000</TotalTime>
  <Words>1033</Words>
  <Application>Microsoft Office PowerPoint</Application>
  <PresentationFormat>Widescreen</PresentationFormat>
  <Paragraphs>142</Paragraphs>
  <Slides>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Cambria Math</vt:lpstr>
      <vt:lpstr>Times New Roman</vt:lpstr>
      <vt:lpstr>Office Theme</vt:lpstr>
      <vt:lpstr>The Effects of Opioid Prescribing and Medical Marijuana Laws on Suicide Deaths in the United States </vt:lpstr>
      <vt:lpstr>Introduction</vt:lpstr>
      <vt:lpstr>Literature Review</vt:lpstr>
      <vt:lpstr>Methodology</vt:lpstr>
      <vt:lpstr>PowerPoint Presentation</vt:lpstr>
      <vt:lpstr>Model</vt:lpstr>
      <vt:lpstr>PowerPoint Presentation</vt:lpstr>
      <vt:lpstr>Conclusions</vt:lpstr>
      <vt:lpstr>Works Cited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J Strouse</dc:creator>
  <cp:lastModifiedBy>Stephen J Strouse</cp:lastModifiedBy>
  <cp:revision>29</cp:revision>
  <dcterms:created xsi:type="dcterms:W3CDTF">2020-04-27T15:39:35Z</dcterms:created>
  <dcterms:modified xsi:type="dcterms:W3CDTF">2020-04-30T00:53:27Z</dcterms:modified>
</cp:coreProperties>
</file>