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E321A27-266F-4604-BAF7-EC2CBF40F269}">
  <a:tblStyle styleId="{5E321A27-266F-4604-BAF7-EC2CBF40F26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 intending to start this VERY simply, and then gain in complexity slide by slide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745b06174e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45b06174e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83b1794b5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3b1794b5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83b1794b5a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3b1794b5a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83b1794b5a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3b1794b5a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45b06174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45b06174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want Ian to lookover this first paragraph.</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45b06174e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45b06174e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 gonna put this in layman’s terms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745b06174e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745b06174e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745b06174e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745b06174e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In conlusion: we missed something in the weight function, and in all but one loss we were very close to most winning</a:t>
            </a:r>
            <a:br>
              <a:rPr lang="en">
                <a:solidFill>
                  <a:schemeClr val="dk1"/>
                </a:solidFill>
              </a:rPr>
            </a:br>
            <a:r>
              <a:rPr lang="en">
                <a:solidFill>
                  <a:schemeClr val="dk1"/>
                </a:solidFill>
              </a:rPr>
              <a:t>“</a:t>
            </a:r>
            <a:r>
              <a:rPr lang="en">
                <a:solidFill>
                  <a:schemeClr val="dk1"/>
                </a:solidFill>
              </a:rPr>
              <a:t>Defective implementation of subroutine which weighs ranks.”</a:t>
            </a: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745b06174e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745b06174e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Here’s where I talk about this pointing to this game being deterministically solvable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745b06174e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745b06174e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Got lazy.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45b06174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45b06174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45b06174e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45b06174e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Simple. Seems good enough.</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5b06174e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5b06174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Hanging lines? Heck yes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45b06174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5b06174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45b06174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45b06174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In note: is </a:t>
            </a:r>
            <a:r>
              <a:rPr lang="en"/>
              <a:t>ABΓ defined?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45b06174e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45b06174e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am changing the name to l-mu</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83b1794b5a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3b1794b5a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3b1794b5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3b1794b5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soften the blow by saying something like, ‘we haven’t focused on deriving… ‘ or something like that. So it doesn’t sound like we are just bold face ignoring the possibility that there is no unexploitable strategy. - IM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Challenging Chinese Poker</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Adam Coger &amp; Ian Miller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Feasibility of an Unexploitable Strategy</a:t>
            </a:r>
            <a:endParaRPr/>
          </a:p>
        </p:txBody>
      </p:sp>
      <p:sp>
        <p:nvSpPr>
          <p:cNvPr id="111" name="Google Shape;111;p2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50000"/>
              </a:lnSpc>
              <a:spcBef>
                <a:spcPts val="0"/>
              </a:spcBef>
              <a:spcAft>
                <a:spcPts val="1600"/>
              </a:spcAft>
              <a:buNone/>
            </a:pPr>
            <a:r>
              <a:rPr lang="en"/>
              <a:t>The procedure described for determining the ‘most-winning’ turn-in is too computationally expensive to be performed </a:t>
            </a:r>
            <a:r>
              <a:rPr lang="en"/>
              <a:t>in a timely fashion by most computers today. After drawing </a:t>
            </a:r>
            <a:r>
              <a:rPr b="1" lang="en"/>
              <a:t>P</a:t>
            </a:r>
            <a:r>
              <a:rPr lang="en"/>
              <a:t>, there will be </a:t>
            </a:r>
            <a:r>
              <a:rPr baseline="-25000" lang="en"/>
              <a:t>39</a:t>
            </a:r>
            <a:r>
              <a:rPr lang="en"/>
              <a:t>C</a:t>
            </a:r>
            <a:r>
              <a:rPr baseline="-25000" lang="en"/>
              <a:t>13,</a:t>
            </a:r>
            <a:r>
              <a:rPr lang="en"/>
              <a:t> or 8,122,425,444, remaining possible </a:t>
            </a:r>
            <a:r>
              <a:rPr b="1" lang="en"/>
              <a:t>P</a:t>
            </a:r>
            <a:r>
              <a:rPr lang="en"/>
              <a:t>′. For each of </a:t>
            </a:r>
            <a:r>
              <a:rPr b="1" lang="en"/>
              <a:t>P</a:t>
            </a:r>
            <a:r>
              <a:rPr lang="en"/>
              <a:t>′, there is a unique set of turn-ins (recall each </a:t>
            </a:r>
            <a:r>
              <a:rPr b="1" lang="en"/>
              <a:t>t</a:t>
            </a:r>
            <a:r>
              <a:rPr lang="en"/>
              <a:t>→</a:t>
            </a:r>
            <a:r>
              <a:rPr b="1" lang="en"/>
              <a:t>P, </a:t>
            </a:r>
            <a:r>
              <a:rPr lang="en"/>
              <a:t>for </a:t>
            </a:r>
            <a:r>
              <a:rPr b="1" lang="en"/>
              <a:t>t∈T</a:t>
            </a:r>
            <a:r>
              <a:rPr lang="en"/>
              <a:t>). Also, given there are </a:t>
            </a:r>
            <a:r>
              <a:rPr baseline="-25000" lang="en"/>
              <a:t>13</a:t>
            </a:r>
            <a:r>
              <a:rPr lang="en"/>
              <a:t>C</a:t>
            </a:r>
            <a:r>
              <a:rPr baseline="-25000" lang="en"/>
              <a:t>5</a:t>
            </a:r>
            <a:r>
              <a:rPr lang="en"/>
              <a:t> </a:t>
            </a:r>
            <a:r>
              <a:rPr b="1" lang="en"/>
              <a:t>AB </a:t>
            </a:r>
            <a:r>
              <a:rPr lang="en"/>
              <a:t>payoffs</a:t>
            </a:r>
            <a:r>
              <a:rPr b="1" lang="en"/>
              <a:t> </a:t>
            </a:r>
            <a:r>
              <a:rPr lang="en"/>
              <a:t>and </a:t>
            </a:r>
            <a:r>
              <a:rPr baseline="-25000" lang="en"/>
              <a:t>13</a:t>
            </a:r>
            <a:r>
              <a:rPr lang="en"/>
              <a:t>C</a:t>
            </a:r>
            <a:r>
              <a:rPr baseline="-25000" lang="en"/>
              <a:t>3</a:t>
            </a:r>
            <a:r>
              <a:rPr lang="en"/>
              <a:t> </a:t>
            </a:r>
            <a:r>
              <a:rPr b="1" lang="en"/>
              <a:t>Γ</a:t>
            </a:r>
            <a:r>
              <a:rPr lang="en"/>
              <a:t> payoffs per </a:t>
            </a:r>
            <a:r>
              <a:rPr b="1" lang="en"/>
              <a:t>P, </a:t>
            </a:r>
            <a:r>
              <a:rPr lang="en"/>
              <a:t> μ|</a:t>
            </a:r>
            <a:r>
              <a:rPr b="1" lang="en"/>
              <a:t>t</a:t>
            </a:r>
            <a:r>
              <a:rPr lang="en"/>
              <a:t>| &gt; ~5,000. Then to compute the ‘most-winning’ turn-in, μ|</a:t>
            </a:r>
            <a:r>
              <a:rPr b="1" lang="en"/>
              <a:t>t</a:t>
            </a:r>
            <a:r>
              <a:rPr lang="en"/>
              <a:t>|(</a:t>
            </a:r>
            <a:r>
              <a:rPr baseline="-25000" lang="en"/>
              <a:t>39</a:t>
            </a:r>
            <a:r>
              <a:rPr lang="en"/>
              <a:t>C</a:t>
            </a:r>
            <a:r>
              <a:rPr baseline="-25000" lang="en"/>
              <a:t>13</a:t>
            </a:r>
            <a:r>
              <a:rPr lang="en"/>
              <a:t>) comparisons would be required, or over forty-trillion.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Our Feasible Implementation of an Unexploitable Strategy- “L-</a:t>
            </a:r>
            <a:r>
              <a:rPr lang="en" sz="1900">
                <a:solidFill>
                  <a:srgbClr val="FCE5CD"/>
                </a:solidFill>
              </a:rPr>
              <a:t>μ</a:t>
            </a:r>
            <a:r>
              <a:rPr lang="en" sz="1900"/>
              <a:t>”</a:t>
            </a:r>
            <a:endParaRPr sz="1900"/>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t>In an effort to show that the ‘most-winning’ turn-in, our conjectured unexploitable strategy, may be calculated in a timely fashion, we developed a new strategy — </a:t>
            </a:r>
            <a:r>
              <a:rPr lang="en" sz="1600"/>
              <a:t>L-μ — which attempts to determine the ‘most-winning’ turn-in through less exhaustive means.</a:t>
            </a:r>
            <a:endParaRPr sz="16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rPr lang="en" sz="1600"/>
              <a:t>This secondary hypothesis claims that L-μ(</a:t>
            </a:r>
            <a:r>
              <a:rPr b="1" lang="en" sz="1600"/>
              <a:t>P</a:t>
            </a:r>
            <a:r>
              <a:rPr lang="en" sz="1600"/>
              <a:t>) = </a:t>
            </a:r>
            <a:r>
              <a:rPr b="1" lang="en" sz="1600"/>
              <a:t>P</a:t>
            </a:r>
            <a:r>
              <a:rPr lang="en" sz="1600"/>
              <a:t>’s ‘most-winning’ turn-in.</a:t>
            </a:r>
            <a:endParaRPr sz="16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rPr lang="en" sz="1600"/>
              <a:t>We have achieved some encouraging preliminary results, but more work is required to show that our implementation works as intended and actually calculates the ‘most-winning’ turn-in. Currently, there is one known defect, which will be discussed later.</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How does </a:t>
            </a:r>
            <a:r>
              <a:rPr lang="en" sz="3000"/>
              <a:t>L-μ work? (Steps 1-2)</a:t>
            </a:r>
            <a:endParaRPr sz="3000"/>
          </a:p>
        </p:txBody>
      </p:sp>
      <p:sp>
        <p:nvSpPr>
          <p:cNvPr id="123" name="Google Shape;123;p24"/>
          <p:cNvSpPr txBox="1"/>
          <p:nvPr>
            <p:ph idx="1" type="body"/>
          </p:nvPr>
        </p:nvSpPr>
        <p:spPr>
          <a:xfrm>
            <a:off x="311700" y="1017725"/>
            <a:ext cx="8520600" cy="3634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L-μ is a deck depletion strategy in five key subroutines:</a:t>
            </a:r>
            <a:br>
              <a:rPr lang="en"/>
            </a:br>
            <a:endParaRPr/>
          </a:p>
          <a:p>
            <a:pPr indent="0" lvl="0" marL="0" rtl="0" algn="l">
              <a:lnSpc>
                <a:spcPct val="100000"/>
              </a:lnSpc>
              <a:spcBef>
                <a:spcPts val="0"/>
              </a:spcBef>
              <a:spcAft>
                <a:spcPts val="0"/>
              </a:spcAft>
              <a:buNone/>
            </a:pPr>
            <a:r>
              <a:rPr lang="en"/>
              <a:t>First, two sets of payoffs </a:t>
            </a:r>
            <a:r>
              <a:rPr b="1" lang="en"/>
              <a:t>H </a:t>
            </a:r>
            <a:r>
              <a:rPr lang="en"/>
              <a:t>and </a:t>
            </a:r>
            <a:r>
              <a:rPr b="1" lang="en"/>
              <a:t>Θ </a:t>
            </a:r>
            <a:r>
              <a:rPr lang="en"/>
              <a:t>are generated from </a:t>
            </a:r>
            <a:r>
              <a:rPr b="1" lang="en"/>
              <a:t>P</a:t>
            </a:r>
            <a:r>
              <a:rPr lang="en"/>
              <a:t> and a deck depleted of </a:t>
            </a:r>
            <a:r>
              <a:rPr b="1" lang="en"/>
              <a:t>P</a:t>
            </a:r>
            <a:r>
              <a:rPr lang="en"/>
              <a:t>, such that </a:t>
            </a:r>
            <a:r>
              <a:rPr b="1" lang="en"/>
              <a:t>H⊂AB</a:t>
            </a:r>
            <a:r>
              <a:rPr lang="en"/>
              <a:t>  and </a:t>
            </a:r>
            <a:r>
              <a:rPr b="1" lang="en"/>
              <a:t>Θ⊂Γ</a:t>
            </a:r>
            <a:r>
              <a:rPr lang="en"/>
              <a:t>.</a:t>
            </a:r>
            <a:endParaRPr/>
          </a:p>
          <a:p>
            <a:pPr indent="0" lvl="0" marL="0" rtl="0" algn="l">
              <a:lnSpc>
                <a:spcPct val="100000"/>
              </a:lnSpc>
              <a:spcBef>
                <a:spcPts val="0"/>
              </a:spcBef>
              <a:spcAft>
                <a:spcPts val="0"/>
              </a:spcAft>
              <a:buNone/>
            </a:pPr>
            <a:r>
              <a:t/>
            </a:r>
            <a:endParaRPr/>
          </a:p>
          <a:p>
            <a:pPr indent="-457200" lvl="0" marL="457200" rtl="0" algn="l">
              <a:lnSpc>
                <a:spcPct val="100000"/>
              </a:lnSpc>
              <a:spcBef>
                <a:spcPts val="0"/>
              </a:spcBef>
              <a:spcAft>
                <a:spcPts val="0"/>
              </a:spcAft>
              <a:buNone/>
            </a:pPr>
            <a:r>
              <a:rPr lang="en"/>
              <a:t>	</a:t>
            </a:r>
            <a:r>
              <a:rPr lang="en" sz="1400"/>
              <a:t>This is important to account for non-composable payoffs which may distort the ranks’ relative positions, i.e. if </a:t>
            </a:r>
            <a:r>
              <a:rPr b="1" lang="en" sz="1400"/>
              <a:t>P </a:t>
            </a:r>
            <a:r>
              <a:rPr lang="en" sz="1400"/>
              <a:t>takes one face card of each suit, then no Royal-Flush is composable and Straight-Flush(King-High) must be rank 0.</a:t>
            </a:r>
            <a:endParaRPr sz="14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Second, each rank of </a:t>
            </a:r>
            <a:r>
              <a:rPr b="1" lang="en"/>
              <a:t>η</a:t>
            </a:r>
            <a:r>
              <a:rPr lang="en"/>
              <a:t> and </a:t>
            </a:r>
            <a:r>
              <a:rPr b="1" lang="en"/>
              <a:t>θ, </a:t>
            </a:r>
            <a:r>
              <a:rPr lang="en"/>
              <a:t>for </a:t>
            </a:r>
            <a:r>
              <a:rPr b="1" lang="en"/>
              <a:t>η∈H </a:t>
            </a:r>
            <a:r>
              <a:rPr lang="en"/>
              <a:t>and </a:t>
            </a:r>
            <a:r>
              <a:rPr b="1" lang="en"/>
              <a:t>θ∈Θ, </a:t>
            </a:r>
            <a:r>
              <a:rPr lang="en"/>
              <a:t>is re-evaluated based on ‘ownership.’</a:t>
            </a:r>
            <a:endParaRPr/>
          </a:p>
          <a:p>
            <a:pPr indent="-457200" lvl="0" marL="914400" rtl="0" algn="l">
              <a:lnSpc>
                <a:spcPct val="100000"/>
              </a:lnSpc>
              <a:spcBef>
                <a:spcPts val="0"/>
              </a:spcBef>
              <a:spcAft>
                <a:spcPts val="0"/>
              </a:spcAft>
              <a:buNone/>
            </a:pPr>
            <a:r>
              <a:t/>
            </a:r>
            <a:endParaRPr sz="1400"/>
          </a:p>
          <a:p>
            <a:pPr indent="0" lvl="0" marL="457200" rtl="0" algn="l">
              <a:lnSpc>
                <a:spcPct val="100000"/>
              </a:lnSpc>
              <a:spcBef>
                <a:spcPts val="0"/>
              </a:spcBef>
              <a:spcAft>
                <a:spcPts val="0"/>
              </a:spcAft>
              <a:buNone/>
            </a:pPr>
            <a:r>
              <a:rPr lang="en" sz="1400"/>
              <a:t>Consider when </a:t>
            </a:r>
            <a:r>
              <a:rPr b="1" lang="en" sz="1400"/>
              <a:t>P </a:t>
            </a:r>
            <a:r>
              <a:rPr lang="en" sz="1400"/>
              <a:t>takes all four Queens. No other </a:t>
            </a:r>
            <a:r>
              <a:rPr b="1" lang="en" sz="1400"/>
              <a:t>P</a:t>
            </a:r>
            <a:r>
              <a:rPr lang="en" sz="1400"/>
              <a:t>′ may compose Four-of-a-Kind(Queens) and so Four-of-a-Kind(Queens, Ace-Kicker) must be the same rank as its Two-Kicker counterpart.</a:t>
            </a:r>
            <a:endParaRPr b="1" sz="14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p:txBody>
      </p:sp>
      <p:pic>
        <p:nvPicPr>
          <p:cNvPr id="124" name="Google Shape;124;p24"/>
          <p:cNvPicPr preferRelativeResize="0"/>
          <p:nvPr/>
        </p:nvPicPr>
        <p:blipFill>
          <a:blip r:embed="rId3">
            <a:alphaModFix/>
          </a:blip>
          <a:stretch>
            <a:fillRect/>
          </a:stretch>
        </p:blipFill>
        <p:spPr>
          <a:xfrm>
            <a:off x="152400" y="4721275"/>
            <a:ext cx="85725" cy="95250"/>
          </a:xfrm>
          <a:prstGeom prst="rect">
            <a:avLst/>
          </a:prstGeom>
          <a:noFill/>
          <a:ln>
            <a:noFill/>
          </a:ln>
        </p:spPr>
      </p:pic>
      <p:pic>
        <p:nvPicPr>
          <p:cNvPr id="125" name="Google Shape;125;p24"/>
          <p:cNvPicPr preferRelativeResize="0"/>
          <p:nvPr/>
        </p:nvPicPr>
        <p:blipFill>
          <a:blip r:embed="rId4">
            <a:alphaModFix/>
          </a:blip>
          <a:stretch>
            <a:fillRect/>
          </a:stretch>
        </p:blipFill>
        <p:spPr>
          <a:xfrm>
            <a:off x="390525" y="4721275"/>
            <a:ext cx="85725" cy="952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How does L-μ work? (Steps 3-5)</a:t>
            </a:r>
            <a:endParaRPr sz="3000"/>
          </a:p>
        </p:txBody>
      </p:sp>
      <p:sp>
        <p:nvSpPr>
          <p:cNvPr id="131" name="Google Shape;131;p25"/>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t>Third, each rank of </a:t>
            </a:r>
            <a:r>
              <a:rPr b="1" lang="en"/>
              <a:t>η</a:t>
            </a:r>
            <a:r>
              <a:rPr lang="en"/>
              <a:t> is modified by weights determined by a function of the number of owned </a:t>
            </a:r>
            <a:r>
              <a:rPr b="1" lang="en"/>
              <a:t>η</a:t>
            </a:r>
            <a:r>
              <a:rPr lang="en"/>
              <a:t>′, where </a:t>
            </a:r>
            <a:r>
              <a:rPr b="1" lang="en"/>
              <a:t>η</a:t>
            </a:r>
            <a:r>
              <a:rPr lang="en"/>
              <a:t>′</a:t>
            </a:r>
            <a:r>
              <a:rPr b="1" lang="en"/>
              <a:t> </a:t>
            </a:r>
            <a:r>
              <a:rPr lang="en"/>
              <a:t>≼ </a:t>
            </a:r>
            <a:r>
              <a:rPr b="1" lang="en"/>
              <a:t>η</a:t>
            </a:r>
            <a:r>
              <a:rPr lang="en"/>
              <a:t>, over the total number of </a:t>
            </a:r>
            <a:r>
              <a:rPr b="1" lang="en"/>
              <a:t>η</a:t>
            </a:r>
            <a:r>
              <a:rPr lang="en"/>
              <a:t>′, and the number of preceding </a:t>
            </a:r>
            <a:r>
              <a:rPr b="1" lang="en"/>
              <a:t>η</a:t>
            </a:r>
            <a:r>
              <a:rPr lang="en"/>
              <a:t>′′ over |</a:t>
            </a:r>
            <a:r>
              <a:rPr b="1" lang="en"/>
              <a:t>H</a:t>
            </a:r>
            <a:r>
              <a:rPr lang="en"/>
              <a:t>|.</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Fourth, the range of ranks of </a:t>
            </a:r>
            <a:r>
              <a:rPr b="1" lang="en"/>
              <a:t>H </a:t>
            </a:r>
            <a:r>
              <a:rPr lang="en"/>
              <a:t>and of </a:t>
            </a:r>
            <a:r>
              <a:rPr b="1" lang="en"/>
              <a:t>Θ </a:t>
            </a:r>
            <a:r>
              <a:rPr lang="en"/>
              <a:t>must be scaled to fit one another. Otherwise the ranks of </a:t>
            </a:r>
            <a:r>
              <a:rPr b="1" lang="en"/>
              <a:t>AB </a:t>
            </a:r>
            <a:r>
              <a:rPr lang="en"/>
              <a:t>payoffs may not be compared between </a:t>
            </a:r>
            <a:r>
              <a:rPr b="1" lang="en"/>
              <a:t>Γ </a:t>
            </a:r>
            <a:r>
              <a:rPr lang="en"/>
              <a:t>payoffs.</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Fifth, each turn-in composable turn-in of </a:t>
            </a:r>
            <a:r>
              <a:rPr b="1" lang="en"/>
              <a:t>P</a:t>
            </a:r>
            <a:r>
              <a:rPr lang="en"/>
              <a:t>, the turn-in with </a:t>
            </a:r>
            <a:r>
              <a:rPr lang="en"/>
              <a:t>the lowest average ranking between its payoffs is selected. </a:t>
            </a:r>
            <a:endParaRPr/>
          </a:p>
        </p:txBody>
      </p:sp>
      <p:pic>
        <p:nvPicPr>
          <p:cNvPr id="132" name="Google Shape;132;p25"/>
          <p:cNvPicPr preferRelativeResize="0"/>
          <p:nvPr/>
        </p:nvPicPr>
        <p:blipFill>
          <a:blip r:embed="rId3">
            <a:alphaModFix/>
          </a:blip>
          <a:stretch>
            <a:fillRect/>
          </a:stretch>
        </p:blipFill>
        <p:spPr>
          <a:xfrm>
            <a:off x="152400" y="4721275"/>
            <a:ext cx="85725" cy="95250"/>
          </a:xfrm>
          <a:prstGeom prst="rect">
            <a:avLst/>
          </a:prstGeom>
          <a:noFill/>
          <a:ln>
            <a:noFill/>
          </a:ln>
        </p:spPr>
      </p:pic>
      <p:pic>
        <p:nvPicPr>
          <p:cNvPr id="133" name="Google Shape;133;p25"/>
          <p:cNvPicPr preferRelativeResize="0"/>
          <p:nvPr/>
        </p:nvPicPr>
        <p:blipFill>
          <a:blip r:embed="rId4">
            <a:alphaModFix/>
          </a:blip>
          <a:stretch>
            <a:fillRect/>
          </a:stretch>
        </p:blipFill>
        <p:spPr>
          <a:xfrm>
            <a:off x="390525" y="4721275"/>
            <a:ext cx="85725" cy="952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Defining a “Trial”</a:t>
            </a:r>
            <a:endParaRPr/>
          </a:p>
        </p:txBody>
      </p:sp>
      <p:sp>
        <p:nvSpPr>
          <p:cNvPr id="139" name="Google Shape;139;p26"/>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sz="1600"/>
              <a:t>Our subject player draws </a:t>
            </a:r>
            <a:r>
              <a:rPr b="1" lang="en" sz="1600"/>
              <a:t>P</a:t>
            </a:r>
            <a:r>
              <a:rPr lang="en" sz="1600"/>
              <a:t> and records all possible composable turnins, </a:t>
            </a:r>
            <a:r>
              <a:rPr b="1" lang="en" sz="1600"/>
              <a:t>T,</a:t>
            </a:r>
            <a:r>
              <a:rPr lang="en" sz="1600"/>
              <a:t> from this pool of cards. To start round 1, the opponent draws some </a:t>
            </a:r>
            <a:r>
              <a:rPr b="1" lang="en" sz="1600"/>
              <a:t>P</a:t>
            </a:r>
            <a:r>
              <a:rPr lang="en" sz="1600"/>
              <a:t>′</a:t>
            </a:r>
            <a:r>
              <a:rPr lang="en" sz="1600"/>
              <a:t> from the remaining deck and records</a:t>
            </a:r>
            <a:r>
              <a:rPr b="1" lang="en" sz="1600"/>
              <a:t> </a:t>
            </a:r>
            <a:r>
              <a:rPr lang="en" sz="1600"/>
              <a:t>all possible composable turn-ins with those. Then, the subject </a:t>
            </a:r>
            <a:r>
              <a:rPr lang="en" sz="1600">
                <a:solidFill>
                  <a:srgbClr val="999999"/>
                </a:solidFill>
              </a:rPr>
              <a:t>plays each of their turn-ins</a:t>
            </a:r>
            <a:r>
              <a:rPr lang="en" sz="1600">
                <a:solidFill>
                  <a:srgbClr val="999999"/>
                </a:solidFill>
              </a:rPr>
              <a:t> against every turn-in composable from </a:t>
            </a:r>
            <a:r>
              <a:rPr b="1" lang="en" sz="1600">
                <a:solidFill>
                  <a:srgbClr val="999999"/>
                </a:solidFill>
              </a:rPr>
              <a:t>P</a:t>
            </a:r>
            <a:r>
              <a:rPr lang="en" sz="1600">
                <a:solidFill>
                  <a:srgbClr val="999999"/>
                </a:solidFill>
              </a:rPr>
              <a:t>′. </a:t>
            </a:r>
            <a:r>
              <a:rPr lang="en" sz="1600"/>
              <a:t>P</a:t>
            </a:r>
            <a:r>
              <a:rPr lang="en" sz="1600"/>
              <a:t>oints awarded are tracked for each </a:t>
            </a:r>
            <a:r>
              <a:rPr b="1" lang="en" sz="1600"/>
              <a:t>t</a:t>
            </a:r>
            <a:r>
              <a:rPr lang="en" sz="1600"/>
              <a:t>. Whichever </a:t>
            </a:r>
            <a:r>
              <a:rPr b="1" lang="en" sz="1600"/>
              <a:t>t</a:t>
            </a:r>
            <a:r>
              <a:rPr lang="en" sz="1600"/>
              <a:t> has the most points is awarded a round-point.</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After this round point is awarded, all regular points are reset to zero and the opponent puts their cards back in the deck. To start round 2, the opponent draws a NEW hand from the same </a:t>
            </a:r>
            <a:r>
              <a:rPr b="1" lang="en" sz="1600"/>
              <a:t>P</a:t>
            </a:r>
            <a:r>
              <a:rPr lang="en" sz="1600"/>
              <a:t>′</a:t>
            </a:r>
            <a:r>
              <a:rPr lang="en" sz="1600"/>
              <a:t>, and this process repeats.</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We compare </a:t>
            </a:r>
            <a:r>
              <a:rPr lang="en" sz="1600"/>
              <a:t>a sample number (</a:t>
            </a:r>
            <a:r>
              <a:rPr b="1" lang="en" sz="1600"/>
              <a:t>n</a:t>
            </a:r>
            <a:r>
              <a:rPr lang="en" sz="1600"/>
              <a:t>) of</a:t>
            </a:r>
            <a:r>
              <a:rPr lang="en" sz="1600">
                <a:solidFill>
                  <a:srgbClr val="990000"/>
                </a:solidFill>
              </a:rPr>
              <a:t> </a:t>
            </a:r>
            <a:r>
              <a:rPr lang="en" sz="1600"/>
              <a:t>unique opponent hands against </a:t>
            </a:r>
            <a:r>
              <a:rPr b="1" lang="en" sz="1600"/>
              <a:t>T</a:t>
            </a:r>
            <a:r>
              <a:rPr lang="en" sz="1600"/>
              <a:t>, and define this as a trial.</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Trials Show</a:t>
            </a:r>
            <a:endParaRPr/>
          </a:p>
        </p:txBody>
      </p:sp>
      <p:sp>
        <p:nvSpPr>
          <p:cNvPr id="145" name="Google Shape;145;p27"/>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50000"/>
              </a:lnSpc>
              <a:spcBef>
                <a:spcPts val="0"/>
              </a:spcBef>
              <a:spcAft>
                <a:spcPts val="1600"/>
              </a:spcAft>
              <a:buNone/>
            </a:pPr>
            <a:r>
              <a:rPr lang="en"/>
              <a:t>Each trial will end up showing which</a:t>
            </a:r>
            <a:r>
              <a:rPr lang="en"/>
              <a:t> </a:t>
            </a:r>
            <a:r>
              <a:rPr lang="en"/>
              <a:t>of the subject player’s turn-ins</a:t>
            </a:r>
            <a:r>
              <a:rPr b="1" lang="en"/>
              <a:t> </a:t>
            </a:r>
            <a:r>
              <a:rPr lang="en"/>
              <a:t>(</a:t>
            </a:r>
            <a:r>
              <a:rPr b="1" lang="en"/>
              <a:t>T</a:t>
            </a:r>
            <a:r>
              <a:rPr lang="en"/>
              <a:t>) was the “most-winning” (</a:t>
            </a:r>
            <a:r>
              <a:rPr b="1" lang="en"/>
              <a:t>t*</a:t>
            </a:r>
            <a:r>
              <a:rPr lang="en"/>
              <a:t>) out of </a:t>
            </a:r>
            <a:r>
              <a:rPr b="1" lang="en"/>
              <a:t>n</a:t>
            </a:r>
            <a:r>
              <a:rPr lang="en"/>
              <a:t> rounds. By comparing every </a:t>
            </a:r>
            <a:r>
              <a:rPr b="1" lang="en"/>
              <a:t>t</a:t>
            </a:r>
            <a:r>
              <a:rPr lang="en"/>
              <a:t> to each possible turnin the opponent could compose with their pool of cards, we show which </a:t>
            </a:r>
            <a:r>
              <a:rPr b="1" lang="en"/>
              <a:t>t</a:t>
            </a:r>
            <a:r>
              <a:rPr lang="en"/>
              <a:t> has the least counterplay available</a:t>
            </a:r>
            <a:r>
              <a:rPr lang="en"/>
              <a:t>. Thus </a:t>
            </a:r>
            <a:r>
              <a:rPr b="1" lang="en"/>
              <a:t>t* </a:t>
            </a:r>
            <a:r>
              <a:rPr lang="en"/>
              <a:t>approaches the “least exploitable”. What we see is a trend for our </a:t>
            </a:r>
            <a:r>
              <a:rPr lang="en"/>
              <a:t>implementation</a:t>
            </a:r>
            <a:r>
              <a:rPr lang="en"/>
              <a:t> of </a:t>
            </a:r>
            <a:r>
              <a:rPr lang="en"/>
              <a:t>L-μ to find the </a:t>
            </a:r>
            <a:r>
              <a:rPr b="1" lang="en"/>
              <a:t>t*</a:t>
            </a:r>
            <a:r>
              <a:rPr lang="en"/>
              <a:t> in a majority of trials.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Findings (15:43)</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10 Trials of </a:t>
            </a:r>
            <a:r>
              <a:rPr b="1" lang="en"/>
              <a:t>n</a:t>
            </a:r>
            <a:r>
              <a:rPr lang="en"/>
              <a:t>=1,000</a:t>
            </a:r>
            <a:r>
              <a:rPr lang="en"/>
              <a:t>. </a:t>
            </a:r>
            <a:r>
              <a:rPr lang="en"/>
              <a:t>L-μ found </a:t>
            </a:r>
            <a:r>
              <a:rPr b="1" lang="en"/>
              <a:t>t*</a:t>
            </a:r>
            <a:r>
              <a:rPr lang="en"/>
              <a:t> 8 times out of these 10 trials.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In one of these trials that it did not find </a:t>
            </a:r>
            <a:r>
              <a:rPr b="1" lang="en"/>
              <a:t>t*</a:t>
            </a:r>
            <a:r>
              <a:rPr lang="en"/>
              <a:t>, </a:t>
            </a:r>
            <a:r>
              <a:rPr b="1" lang="en"/>
              <a:t>t*</a:t>
            </a:r>
            <a:r>
              <a:rPr lang="en"/>
              <a:t> had only one more round point than the </a:t>
            </a:r>
            <a:r>
              <a:rPr b="1" lang="en"/>
              <a:t>t</a:t>
            </a:r>
            <a:r>
              <a:rPr lang="en"/>
              <a:t> that L-μ found.</a:t>
            </a:r>
            <a:endParaRPr/>
          </a:p>
          <a:p>
            <a:pPr indent="0" lvl="0" marL="0" rtl="0" algn="l">
              <a:lnSpc>
                <a:spcPct val="100000"/>
              </a:lnSpc>
              <a:spcBef>
                <a:spcPts val="0"/>
              </a:spcBef>
              <a:spcAft>
                <a:spcPts val="0"/>
              </a:spcAft>
              <a:buNone/>
            </a:pPr>
            <a:r>
              <a:rPr lang="en"/>
              <a:t>	L-μ(</a:t>
            </a:r>
            <a:r>
              <a:rPr b="1" lang="en"/>
              <a:t>P</a:t>
            </a:r>
            <a:r>
              <a:rPr lang="en"/>
              <a:t>) yielded 909 round points where </a:t>
            </a:r>
            <a:r>
              <a:rPr b="1" lang="en"/>
              <a:t>t*</a:t>
            </a:r>
            <a:r>
              <a:rPr lang="en"/>
              <a:t> had 910, out of the thousand rounds.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In the other trial that L-μ failed to find </a:t>
            </a:r>
            <a:r>
              <a:rPr b="1" lang="en"/>
              <a:t>t*</a:t>
            </a:r>
            <a:r>
              <a:rPr lang="en"/>
              <a:t>, it was 58 round points away.</a:t>
            </a:r>
            <a:endParaRPr/>
          </a:p>
          <a:p>
            <a:pPr indent="0" lvl="0" marL="0" rtl="0" algn="l">
              <a:lnSpc>
                <a:spcPct val="100000"/>
              </a:lnSpc>
              <a:spcBef>
                <a:spcPts val="0"/>
              </a:spcBef>
              <a:spcAft>
                <a:spcPts val="0"/>
              </a:spcAft>
              <a:buNone/>
            </a:pPr>
            <a:r>
              <a:rPr lang="en"/>
              <a:t>	L-μ(</a:t>
            </a:r>
            <a:r>
              <a:rPr b="1" lang="en"/>
              <a:t>P</a:t>
            </a:r>
            <a:r>
              <a:rPr lang="en"/>
              <a:t>) yielded 873 round points where </a:t>
            </a:r>
            <a:r>
              <a:rPr b="1" lang="en"/>
              <a:t>t*</a:t>
            </a:r>
            <a:r>
              <a:rPr lang="en"/>
              <a:t> had 931, out of the thousand rounds.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The disparity of round points is very small. So this points to L-µ being a good method for finding </a:t>
            </a:r>
            <a:r>
              <a:rPr b="1" lang="en"/>
              <a:t>t*</a:t>
            </a:r>
            <a:r>
              <a:rPr lang="en"/>
              <a:t>. Unfortunately our sample size is small (</a:t>
            </a:r>
            <a:r>
              <a:rPr b="1" lang="en"/>
              <a:t>n </a:t>
            </a:r>
            <a:r>
              <a:rPr lang="en"/>
              <a:t>/ </a:t>
            </a:r>
            <a:r>
              <a:rPr baseline="-25000" lang="en"/>
              <a:t>39</a:t>
            </a:r>
            <a:r>
              <a:rPr lang="en"/>
              <a:t>C</a:t>
            </a:r>
            <a:r>
              <a:rPr baseline="-25000" lang="en"/>
              <a:t>13</a:t>
            </a:r>
            <a:r>
              <a:rPr lang="en"/>
              <a:t> = 1 / 8,000,000)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302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Findings (17:39)</a:t>
            </a:r>
            <a:endParaRPr/>
          </a:p>
        </p:txBody>
      </p:sp>
      <p:sp>
        <p:nvSpPr>
          <p:cNvPr id="157" name="Google Shape;157;p29"/>
          <p:cNvSpPr txBox="1"/>
          <p:nvPr>
            <p:ph idx="1" type="body"/>
          </p:nvPr>
        </p:nvSpPr>
        <p:spPr>
          <a:xfrm>
            <a:off x="311700" y="96232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10 Trials of </a:t>
            </a:r>
            <a:r>
              <a:rPr b="1" lang="en"/>
              <a:t>n</a:t>
            </a:r>
            <a:r>
              <a:rPr lang="en"/>
              <a:t>=1,000</a:t>
            </a:r>
            <a:r>
              <a:rPr baseline="30000" lang="en"/>
              <a:t>*</a:t>
            </a:r>
            <a:r>
              <a:rPr lang="en"/>
              <a:t>. L-μ found </a:t>
            </a:r>
            <a:r>
              <a:rPr b="1" lang="en"/>
              <a:t>t*</a:t>
            </a:r>
            <a:r>
              <a:rPr lang="en"/>
              <a:t> 12 times out of these 20 trials.</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sz="1600"/>
              <a:t>These results look less strong than the last experiment we ran, but still positive. In 4 of the times L-µ found </a:t>
            </a:r>
            <a:r>
              <a:rPr b="1" lang="en" sz="1600"/>
              <a:t>t*</a:t>
            </a:r>
            <a:r>
              <a:rPr lang="en" sz="1600"/>
              <a:t>, it got all 1000 round points.</a:t>
            </a:r>
            <a:endParaRPr sz="1600"/>
          </a:p>
          <a:p>
            <a:pPr indent="0" lvl="0" marL="0" rtl="0" algn="l">
              <a:lnSpc>
                <a:spcPct val="100000"/>
              </a:lnSpc>
              <a:spcBef>
                <a:spcPts val="0"/>
              </a:spcBef>
              <a:spcAft>
                <a:spcPts val="0"/>
              </a:spcAft>
              <a:buNone/>
            </a:pPr>
            <a:r>
              <a:rPr lang="en" sz="1600"/>
              <a:t>The bottom 2 cases showed a strong argument that there are edge cases in which our implementation of L-µ weights tradeoffs improperly. All 4  non-shown failures were off by less than 103 round points, which is arbitrary given how small </a:t>
            </a:r>
            <a:r>
              <a:rPr b="1" lang="en" sz="1600"/>
              <a:t>n</a:t>
            </a:r>
            <a:r>
              <a:rPr lang="en" sz="1600"/>
              <a:t> is compared to </a:t>
            </a:r>
            <a:r>
              <a:rPr baseline="-25000" lang="en" sz="1600"/>
              <a:t>39</a:t>
            </a:r>
            <a:r>
              <a:rPr lang="en" sz="1600"/>
              <a:t>C</a:t>
            </a:r>
            <a:r>
              <a:rPr baseline="-25000" lang="en" sz="1600"/>
              <a:t>1</a:t>
            </a:r>
            <a:r>
              <a:rPr baseline="-25000" lang="en"/>
              <a:t>3</a:t>
            </a:r>
            <a:r>
              <a:rPr lang="en"/>
              <a:t>.</a:t>
            </a:r>
            <a:endParaRPr/>
          </a:p>
          <a:p>
            <a:pPr indent="0" lvl="0" marL="0" rtl="0" algn="l">
              <a:lnSpc>
                <a:spcPct val="100000"/>
              </a:lnSpc>
              <a:spcBef>
                <a:spcPts val="0"/>
              </a:spcBef>
              <a:spcAft>
                <a:spcPts val="0"/>
              </a:spcAft>
              <a:buNone/>
            </a:pPr>
            <a:r>
              <a:t/>
            </a:r>
            <a:endParaRPr/>
          </a:p>
        </p:txBody>
      </p:sp>
      <p:graphicFrame>
        <p:nvGraphicFramePr>
          <p:cNvPr id="158" name="Google Shape;158;p29"/>
          <p:cNvGraphicFramePr/>
          <p:nvPr/>
        </p:nvGraphicFramePr>
        <p:xfrm>
          <a:off x="311700" y="2967388"/>
          <a:ext cx="3000000" cy="3000000"/>
        </p:xfrm>
        <a:graphic>
          <a:graphicData uri="http://schemas.openxmlformats.org/drawingml/2006/table">
            <a:tbl>
              <a:tblPr>
                <a:noFill/>
                <a:tableStyleId>{5E321A27-266F-4604-BAF7-EC2CBF40F269}</a:tableStyleId>
              </a:tblPr>
              <a:tblGrid>
                <a:gridCol w="1506775"/>
                <a:gridCol w="1506775"/>
                <a:gridCol w="1506775"/>
                <a:gridCol w="1506775"/>
              </a:tblGrid>
              <a:tr h="400625">
                <a:tc>
                  <a:txBody>
                    <a:bodyPr/>
                    <a:lstStyle/>
                    <a:p>
                      <a:pPr indent="0" lvl="0" marL="0" rtl="0" algn="l">
                        <a:spcBef>
                          <a:spcPts val="0"/>
                        </a:spcBef>
                        <a:spcAft>
                          <a:spcPts val="0"/>
                        </a:spcAft>
                        <a:buNone/>
                      </a:pPr>
                      <a:r>
                        <a:rPr lang="en" sz="1800">
                          <a:solidFill>
                            <a:schemeClr val="lt2"/>
                          </a:solidFill>
                        </a:rPr>
                        <a:t>L-µ(</a:t>
                      </a:r>
                      <a:r>
                        <a:rPr b="1" lang="en" sz="1800">
                          <a:solidFill>
                            <a:schemeClr val="lt2"/>
                          </a:solidFill>
                        </a:rPr>
                        <a:t>P</a:t>
                      </a:r>
                      <a:r>
                        <a:rPr lang="en" sz="1800">
                          <a:solidFill>
                            <a:schemeClr val="lt2"/>
                          </a:solidFill>
                        </a:rPr>
                        <a:t>)</a:t>
                      </a:r>
                      <a:endParaRPr/>
                    </a:p>
                  </a:txBody>
                  <a:tcPr marT="91425" marB="91425" marR="91425" marL="91425"/>
                </a:tc>
                <a:tc>
                  <a:txBody>
                    <a:bodyPr/>
                    <a:lstStyle/>
                    <a:p>
                      <a:pPr indent="0" lvl="0" marL="0" rtl="0" algn="l">
                        <a:spcBef>
                          <a:spcPts val="0"/>
                        </a:spcBef>
                        <a:spcAft>
                          <a:spcPts val="0"/>
                        </a:spcAft>
                        <a:buNone/>
                      </a:pPr>
                      <a:r>
                        <a:rPr b="1" lang="en">
                          <a:solidFill>
                            <a:schemeClr val="lt2"/>
                          </a:solidFill>
                        </a:rPr>
                        <a:t>t*</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a:t>
                      </a:r>
                      <a:endParaRPr b="1">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a:t>
                      </a:r>
                      <a:r>
                        <a:rPr b="1" lang="en">
                          <a:solidFill>
                            <a:schemeClr val="lt2"/>
                          </a:solidFill>
                        </a:rPr>
                        <a:t>n</a:t>
                      </a:r>
                      <a:r>
                        <a:rPr lang="en">
                          <a:solidFill>
                            <a:schemeClr val="lt2"/>
                          </a:solidFill>
                        </a:rPr>
                        <a:t>*100%</a:t>
                      </a:r>
                      <a:endParaRPr>
                        <a:solidFill>
                          <a:schemeClr val="lt2"/>
                        </a:solidFill>
                      </a:endParaRPr>
                    </a:p>
                  </a:txBody>
                  <a:tcPr marT="91425" marB="91425" marR="91425" marL="91425"/>
                </a:tc>
              </a:tr>
              <a:tr h="391000">
                <a:tc>
                  <a:txBody>
                    <a:bodyPr/>
                    <a:lstStyle/>
                    <a:p>
                      <a:pPr indent="0" lvl="0" marL="0" rtl="0" algn="l">
                        <a:spcBef>
                          <a:spcPts val="0"/>
                        </a:spcBef>
                        <a:spcAft>
                          <a:spcPts val="0"/>
                        </a:spcAft>
                        <a:buNone/>
                      </a:pPr>
                      <a:r>
                        <a:rPr lang="en">
                          <a:solidFill>
                            <a:schemeClr val="lt2"/>
                          </a:solidFill>
                        </a:rPr>
                        <a:t>4272</a:t>
                      </a:r>
                      <a:endParaRPr>
                        <a:solidFill>
                          <a:schemeClr val="lt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4534</a:t>
                      </a:r>
                      <a:endParaRPr>
                        <a:solidFill>
                          <a:schemeClr val="lt2"/>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262</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5.24%</a:t>
                      </a:r>
                      <a:endParaRPr>
                        <a:solidFill>
                          <a:schemeClr val="lt2"/>
                        </a:solidFill>
                      </a:endParaRPr>
                    </a:p>
                  </a:txBody>
                  <a:tcPr marT="91425" marB="91425" marR="91425" marL="91425"/>
                </a:tc>
              </a:tr>
              <a:tr h="391000">
                <a:tc>
                  <a:txBody>
                    <a:bodyPr/>
                    <a:lstStyle/>
                    <a:p>
                      <a:pPr indent="0" lvl="0" marL="0" rtl="0" algn="l">
                        <a:spcBef>
                          <a:spcPts val="0"/>
                        </a:spcBef>
                        <a:spcAft>
                          <a:spcPts val="0"/>
                        </a:spcAft>
                        <a:buNone/>
                      </a:pPr>
                      <a:r>
                        <a:rPr lang="en">
                          <a:solidFill>
                            <a:schemeClr val="lt2"/>
                          </a:solidFill>
                        </a:rPr>
                        <a:t>4504</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4799</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295</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5.9%</a:t>
                      </a:r>
                      <a:endParaRPr>
                        <a:solidFill>
                          <a:schemeClr val="lt2"/>
                        </a:solidFill>
                      </a:endParaRPr>
                    </a:p>
                  </a:txBody>
                  <a:tcPr marT="91425" marB="91425" marR="91425" marL="91425">
                    <a:lnB cap="flat" cmpd="sng" w="9525">
                      <a:solidFill>
                        <a:srgbClr val="9E9E9E"/>
                      </a:solidFill>
                      <a:prstDash val="solid"/>
                      <a:round/>
                      <a:headEnd len="sm" w="sm" type="none"/>
                      <a:tailEnd len="sm" w="sm" type="none"/>
                    </a:lnB>
                  </a:tcPr>
                </a:tc>
              </a:tr>
              <a:tr h="391000">
                <a:tc>
                  <a:txBody>
                    <a:bodyPr/>
                    <a:lstStyle/>
                    <a:p>
                      <a:pPr indent="0" lvl="0" marL="0" rtl="0" algn="l">
                        <a:spcBef>
                          <a:spcPts val="0"/>
                        </a:spcBef>
                        <a:spcAft>
                          <a:spcPts val="0"/>
                        </a:spcAft>
                        <a:buNone/>
                      </a:pPr>
                      <a:r>
                        <a:rPr lang="en">
                          <a:solidFill>
                            <a:schemeClr val="lt2"/>
                          </a:solidFill>
                        </a:rPr>
                        <a:t>3013</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3623</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610</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12.2%</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91000">
                <a:tc>
                  <a:txBody>
                    <a:bodyPr/>
                    <a:lstStyle/>
                    <a:p>
                      <a:pPr indent="0" lvl="0" marL="0" rtl="0" algn="l">
                        <a:spcBef>
                          <a:spcPts val="0"/>
                        </a:spcBef>
                        <a:spcAft>
                          <a:spcPts val="0"/>
                        </a:spcAft>
                        <a:buNone/>
                      </a:pPr>
                      <a:r>
                        <a:rPr lang="en">
                          <a:solidFill>
                            <a:schemeClr val="lt2"/>
                          </a:solidFill>
                        </a:rPr>
                        <a:t>2598</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4267</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chemeClr val="lt2"/>
                          </a:solidFill>
                        </a:rPr>
                        <a:t>1669</a:t>
                      </a:r>
                      <a:endParaRPr>
                        <a:solidFill>
                          <a:schemeClr val="lt2"/>
                        </a:solidFill>
                      </a:endParaRPr>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a:solidFill>
                            <a:schemeClr val="lt2"/>
                          </a:solidFill>
                        </a:rPr>
                        <a:t>33.38%</a:t>
                      </a:r>
                      <a:endParaRPr>
                        <a:solidFill>
                          <a:schemeClr val="lt2"/>
                        </a:solidFill>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
        <p:nvSpPr>
          <p:cNvPr id="159" name="Google Shape;159;p29"/>
          <p:cNvSpPr txBox="1"/>
          <p:nvPr/>
        </p:nvSpPr>
        <p:spPr>
          <a:xfrm>
            <a:off x="6338700" y="2967413"/>
            <a:ext cx="2493600" cy="202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lt2"/>
              </a:solidFill>
            </a:endParaRPr>
          </a:p>
          <a:p>
            <a:pPr indent="0" lvl="0" marL="0" rtl="0" algn="l">
              <a:spcBef>
                <a:spcPts val="0"/>
              </a:spcBef>
              <a:spcAft>
                <a:spcPts val="0"/>
              </a:spcAft>
              <a:buNone/>
            </a:pPr>
            <a:r>
              <a:rPr lang="en">
                <a:solidFill>
                  <a:schemeClr val="lt2"/>
                </a:solidFill>
              </a:rPr>
              <a:t>Table: </a:t>
            </a:r>
            <a:r>
              <a:rPr lang="en">
                <a:solidFill>
                  <a:schemeClr val="lt2"/>
                </a:solidFill>
              </a:rPr>
              <a:t>Examining the how close L-µ was to finding </a:t>
            </a:r>
            <a:r>
              <a:rPr b="1" lang="en">
                <a:solidFill>
                  <a:schemeClr val="lt2"/>
                </a:solidFill>
              </a:rPr>
              <a:t>t*</a:t>
            </a:r>
            <a:r>
              <a:rPr lang="en">
                <a:solidFill>
                  <a:schemeClr val="lt2"/>
                </a:solidFill>
              </a:rPr>
              <a:t> in the 4 very worst cases in this (17:39) experiment. </a:t>
            </a:r>
            <a:endParaRPr>
              <a:solidFill>
                <a:schemeClr val="lt2"/>
              </a:solidFill>
            </a:endParaRPr>
          </a:p>
          <a:p>
            <a:pPr indent="0" lvl="0" marL="0" rtl="0" algn="l">
              <a:spcBef>
                <a:spcPts val="0"/>
              </a:spcBef>
              <a:spcAft>
                <a:spcPts val="0"/>
              </a:spcAft>
              <a:buNone/>
            </a:pPr>
            <a:r>
              <a:rPr lang="en">
                <a:solidFill>
                  <a:schemeClr val="lt2"/>
                </a:solidFill>
              </a:rPr>
              <a:t>Non-percentile numbers representing “round points”.</a:t>
            </a:r>
            <a:endParaRPr>
              <a:solidFill>
                <a:schemeClr val="lt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a:t>
            </a:r>
            <a:endParaRPr/>
          </a:p>
        </p:txBody>
      </p:sp>
      <p:sp>
        <p:nvSpPr>
          <p:cNvPr id="165" name="Google Shape;165;p30"/>
          <p:cNvSpPr txBox="1"/>
          <p:nvPr>
            <p:ph idx="1" type="body"/>
          </p:nvPr>
        </p:nvSpPr>
        <p:spPr>
          <a:xfrm>
            <a:off x="311700" y="11427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Our first experiment (15:43) showed a very strong suggestion that L-µ was really close to a “best” strategy.</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The second experiment (17:39) showed some holes in our implementation of L-µ, but still most often found </a:t>
            </a:r>
            <a:r>
              <a:rPr b="1" lang="en"/>
              <a:t>t*</a:t>
            </a:r>
            <a:r>
              <a:rPr lang="en"/>
              <a:t>.</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By L-µ, a deterministic strategy, finding </a:t>
            </a:r>
            <a:r>
              <a:rPr b="1" lang="en"/>
              <a:t>t*</a:t>
            </a:r>
            <a:r>
              <a:rPr lang="en"/>
              <a:t> in 20 out of 30 trials (while partially positively skewed), it points to there being a deterministic “best” strategy.</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In the worst performing trials, </a:t>
            </a:r>
            <a:r>
              <a:rPr lang="en"/>
              <a:t>∆1669 and ∆610, the differences in total points, another useful metric, between the two turn-ins was less than ∆0.0369% and ∆0.0024% respectively.</a:t>
            </a:r>
            <a:endParaRPr/>
          </a:p>
        </p:txBody>
      </p:sp>
      <p:sp>
        <p:nvSpPr>
          <p:cNvPr id="166" name="Google Shape;166;p30"/>
          <p:cNvSpPr txBox="1"/>
          <p:nvPr/>
        </p:nvSpPr>
        <p:spPr>
          <a:xfrm>
            <a:off x="0" y="0"/>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72" name="Google Shape;172;p31"/>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a:t>Is there an unexploitable strategy for hand composition in Chinese Poker?</a:t>
            </a:r>
            <a:endParaRPr b="1" i="1"/>
          </a:p>
          <a:p>
            <a:pPr indent="0" lvl="0" marL="0" rtl="0" algn="l">
              <a:lnSpc>
                <a:spcPct val="100000"/>
              </a:lnSpc>
              <a:spcBef>
                <a:spcPts val="0"/>
              </a:spcBef>
              <a:spcAft>
                <a:spcPts val="0"/>
              </a:spcAft>
              <a:buNone/>
            </a:pPr>
            <a:r>
              <a:t/>
            </a:r>
            <a:endParaRPr b="1" i="1"/>
          </a:p>
          <a:p>
            <a:pPr indent="0" lvl="0" marL="0" rtl="0" algn="l">
              <a:lnSpc>
                <a:spcPct val="100000"/>
              </a:lnSpc>
              <a:spcBef>
                <a:spcPts val="0"/>
              </a:spcBef>
              <a:spcAft>
                <a:spcPts val="0"/>
              </a:spcAft>
              <a:buNone/>
            </a:pPr>
            <a:r>
              <a:rPr lang="en"/>
              <a:t>We are inclined to say yes, and there is a primitive recursive function for carrying out that strategy in chinese poker.</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Our proposed strategy is certainly close, but we speculate it is likely there are defects in our implementation. Namely, we are not calculating weighted ranks correctly or as we have intended. Both of these issues can be resolved with more time. The program we authored for testing strategies is well over 5,000 lines of code and it takes time to write sufficient and sufficiently many unit tests to ensure the program is working as intended.</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Our early results are optimistic, however, and we hope to perform larger trials after a much needed hardware improvement. 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a:t>
            </a:r>
            <a:endParaRPr/>
          </a:p>
        </p:txBody>
      </p:sp>
      <p:sp>
        <p:nvSpPr>
          <p:cNvPr id="61" name="Google Shape;61;p14"/>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50000"/>
              </a:lnSpc>
              <a:spcBef>
                <a:spcPts val="0"/>
              </a:spcBef>
              <a:spcAft>
                <a:spcPts val="1600"/>
              </a:spcAft>
              <a:buNone/>
            </a:pPr>
            <a:r>
              <a:rPr lang="en"/>
              <a:t>Chinese poker is a card game, using a standard 52-card deck. There are multiple games that title themselves or are also known as “chinese poker”. These are very interesting games because they give meaningful agency to each player. While luck has a lot to do with the outcome of a round, so too do the decisions each player makes.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Question</a:t>
            </a:r>
            <a:endParaRPr/>
          </a:p>
          <a:p>
            <a:pPr indent="0" lvl="0" marL="0" rtl="0" algn="l">
              <a:spcBef>
                <a:spcPts val="0"/>
              </a:spcBef>
              <a:spcAft>
                <a:spcPts val="0"/>
              </a:spcAft>
              <a:buNone/>
            </a:pPr>
            <a:r>
              <a:t/>
            </a:r>
            <a:endParaRPr/>
          </a:p>
        </p:txBody>
      </p:sp>
      <p:sp>
        <p:nvSpPr>
          <p:cNvPr id="67" name="Google Shape;67;p15"/>
          <p:cNvSpPr txBox="1"/>
          <p:nvPr>
            <p:ph idx="1" type="body"/>
          </p:nvPr>
        </p:nvSpPr>
        <p:spPr>
          <a:xfrm>
            <a:off x="311700" y="1242500"/>
            <a:ext cx="8520600" cy="3416400"/>
          </a:xfrm>
          <a:prstGeom prst="rect">
            <a:avLst/>
          </a:prstGeom>
        </p:spPr>
        <p:txBody>
          <a:bodyPr anchorCtr="0" anchor="ctr" bIns="91425" lIns="91425" spcFirstLastPara="1" rIns="91425" wrap="square" tIns="91425">
            <a:noAutofit/>
          </a:bodyPr>
          <a:lstStyle/>
          <a:p>
            <a:pPr indent="0" lvl="0" marL="0" rtl="0" algn="l">
              <a:lnSpc>
                <a:spcPct val="150000"/>
              </a:lnSpc>
              <a:spcBef>
                <a:spcPts val="0"/>
              </a:spcBef>
              <a:spcAft>
                <a:spcPts val="0"/>
              </a:spcAft>
              <a:buNone/>
            </a:pPr>
            <a:r>
              <a:rPr b="1" i="1" lang="en"/>
              <a:t>Is there an unexploitable strategy for hand composition in Chinese Poker?</a:t>
            </a:r>
            <a:endParaRPr b="1" i="1"/>
          </a:p>
          <a:p>
            <a:pPr indent="0" lvl="0" marL="0" rtl="0" algn="l">
              <a:lnSpc>
                <a:spcPct val="150000"/>
              </a:lnSpc>
              <a:spcBef>
                <a:spcPts val="1600"/>
              </a:spcBef>
              <a:spcAft>
                <a:spcPts val="0"/>
              </a:spcAft>
              <a:buNone/>
            </a:pPr>
            <a:r>
              <a:t/>
            </a:r>
            <a:endParaRPr b="1" i="1"/>
          </a:p>
          <a:p>
            <a:pPr indent="0" lvl="0" marL="0" rtl="0" algn="l">
              <a:lnSpc>
                <a:spcPct val="150000"/>
              </a:lnSpc>
              <a:spcBef>
                <a:spcPts val="1600"/>
              </a:spcBef>
              <a:spcAft>
                <a:spcPts val="1600"/>
              </a:spcAft>
              <a:buNone/>
            </a:pPr>
            <a:r>
              <a:rPr lang="en"/>
              <a:t>In order for a strategy to be unexploitable in a zero-sum, symmetric game, it must be its own best response. The converse of this being that no strategy has a competitive edge against it.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Terminology</a:t>
            </a:r>
            <a:endParaRPr/>
          </a:p>
        </p:txBody>
      </p:sp>
      <p:sp>
        <p:nvSpPr>
          <p:cNvPr id="73" name="Google Shape;73;p16"/>
          <p:cNvSpPr txBox="1"/>
          <p:nvPr>
            <p:ph idx="1" type="body"/>
          </p:nvPr>
        </p:nvSpPr>
        <p:spPr>
          <a:xfrm>
            <a:off x="311700" y="1117775"/>
            <a:ext cx="8520600" cy="3404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Pool, </a:t>
            </a:r>
            <a:r>
              <a:rPr b="1" lang="en" sz="1900"/>
              <a:t>P</a:t>
            </a:r>
            <a:r>
              <a:rPr lang="en"/>
              <a:t>: The cards a player draws at the beginning of each round 	|</a:t>
            </a:r>
            <a:r>
              <a:rPr b="1" lang="en"/>
              <a:t>P</a:t>
            </a:r>
            <a:r>
              <a:rPr lang="en"/>
              <a:t>| = 13</a:t>
            </a:r>
            <a:endParaRPr/>
          </a:p>
          <a:p>
            <a:pPr indent="-3657600" lvl="0" marL="3657600" rtl="0" algn="l">
              <a:lnSpc>
                <a:spcPct val="100000"/>
              </a:lnSpc>
              <a:spcBef>
                <a:spcPts val="0"/>
              </a:spcBef>
              <a:spcAft>
                <a:spcPts val="0"/>
              </a:spcAft>
              <a:buNone/>
            </a:pPr>
            <a:r>
              <a:rPr b="1" i="1" lang="en"/>
              <a:t>α</a:t>
            </a:r>
            <a:r>
              <a:rPr lang="en"/>
              <a:t>:  A player’s first payoff they have chosen for their turn-in			</a:t>
            </a:r>
            <a:r>
              <a:rPr lang="en"/>
              <a:t>|</a:t>
            </a:r>
            <a:r>
              <a:rPr b="1" i="1" lang="en"/>
              <a:t>α</a:t>
            </a:r>
            <a:r>
              <a:rPr lang="en"/>
              <a:t>| = 5</a:t>
            </a:r>
            <a:endParaRPr/>
          </a:p>
          <a:p>
            <a:pPr indent="0" lvl="0" marL="0" rtl="0" algn="l">
              <a:lnSpc>
                <a:spcPct val="100000"/>
              </a:lnSpc>
              <a:spcBef>
                <a:spcPts val="0"/>
              </a:spcBef>
              <a:spcAft>
                <a:spcPts val="0"/>
              </a:spcAft>
              <a:buNone/>
            </a:pPr>
            <a:r>
              <a:rPr b="1" i="1" lang="en"/>
              <a:t>β</a:t>
            </a:r>
            <a:r>
              <a:rPr lang="en"/>
              <a:t>:  A player’s second payoff they have chosen for their turn-in 		</a:t>
            </a:r>
            <a:r>
              <a:rPr lang="en"/>
              <a:t>|</a:t>
            </a:r>
            <a:r>
              <a:rPr b="1" i="1" lang="en"/>
              <a:t>β</a:t>
            </a:r>
            <a:r>
              <a:rPr lang="en"/>
              <a:t>| = 5</a:t>
            </a:r>
            <a:endParaRPr/>
          </a:p>
          <a:p>
            <a:pPr indent="0" lvl="0" marL="0" rtl="0" algn="l">
              <a:lnSpc>
                <a:spcPct val="100000"/>
              </a:lnSpc>
              <a:spcBef>
                <a:spcPts val="0"/>
              </a:spcBef>
              <a:spcAft>
                <a:spcPts val="0"/>
              </a:spcAft>
              <a:buNone/>
            </a:pPr>
            <a:r>
              <a:rPr b="1" i="1" lang="en"/>
              <a:t>γ</a:t>
            </a:r>
            <a:r>
              <a:rPr lang="en"/>
              <a:t>:  The remaining payoff selected for a player’s turn-in				</a:t>
            </a:r>
            <a:r>
              <a:rPr lang="en"/>
              <a:t>|</a:t>
            </a:r>
            <a:r>
              <a:rPr b="1" i="1" lang="en"/>
              <a:t>γ</a:t>
            </a:r>
            <a:r>
              <a:rPr lang="en"/>
              <a:t>| = 3</a:t>
            </a:r>
            <a:endParaRPr/>
          </a:p>
          <a:p>
            <a:pPr indent="-457200" lvl="0" marL="457200" rtl="0" algn="l">
              <a:lnSpc>
                <a:spcPct val="100000"/>
              </a:lnSpc>
              <a:spcBef>
                <a:spcPts val="0"/>
              </a:spcBef>
              <a:spcAft>
                <a:spcPts val="0"/>
              </a:spcAft>
              <a:buNone/>
            </a:pPr>
            <a:r>
              <a:rPr b="1" lang="en"/>
              <a:t>Payoff</a:t>
            </a:r>
            <a:r>
              <a:rPr lang="en"/>
              <a:t>: A typical poker payoff, that determines the strength of a hand, ex: high  -card, pair, two-pair, three-of-a-kind</a:t>
            </a:r>
            <a:r>
              <a:rPr lang="en"/>
              <a:t>, straight, flush, full-house</a:t>
            </a:r>
            <a:r>
              <a:rPr lang="en"/>
              <a:t>, four-of-a-kind, straight-flush</a:t>
            </a:r>
            <a:endParaRPr/>
          </a:p>
          <a:p>
            <a:pPr indent="-457200" lvl="0" marL="457200" rtl="0" algn="l">
              <a:lnSpc>
                <a:spcPct val="100000"/>
              </a:lnSpc>
              <a:spcBef>
                <a:spcPts val="0"/>
              </a:spcBef>
              <a:spcAft>
                <a:spcPts val="0"/>
              </a:spcAft>
              <a:buNone/>
            </a:pPr>
            <a:r>
              <a:rPr b="1" lang="en"/>
              <a:t>Rank</a:t>
            </a:r>
            <a:r>
              <a:rPr lang="en"/>
              <a:t>: A number assigned to determine the strength of a given hand. Rank corresponds to the index of each payoff in an ordered set of all payoffs, </a:t>
            </a:r>
            <a:r>
              <a:rPr b="1" lang="en"/>
              <a:t>AB</a:t>
            </a:r>
            <a:r>
              <a:rPr b="1" lang="en"/>
              <a:t>Γ</a:t>
            </a:r>
            <a:endParaRPr i="1"/>
          </a:p>
          <a:p>
            <a:pPr indent="0" lvl="0" marL="0" rtl="0" algn="l">
              <a:lnSpc>
                <a:spcPct val="100000"/>
              </a:lnSpc>
              <a:spcBef>
                <a:spcPts val="0"/>
              </a:spcBef>
              <a:spcAft>
                <a:spcPts val="0"/>
              </a:spcAft>
              <a:buNone/>
            </a:pPr>
            <a:r>
              <a:rPr b="1" lang="en"/>
              <a:t>Turn-in</a:t>
            </a:r>
            <a:r>
              <a:rPr lang="en"/>
              <a:t>:  The triplet </a:t>
            </a:r>
            <a:r>
              <a:rPr b="1" lang="en"/>
              <a:t>t</a:t>
            </a:r>
            <a:r>
              <a:rPr lang="en"/>
              <a:t>{</a:t>
            </a:r>
            <a:r>
              <a:rPr b="1" i="1" lang="en"/>
              <a:t>α</a:t>
            </a:r>
            <a:r>
              <a:rPr lang="en"/>
              <a:t>, </a:t>
            </a:r>
            <a:r>
              <a:rPr b="1" i="1" lang="en"/>
              <a:t>β</a:t>
            </a:r>
            <a:r>
              <a:rPr lang="en"/>
              <a:t>,</a:t>
            </a:r>
            <a:r>
              <a:rPr b="1" i="1" lang="en"/>
              <a:t>γ</a:t>
            </a:r>
            <a:r>
              <a:rPr lang="en"/>
              <a:t>} where </a:t>
            </a:r>
            <a:r>
              <a:rPr b="1" lang="en"/>
              <a:t>P</a:t>
            </a:r>
            <a:r>
              <a:rPr i="1" lang="en"/>
              <a:t>→</a:t>
            </a:r>
            <a:r>
              <a:rPr b="1" i="1" lang="en"/>
              <a:t>α</a:t>
            </a:r>
            <a:r>
              <a:rPr b="1" lang="en"/>
              <a:t>⋃</a:t>
            </a:r>
            <a:r>
              <a:rPr b="1" i="1" lang="en"/>
              <a:t>β</a:t>
            </a:r>
            <a:r>
              <a:rPr b="1" lang="en"/>
              <a:t>⋃</a:t>
            </a:r>
            <a:r>
              <a:rPr b="1" i="1" lang="en"/>
              <a:t>γ</a:t>
            </a:r>
            <a:r>
              <a:rPr lang="en"/>
              <a:t>, </a:t>
            </a:r>
            <a:r>
              <a:rPr b="1" lang="en"/>
              <a:t>t∈T, T</a:t>
            </a:r>
            <a:r>
              <a:rPr lang="en"/>
              <a:t> = </a:t>
            </a:r>
            <a:r>
              <a:rPr i="1" lang="en"/>
              <a:t>g</a:t>
            </a:r>
            <a:r>
              <a:rPr lang="en"/>
              <a:t>(</a:t>
            </a:r>
            <a:r>
              <a:rPr b="1" lang="en"/>
              <a:t>P</a:t>
            </a:r>
            <a:r>
              <a:rPr lang="en"/>
              <a:t>)</a:t>
            </a:r>
            <a:endParaRPr/>
          </a:p>
          <a:p>
            <a:pPr indent="-457200" lvl="0" marL="457200" rtl="0" algn="l">
              <a:lnSpc>
                <a:spcPct val="100000"/>
              </a:lnSpc>
              <a:spcBef>
                <a:spcPts val="0"/>
              </a:spcBef>
              <a:spcAft>
                <a:spcPts val="0"/>
              </a:spcAft>
              <a:buNone/>
            </a:pPr>
            <a:r>
              <a:rPr b="1" lang="en"/>
              <a:t>Strategy</a:t>
            </a:r>
            <a:r>
              <a:rPr lang="en"/>
              <a:t>: The method in which a player composes hands or chooses between turn-ins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133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Rules</a:t>
            </a:r>
            <a:endParaRPr/>
          </a:p>
        </p:txBody>
      </p:sp>
      <p:graphicFrame>
        <p:nvGraphicFramePr>
          <p:cNvPr id="79" name="Google Shape;79;p17"/>
          <p:cNvGraphicFramePr/>
          <p:nvPr/>
        </p:nvGraphicFramePr>
        <p:xfrm>
          <a:off x="399925" y="774200"/>
          <a:ext cx="3000000" cy="3000000"/>
        </p:xfrm>
        <a:graphic>
          <a:graphicData uri="http://schemas.openxmlformats.org/drawingml/2006/table">
            <a:tbl>
              <a:tblPr>
                <a:noFill/>
                <a:tableStyleId>{5E321A27-266F-4604-BAF7-EC2CBF40F269}</a:tableStyleId>
              </a:tblPr>
              <a:tblGrid>
                <a:gridCol w="8520600"/>
              </a:tblGrid>
              <a:tr h="381000">
                <a:tc>
                  <a:txBody>
                    <a:bodyPr/>
                    <a:lstStyle/>
                    <a:p>
                      <a:pPr indent="0" lvl="0" marL="0" rtl="0" algn="l">
                        <a:spcBef>
                          <a:spcPts val="0"/>
                        </a:spcBef>
                        <a:spcAft>
                          <a:spcPts val="0"/>
                        </a:spcAft>
                        <a:buNone/>
                      </a:pPr>
                      <a:r>
                        <a:rPr lang="en" sz="1800">
                          <a:solidFill>
                            <a:schemeClr val="lt2"/>
                          </a:solidFill>
                        </a:rPr>
                        <a:t>A player’s </a:t>
                      </a:r>
                      <a:r>
                        <a:rPr b="1" i="1" lang="en" sz="1800">
                          <a:solidFill>
                            <a:schemeClr val="lt2"/>
                          </a:solidFill>
                        </a:rPr>
                        <a:t>α</a:t>
                      </a:r>
                      <a:r>
                        <a:rPr lang="en" sz="1800">
                          <a:solidFill>
                            <a:schemeClr val="lt2"/>
                          </a:solidFill>
                        </a:rPr>
                        <a:t> must have a better rank than their </a:t>
                      </a:r>
                      <a:r>
                        <a:rPr b="1" i="1" lang="en" sz="1800">
                          <a:solidFill>
                            <a:schemeClr val="lt2"/>
                          </a:solidFill>
                        </a:rPr>
                        <a:t>β</a:t>
                      </a:r>
                      <a:r>
                        <a:rPr lang="en" sz="1800">
                          <a:solidFill>
                            <a:schemeClr val="lt2"/>
                          </a:solidFill>
                        </a:rPr>
                        <a:t>.</a:t>
                      </a:r>
                      <a:endParaRPr>
                        <a:solidFill>
                          <a:schemeClr val="lt2"/>
                        </a:solidFill>
                      </a:endParaRPr>
                    </a:p>
                  </a:txBody>
                  <a:tcPr marT="91425" marB="91425" marR="91425" marL="91425"/>
                </a:tc>
              </a:tr>
              <a:tr h="381000">
                <a:tc>
                  <a:txBody>
                    <a:bodyPr/>
                    <a:lstStyle/>
                    <a:p>
                      <a:pPr indent="0" lvl="0" marL="0" rtl="0" algn="l">
                        <a:spcBef>
                          <a:spcPts val="0"/>
                        </a:spcBef>
                        <a:spcAft>
                          <a:spcPts val="0"/>
                        </a:spcAft>
                        <a:buNone/>
                      </a:pPr>
                      <a:r>
                        <a:rPr lang="en" sz="1800">
                          <a:solidFill>
                            <a:schemeClr val="lt2"/>
                          </a:solidFill>
                        </a:rPr>
                        <a:t>A player’s </a:t>
                      </a:r>
                      <a:r>
                        <a:rPr b="1" i="1" lang="en" sz="1800">
                          <a:solidFill>
                            <a:schemeClr val="lt2"/>
                          </a:solidFill>
                        </a:rPr>
                        <a:t>β</a:t>
                      </a:r>
                      <a:r>
                        <a:rPr lang="en" sz="1800">
                          <a:solidFill>
                            <a:schemeClr val="lt2"/>
                          </a:solidFill>
                        </a:rPr>
                        <a:t> must have a better rank than their </a:t>
                      </a:r>
                      <a:r>
                        <a:rPr b="1" i="1" lang="en" sz="1800">
                          <a:solidFill>
                            <a:schemeClr val="lt2"/>
                          </a:solidFill>
                        </a:rPr>
                        <a:t>γ</a:t>
                      </a:r>
                      <a:r>
                        <a:rPr lang="en" sz="1800">
                          <a:solidFill>
                            <a:schemeClr val="lt2"/>
                          </a:solidFill>
                        </a:rPr>
                        <a:t>.</a:t>
                      </a:r>
                      <a:endParaRPr sz="1800">
                        <a:solidFill>
                          <a:schemeClr val="lt2"/>
                        </a:solidFill>
                      </a:endParaRPr>
                    </a:p>
                    <a:p>
                      <a:pPr indent="0" lvl="0" marL="0" rtl="0" algn="l">
                        <a:spcBef>
                          <a:spcPts val="0"/>
                        </a:spcBef>
                        <a:spcAft>
                          <a:spcPts val="0"/>
                        </a:spcAft>
                        <a:buNone/>
                      </a:pPr>
                      <a:r>
                        <a:rPr lang="en" sz="1800">
                          <a:solidFill>
                            <a:schemeClr val="lt2"/>
                          </a:solidFill>
                        </a:rPr>
                        <a:t>Ex: in order for your turn-in to be legal, your </a:t>
                      </a:r>
                      <a:r>
                        <a:rPr b="1" i="1" lang="en" sz="1800">
                          <a:solidFill>
                            <a:schemeClr val="lt2"/>
                          </a:solidFill>
                        </a:rPr>
                        <a:t>α</a:t>
                      </a:r>
                      <a:r>
                        <a:rPr lang="en" sz="1800">
                          <a:solidFill>
                            <a:schemeClr val="lt2"/>
                          </a:solidFill>
                        </a:rPr>
                        <a:t> must beat your </a:t>
                      </a:r>
                      <a:r>
                        <a:rPr b="1" i="1" lang="en" sz="1800">
                          <a:solidFill>
                            <a:schemeClr val="lt2"/>
                          </a:solidFill>
                        </a:rPr>
                        <a:t>β</a:t>
                      </a:r>
                      <a:r>
                        <a:rPr lang="en" sz="1800">
                          <a:solidFill>
                            <a:schemeClr val="lt2"/>
                          </a:solidFill>
                        </a:rPr>
                        <a:t>, and your </a:t>
                      </a:r>
                      <a:r>
                        <a:rPr b="1" i="1" lang="en" sz="1800">
                          <a:solidFill>
                            <a:schemeClr val="lt2"/>
                          </a:solidFill>
                        </a:rPr>
                        <a:t>β</a:t>
                      </a:r>
                      <a:r>
                        <a:rPr lang="en" sz="1800">
                          <a:solidFill>
                            <a:schemeClr val="lt2"/>
                          </a:solidFill>
                        </a:rPr>
                        <a:t> must beat your </a:t>
                      </a:r>
                      <a:r>
                        <a:rPr b="1" i="1" lang="en" sz="1800">
                          <a:solidFill>
                            <a:schemeClr val="lt2"/>
                          </a:solidFill>
                        </a:rPr>
                        <a:t>γ</a:t>
                      </a:r>
                      <a:r>
                        <a:rPr lang="en" sz="1800">
                          <a:solidFill>
                            <a:schemeClr val="lt2"/>
                          </a:solidFill>
                        </a:rPr>
                        <a:t>.</a:t>
                      </a:r>
                      <a:endParaRPr>
                        <a:solidFill>
                          <a:schemeClr val="lt2"/>
                        </a:solidFill>
                      </a:endParaRPr>
                    </a:p>
                  </a:txBody>
                  <a:tcPr marT="91425" marB="91425" marR="91425" marL="91425"/>
                </a:tc>
              </a:tr>
              <a:tr h="381000">
                <a:tc>
                  <a:txBody>
                    <a:bodyPr/>
                    <a:lstStyle/>
                    <a:p>
                      <a:pPr indent="0" lvl="0" marL="0" rtl="0" algn="l">
                        <a:spcBef>
                          <a:spcPts val="0"/>
                        </a:spcBef>
                        <a:spcAft>
                          <a:spcPts val="0"/>
                        </a:spcAft>
                        <a:buNone/>
                      </a:pPr>
                      <a:r>
                        <a:rPr lang="en" sz="1800">
                          <a:solidFill>
                            <a:schemeClr val="lt2"/>
                          </a:solidFill>
                        </a:rPr>
                        <a:t>During every round, every player compares their turn-in to every other player. </a:t>
                      </a:r>
                      <a:endParaRPr sz="1800">
                        <a:solidFill>
                          <a:schemeClr val="lt2"/>
                        </a:solidFill>
                      </a:endParaRPr>
                    </a:p>
                    <a:p>
                      <a:pPr indent="0" lvl="0" marL="0" rtl="0" algn="l">
                        <a:spcBef>
                          <a:spcPts val="0"/>
                        </a:spcBef>
                        <a:spcAft>
                          <a:spcPts val="0"/>
                        </a:spcAft>
                        <a:buNone/>
                      </a:pPr>
                      <a:r>
                        <a:rPr lang="en" sz="1800">
                          <a:solidFill>
                            <a:schemeClr val="lt2"/>
                          </a:solidFill>
                        </a:rPr>
                        <a:t>Ex: If 3 players, Player </a:t>
                      </a:r>
                      <a:r>
                        <a:rPr i="1" lang="en" sz="1800">
                          <a:solidFill>
                            <a:schemeClr val="lt2"/>
                          </a:solidFill>
                        </a:rPr>
                        <a:t>Q</a:t>
                      </a:r>
                      <a:r>
                        <a:rPr lang="en" sz="1800">
                          <a:solidFill>
                            <a:schemeClr val="lt2"/>
                          </a:solidFill>
                        </a:rPr>
                        <a:t> compares against </a:t>
                      </a:r>
                      <a:r>
                        <a:rPr i="1" lang="en" sz="1800">
                          <a:solidFill>
                            <a:schemeClr val="lt2"/>
                          </a:solidFill>
                        </a:rPr>
                        <a:t>R</a:t>
                      </a:r>
                      <a:r>
                        <a:rPr lang="en" sz="1800">
                          <a:solidFill>
                            <a:schemeClr val="lt2"/>
                          </a:solidFill>
                        </a:rPr>
                        <a:t>, then Player </a:t>
                      </a:r>
                      <a:r>
                        <a:rPr i="1" lang="en" sz="1800">
                          <a:solidFill>
                            <a:schemeClr val="lt2"/>
                          </a:solidFill>
                        </a:rPr>
                        <a:t>Q</a:t>
                      </a:r>
                      <a:r>
                        <a:rPr lang="en" sz="1800">
                          <a:solidFill>
                            <a:schemeClr val="lt2"/>
                          </a:solidFill>
                        </a:rPr>
                        <a:t> compares against </a:t>
                      </a:r>
                      <a:r>
                        <a:rPr i="1" lang="en" sz="1800">
                          <a:solidFill>
                            <a:schemeClr val="lt2"/>
                          </a:solidFill>
                        </a:rPr>
                        <a:t>S</a:t>
                      </a:r>
                      <a:r>
                        <a:rPr lang="en" sz="1800">
                          <a:solidFill>
                            <a:schemeClr val="lt2"/>
                          </a:solidFill>
                        </a:rPr>
                        <a:t>, then Player </a:t>
                      </a:r>
                      <a:r>
                        <a:rPr i="1" lang="en" sz="1800">
                          <a:solidFill>
                            <a:schemeClr val="lt2"/>
                          </a:solidFill>
                        </a:rPr>
                        <a:t>R</a:t>
                      </a:r>
                      <a:r>
                        <a:rPr lang="en" sz="1800">
                          <a:solidFill>
                            <a:schemeClr val="lt2"/>
                          </a:solidFill>
                        </a:rPr>
                        <a:t> compares against </a:t>
                      </a:r>
                      <a:r>
                        <a:rPr i="1" lang="en" sz="1800">
                          <a:solidFill>
                            <a:schemeClr val="lt2"/>
                          </a:solidFill>
                        </a:rPr>
                        <a:t>S</a:t>
                      </a:r>
                      <a:r>
                        <a:rPr lang="en" sz="1800">
                          <a:solidFill>
                            <a:schemeClr val="lt2"/>
                          </a:solidFill>
                        </a:rPr>
                        <a:t>.</a:t>
                      </a:r>
                      <a:endParaRPr/>
                    </a:p>
                  </a:txBody>
                  <a:tcPr marT="91425" marB="91425" marR="91425" marL="91425"/>
                </a:tc>
              </a:tr>
              <a:tr h="381000">
                <a:tc>
                  <a:txBody>
                    <a:bodyPr/>
                    <a:lstStyle/>
                    <a:p>
                      <a:pPr indent="0" lvl="0" marL="0" rtl="0" algn="l">
                        <a:spcBef>
                          <a:spcPts val="0"/>
                        </a:spcBef>
                        <a:spcAft>
                          <a:spcPts val="0"/>
                        </a:spcAft>
                        <a:buNone/>
                      </a:pPr>
                      <a:r>
                        <a:rPr lang="en" sz="1800">
                          <a:solidFill>
                            <a:schemeClr val="lt2"/>
                          </a:solidFill>
                        </a:rPr>
                        <a:t>Order of comparisons won’t matter. Each player settles scores at each turnin comparison against that opponent.</a:t>
                      </a:r>
                      <a:endParaRPr/>
                    </a:p>
                  </a:txBody>
                  <a:tcPr marT="91425" marB="91425" marR="91425" marL="91425"/>
                </a:tc>
              </a:tr>
              <a:tr h="381000">
                <a:tc>
                  <a:txBody>
                    <a:bodyPr/>
                    <a:lstStyle/>
                    <a:p>
                      <a:pPr indent="0" lvl="0" marL="0" rtl="0" algn="l">
                        <a:spcBef>
                          <a:spcPts val="0"/>
                        </a:spcBef>
                        <a:spcAft>
                          <a:spcPts val="0"/>
                        </a:spcAft>
                        <a:buNone/>
                      </a:pPr>
                      <a:r>
                        <a:rPr lang="en" sz="1800">
                          <a:solidFill>
                            <a:schemeClr val="lt2"/>
                          </a:solidFill>
                        </a:rPr>
                        <a:t>In a comparison, if </a:t>
                      </a:r>
                      <a:r>
                        <a:rPr i="1" lang="en" sz="1800">
                          <a:solidFill>
                            <a:schemeClr val="lt2"/>
                          </a:solidFill>
                        </a:rPr>
                        <a:t>S</a:t>
                      </a:r>
                      <a:r>
                        <a:rPr lang="en" sz="1800">
                          <a:solidFill>
                            <a:schemeClr val="lt2"/>
                          </a:solidFill>
                        </a:rPr>
                        <a:t> wins </a:t>
                      </a:r>
                      <a:r>
                        <a:rPr b="1" i="1" lang="en" sz="1800">
                          <a:solidFill>
                            <a:schemeClr val="lt2"/>
                          </a:solidFill>
                        </a:rPr>
                        <a:t>α</a:t>
                      </a:r>
                      <a:r>
                        <a:rPr lang="en" sz="1800">
                          <a:solidFill>
                            <a:schemeClr val="lt2"/>
                          </a:solidFill>
                        </a:rPr>
                        <a:t>, </a:t>
                      </a:r>
                      <a:r>
                        <a:rPr b="1" i="1" lang="en" sz="1800">
                          <a:solidFill>
                            <a:schemeClr val="lt2"/>
                          </a:solidFill>
                        </a:rPr>
                        <a:t>β</a:t>
                      </a:r>
                      <a:r>
                        <a:rPr lang="en" sz="1800">
                          <a:solidFill>
                            <a:schemeClr val="lt2"/>
                          </a:solidFill>
                        </a:rPr>
                        <a:t>, and</a:t>
                      </a:r>
                      <a:r>
                        <a:rPr b="1" lang="en" sz="1800">
                          <a:solidFill>
                            <a:schemeClr val="lt2"/>
                          </a:solidFill>
                        </a:rPr>
                        <a:t> </a:t>
                      </a:r>
                      <a:r>
                        <a:rPr b="1" i="1" lang="en" sz="1800">
                          <a:solidFill>
                            <a:schemeClr val="lt2"/>
                          </a:solidFill>
                        </a:rPr>
                        <a:t>γ</a:t>
                      </a:r>
                      <a:r>
                        <a:rPr lang="en" sz="1800">
                          <a:solidFill>
                            <a:schemeClr val="lt2"/>
                          </a:solidFill>
                        </a:rPr>
                        <a:t>, </a:t>
                      </a:r>
                      <a:r>
                        <a:rPr i="1" lang="en" sz="1800">
                          <a:solidFill>
                            <a:schemeClr val="lt2"/>
                          </a:solidFill>
                        </a:rPr>
                        <a:t>S</a:t>
                      </a:r>
                      <a:r>
                        <a:rPr lang="en" sz="1800">
                          <a:solidFill>
                            <a:schemeClr val="lt2"/>
                          </a:solidFill>
                        </a:rPr>
                        <a:t> is awarded 1 or more points — depending on which variation of Chinese Poker is being played. If </a:t>
                      </a:r>
                      <a:r>
                        <a:rPr i="1" lang="en" sz="1800">
                          <a:solidFill>
                            <a:schemeClr val="lt2"/>
                          </a:solidFill>
                        </a:rPr>
                        <a:t>S</a:t>
                      </a:r>
                      <a:r>
                        <a:rPr lang="en" sz="1800">
                          <a:solidFill>
                            <a:schemeClr val="lt2"/>
                          </a:solidFill>
                        </a:rPr>
                        <a:t> wins only 2 of those hands,</a:t>
                      </a:r>
                      <a:r>
                        <a:rPr i="1" lang="en" sz="1800">
                          <a:solidFill>
                            <a:schemeClr val="lt2"/>
                          </a:solidFill>
                        </a:rPr>
                        <a:t> S</a:t>
                      </a:r>
                      <a:r>
                        <a:rPr lang="en" sz="1800">
                          <a:solidFill>
                            <a:schemeClr val="lt2"/>
                          </a:solidFill>
                        </a:rPr>
                        <a:t> is awarded 1 point.</a:t>
                      </a:r>
                      <a:endParaRPr>
                        <a:solidFill>
                          <a:schemeClr val="lt2"/>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idx="1" type="body"/>
          </p:nvPr>
        </p:nvSpPr>
        <p:spPr>
          <a:xfrm>
            <a:off x="311700" y="1329975"/>
            <a:ext cx="8689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br>
              <a:rPr lang="en"/>
            </a:br>
            <a:endParaRPr/>
          </a:p>
          <a:p>
            <a:pPr indent="0" lvl="0" marL="0" rtl="0" algn="l">
              <a:spcBef>
                <a:spcPts val="1600"/>
              </a:spcBef>
              <a:spcAft>
                <a:spcPts val="0"/>
              </a:spcAft>
              <a:buNone/>
            </a:pPr>
            <a:r>
              <a:rPr lang="en" sz="1600"/>
              <a:t>Points awarded: </a:t>
            </a:r>
            <a:r>
              <a:rPr i="1" lang="en" sz="1600"/>
              <a:t>Q</a:t>
            </a:r>
            <a:r>
              <a:rPr lang="en" sz="1600"/>
              <a:t> would be awarded 1 point; R would be awarded no points</a:t>
            </a:r>
            <a:endParaRPr sz="1600"/>
          </a:p>
          <a:p>
            <a:pPr indent="0" lvl="0" marL="0" rtl="0" algn="l">
              <a:spcBef>
                <a:spcPts val="1600"/>
              </a:spcBef>
              <a:spcAft>
                <a:spcPts val="1600"/>
              </a:spcAft>
              <a:buNone/>
            </a:pPr>
            <a:r>
              <a:rPr lang="en" sz="1600"/>
              <a:t>*</a:t>
            </a:r>
            <a:r>
              <a:rPr lang="en" sz="1600"/>
              <a:t>Note: </a:t>
            </a:r>
            <a:r>
              <a:rPr b="1" i="1" lang="en" sz="1600"/>
              <a:t>β</a:t>
            </a:r>
            <a:r>
              <a:rPr baseline="30000" i="1" lang="en" sz="1600"/>
              <a:t>Q</a:t>
            </a:r>
            <a:r>
              <a:rPr i="1" lang="en" sz="1600"/>
              <a:t> </a:t>
            </a:r>
            <a:r>
              <a:rPr lang="en" sz="1600"/>
              <a:t>is indexed lower than </a:t>
            </a:r>
            <a:r>
              <a:rPr b="1" i="1" lang="en" sz="1600"/>
              <a:t>β</a:t>
            </a:r>
            <a:r>
              <a:rPr b="1" baseline="30000" i="1" lang="en" sz="1600"/>
              <a:t>R</a:t>
            </a:r>
            <a:r>
              <a:rPr i="1" lang="en" sz="1600"/>
              <a:t> </a:t>
            </a:r>
            <a:r>
              <a:rPr lang="en" sz="1600"/>
              <a:t>in </a:t>
            </a:r>
            <a:r>
              <a:rPr b="1" lang="en" sz="1600"/>
              <a:t>ABΓ </a:t>
            </a:r>
            <a:r>
              <a:rPr lang="en" sz="1600"/>
              <a:t>(the ordered set of all payoffs), meaning it has the better rank. Conventionally, this is because the highest pair in </a:t>
            </a:r>
            <a:r>
              <a:rPr b="1" i="1" lang="en" sz="1600"/>
              <a:t>β</a:t>
            </a:r>
            <a:r>
              <a:rPr baseline="30000" i="1" lang="en" sz="1600"/>
              <a:t>Q</a:t>
            </a:r>
            <a:r>
              <a:rPr i="1" lang="en" sz="1600"/>
              <a:t> </a:t>
            </a:r>
            <a:r>
              <a:rPr lang="en" sz="1600"/>
              <a:t>beats the highest pair in </a:t>
            </a:r>
            <a:r>
              <a:rPr b="1" i="1" lang="en" sz="1600"/>
              <a:t>β</a:t>
            </a:r>
            <a:r>
              <a:rPr baseline="30000" i="1" lang="en" sz="1600"/>
              <a:t>R</a:t>
            </a:r>
            <a:r>
              <a:rPr lang="en" sz="1600"/>
              <a:t>. </a:t>
            </a:r>
            <a:endParaRPr sz="1600"/>
          </a:p>
        </p:txBody>
      </p:sp>
      <p:sp>
        <p:nvSpPr>
          <p:cNvPr id="85" name="Google Shape;85;p18"/>
          <p:cNvSpPr txBox="1"/>
          <p:nvPr>
            <p:ph type="title"/>
          </p:nvPr>
        </p:nvSpPr>
        <p:spPr>
          <a:xfrm>
            <a:off x="311700" y="497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graphicFrame>
        <p:nvGraphicFramePr>
          <p:cNvPr id="86" name="Google Shape;86;p18"/>
          <p:cNvGraphicFramePr/>
          <p:nvPr/>
        </p:nvGraphicFramePr>
        <p:xfrm>
          <a:off x="311700" y="1203850"/>
          <a:ext cx="3000000" cy="3000000"/>
        </p:xfrm>
        <a:graphic>
          <a:graphicData uri="http://schemas.openxmlformats.org/drawingml/2006/table">
            <a:tbl>
              <a:tblPr>
                <a:noFill/>
                <a:tableStyleId>{5E321A27-266F-4604-BAF7-EC2CBF40F269}</a:tableStyleId>
              </a:tblPr>
              <a:tblGrid>
                <a:gridCol w="2162475"/>
                <a:gridCol w="2162475"/>
                <a:gridCol w="2162475"/>
                <a:gridCol w="2162475"/>
              </a:tblGrid>
              <a:tr h="381000">
                <a:tc>
                  <a:txBody>
                    <a:bodyPr/>
                    <a:lstStyle/>
                    <a:p>
                      <a:pPr indent="0" lvl="0" marL="0" rtl="0" algn="l">
                        <a:spcBef>
                          <a:spcPts val="0"/>
                        </a:spcBef>
                        <a:spcAft>
                          <a:spcPts val="0"/>
                        </a:spcAft>
                        <a:buNone/>
                      </a:pPr>
                      <a:r>
                        <a:rPr b="1" lang="en">
                          <a:solidFill>
                            <a:schemeClr val="lt2"/>
                          </a:solidFill>
                        </a:rPr>
                        <a:t>Player</a:t>
                      </a:r>
                      <a:endParaRPr b="1">
                        <a:solidFill>
                          <a:schemeClr val="lt2"/>
                        </a:solidFill>
                      </a:endParaRPr>
                    </a:p>
                  </a:txBody>
                  <a:tcPr marT="91425" marB="91425" marR="91425" marL="91425"/>
                </a:tc>
                <a:tc>
                  <a:txBody>
                    <a:bodyPr/>
                    <a:lstStyle/>
                    <a:p>
                      <a:pPr indent="0" lvl="0" marL="0" rtl="0" algn="l">
                        <a:spcBef>
                          <a:spcPts val="0"/>
                        </a:spcBef>
                        <a:spcAft>
                          <a:spcPts val="0"/>
                        </a:spcAft>
                        <a:buNone/>
                      </a:pPr>
                      <a:r>
                        <a:rPr b="1" i="1" lang="en" sz="1800">
                          <a:solidFill>
                            <a:schemeClr val="lt2"/>
                          </a:solidFill>
                        </a:rPr>
                        <a:t>α</a:t>
                      </a:r>
                      <a:endParaRPr b="1">
                        <a:solidFill>
                          <a:schemeClr val="lt2"/>
                        </a:solidFill>
                      </a:endParaRPr>
                    </a:p>
                  </a:txBody>
                  <a:tcPr marT="91425" marB="91425" marR="91425" marL="91425"/>
                </a:tc>
                <a:tc>
                  <a:txBody>
                    <a:bodyPr/>
                    <a:lstStyle/>
                    <a:p>
                      <a:pPr indent="0" lvl="0" marL="0" rtl="0" algn="l">
                        <a:spcBef>
                          <a:spcPts val="0"/>
                        </a:spcBef>
                        <a:spcAft>
                          <a:spcPts val="0"/>
                        </a:spcAft>
                        <a:buNone/>
                      </a:pPr>
                      <a:r>
                        <a:rPr b="1" i="1" lang="en" sz="1800">
                          <a:solidFill>
                            <a:schemeClr val="lt2"/>
                          </a:solidFill>
                        </a:rPr>
                        <a:t>β</a:t>
                      </a:r>
                      <a:endParaRPr b="1">
                        <a:solidFill>
                          <a:schemeClr val="lt2"/>
                        </a:solidFill>
                      </a:endParaRPr>
                    </a:p>
                  </a:txBody>
                  <a:tcPr marT="91425" marB="91425" marR="91425" marL="91425"/>
                </a:tc>
                <a:tc>
                  <a:txBody>
                    <a:bodyPr/>
                    <a:lstStyle/>
                    <a:p>
                      <a:pPr indent="0" lvl="0" marL="0" rtl="0" algn="l">
                        <a:spcBef>
                          <a:spcPts val="0"/>
                        </a:spcBef>
                        <a:spcAft>
                          <a:spcPts val="0"/>
                        </a:spcAft>
                        <a:buNone/>
                      </a:pPr>
                      <a:r>
                        <a:rPr b="1" i="1" lang="en" sz="1800">
                          <a:solidFill>
                            <a:schemeClr val="lt2"/>
                          </a:solidFill>
                        </a:rPr>
                        <a:t>γ</a:t>
                      </a:r>
                      <a:endParaRPr b="1">
                        <a:solidFill>
                          <a:schemeClr val="lt2"/>
                        </a:solidFill>
                      </a:endParaRPr>
                    </a:p>
                  </a:txBody>
                  <a:tcPr marT="91425" marB="91425" marR="91425" marL="91425"/>
                </a:tc>
              </a:tr>
              <a:tr h="381000">
                <a:tc>
                  <a:txBody>
                    <a:bodyPr/>
                    <a:lstStyle/>
                    <a:p>
                      <a:pPr indent="0" lvl="0" marL="0" rtl="0" algn="l">
                        <a:spcBef>
                          <a:spcPts val="0"/>
                        </a:spcBef>
                        <a:spcAft>
                          <a:spcPts val="0"/>
                        </a:spcAft>
                        <a:buNone/>
                      </a:pPr>
                      <a:r>
                        <a:rPr i="1" lang="en">
                          <a:solidFill>
                            <a:schemeClr val="lt2"/>
                          </a:solidFill>
                        </a:rPr>
                        <a:t>Q</a:t>
                      </a:r>
                      <a:endParaRPr i="1">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Jc 10h 9h 8d 7h</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5c 5s Ac Ad 2h</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Kc Jh 9d</a:t>
                      </a:r>
                      <a:endParaRPr>
                        <a:solidFill>
                          <a:schemeClr val="lt2"/>
                        </a:solidFill>
                      </a:endParaRPr>
                    </a:p>
                  </a:txBody>
                  <a:tcPr marT="91425" marB="91425" marR="91425" marL="91425"/>
                </a:tc>
              </a:tr>
              <a:tr h="381000">
                <a:tc>
                  <a:txBody>
                    <a:bodyPr/>
                    <a:lstStyle/>
                    <a:p>
                      <a:pPr indent="0" lvl="0" marL="0" rtl="0" algn="l">
                        <a:spcBef>
                          <a:spcPts val="0"/>
                        </a:spcBef>
                        <a:spcAft>
                          <a:spcPts val="0"/>
                        </a:spcAft>
                        <a:buNone/>
                      </a:pPr>
                      <a:r>
                        <a:rPr i="1" lang="en">
                          <a:solidFill>
                            <a:schemeClr val="lt2"/>
                          </a:solidFill>
                        </a:rPr>
                        <a:t>R</a:t>
                      </a:r>
                      <a:endParaRPr i="1">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9s 8s 5s 4s 3s</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10s 10d 7c 7d 2d</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Qd 4c 9c</a:t>
                      </a:r>
                      <a:endParaRPr>
                        <a:solidFill>
                          <a:schemeClr val="lt2"/>
                        </a:solidFill>
                      </a:endParaRPr>
                    </a:p>
                  </a:txBody>
                  <a:tcPr marT="91425" marB="91425" marR="91425" marL="91425"/>
                </a:tc>
              </a:tr>
              <a:tr h="381000">
                <a:tc>
                  <a:txBody>
                    <a:bodyPr/>
                    <a:lstStyle/>
                    <a:p>
                      <a:pPr indent="0" lvl="0" marL="0" rtl="0" algn="l">
                        <a:spcBef>
                          <a:spcPts val="0"/>
                        </a:spcBef>
                        <a:spcAft>
                          <a:spcPts val="0"/>
                        </a:spcAft>
                        <a:buNone/>
                      </a:pPr>
                      <a:r>
                        <a:rPr b="1" lang="en">
                          <a:solidFill>
                            <a:schemeClr val="lt2"/>
                          </a:solidFill>
                        </a:rPr>
                        <a:t>Winner</a:t>
                      </a:r>
                      <a:endParaRPr b="1">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R</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Q</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solidFill>
                            <a:schemeClr val="lt2"/>
                          </a:solidFill>
                        </a:rPr>
                        <a:t>Q</a:t>
                      </a:r>
                      <a:endParaRPr>
                        <a:solidFill>
                          <a:schemeClr val="lt2"/>
                        </a:solidFill>
                      </a:endParaRPr>
                    </a:p>
                  </a:txBody>
                  <a:tcPr marT="91425" marB="91425" marR="91425" marL="91425"/>
                </a:tc>
              </a:tr>
              <a:tr h="381000">
                <a:tc>
                  <a:txBody>
                    <a:bodyPr/>
                    <a:lstStyle/>
                    <a:p>
                      <a:pPr indent="0" lvl="0" marL="0" rtl="0" algn="l">
                        <a:spcBef>
                          <a:spcPts val="0"/>
                        </a:spcBef>
                        <a:spcAft>
                          <a:spcPts val="0"/>
                        </a:spcAft>
                        <a:buNone/>
                      </a:pPr>
                      <a:r>
                        <a:rPr b="1" lang="en">
                          <a:solidFill>
                            <a:schemeClr val="lt2"/>
                          </a:solidFill>
                        </a:rPr>
                        <a:t>Reason</a:t>
                      </a:r>
                      <a:endParaRPr b="1">
                        <a:solidFill>
                          <a:schemeClr val="lt2"/>
                        </a:solidFill>
                      </a:endParaRPr>
                    </a:p>
                  </a:txBody>
                  <a:tcPr marT="91425" marB="91425" marR="91425" marL="91425"/>
                </a:tc>
                <a:tc>
                  <a:txBody>
                    <a:bodyPr/>
                    <a:lstStyle/>
                    <a:p>
                      <a:pPr indent="0" lvl="0" marL="0" rtl="0" algn="l">
                        <a:lnSpc>
                          <a:spcPct val="115000"/>
                        </a:lnSpc>
                        <a:spcBef>
                          <a:spcPts val="0"/>
                        </a:spcBef>
                        <a:spcAft>
                          <a:spcPts val="1600"/>
                        </a:spcAft>
                        <a:buNone/>
                      </a:pPr>
                      <a:r>
                        <a:rPr lang="en" sz="1800">
                          <a:solidFill>
                            <a:schemeClr val="lt2"/>
                          </a:solidFill>
                        </a:rPr>
                        <a:t>F</a:t>
                      </a:r>
                      <a:r>
                        <a:rPr lang="en" sz="1800">
                          <a:solidFill>
                            <a:schemeClr val="lt2"/>
                          </a:solidFill>
                        </a:rPr>
                        <a:t>lush &gt; Straight</a:t>
                      </a:r>
                      <a:endParaRPr>
                        <a:solidFill>
                          <a:schemeClr val="lt2"/>
                        </a:solidFill>
                      </a:endParaRPr>
                    </a:p>
                  </a:txBody>
                  <a:tcPr marT="91425" marB="91425" marR="91425" marL="91425"/>
                </a:tc>
                <a:tc>
                  <a:txBody>
                    <a:bodyPr/>
                    <a:lstStyle/>
                    <a:p>
                      <a:pPr indent="0" lvl="0" marL="0" rtl="0" algn="l">
                        <a:lnSpc>
                          <a:spcPct val="115000"/>
                        </a:lnSpc>
                        <a:spcBef>
                          <a:spcPts val="0"/>
                        </a:spcBef>
                        <a:spcAft>
                          <a:spcPts val="1600"/>
                        </a:spcAft>
                        <a:buNone/>
                      </a:pPr>
                      <a:r>
                        <a:rPr lang="en">
                          <a:solidFill>
                            <a:schemeClr val="lt2"/>
                          </a:solidFill>
                        </a:rPr>
                        <a:t>Two-</a:t>
                      </a:r>
                      <a:r>
                        <a:rPr lang="en">
                          <a:solidFill>
                            <a:schemeClr val="lt2"/>
                          </a:solidFill>
                        </a:rPr>
                        <a:t>Pair &gt; Two-Pair*</a:t>
                      </a:r>
                      <a:endParaRPr>
                        <a:solidFill>
                          <a:schemeClr val="lt2"/>
                        </a:solidFill>
                      </a:endParaRPr>
                    </a:p>
                  </a:txBody>
                  <a:tcPr marT="91425" marB="91425" marR="91425" marL="91425"/>
                </a:tc>
                <a:tc>
                  <a:txBody>
                    <a:bodyPr/>
                    <a:lstStyle/>
                    <a:p>
                      <a:pPr indent="0" lvl="0" marL="0" rtl="0" algn="l">
                        <a:lnSpc>
                          <a:spcPct val="115000"/>
                        </a:lnSpc>
                        <a:spcBef>
                          <a:spcPts val="0"/>
                        </a:spcBef>
                        <a:spcAft>
                          <a:spcPts val="1600"/>
                        </a:spcAft>
                        <a:buNone/>
                      </a:pPr>
                      <a:r>
                        <a:rPr lang="en">
                          <a:solidFill>
                            <a:schemeClr val="lt2"/>
                          </a:solidFill>
                        </a:rPr>
                        <a:t>King-High &gt; Queen-High</a:t>
                      </a:r>
                      <a:endParaRPr>
                        <a:solidFill>
                          <a:schemeClr val="lt2"/>
                        </a:solidFill>
                      </a:endParaRPr>
                    </a:p>
                  </a:txBody>
                  <a:tcPr marT="91425" marB="91425" marR="91425" marL="91425"/>
                </a:tc>
              </a:tr>
            </a:tbl>
          </a:graphicData>
        </a:graphic>
      </p:graphicFrame>
      <p:graphicFrame>
        <p:nvGraphicFramePr>
          <p:cNvPr id="87" name="Google Shape;87;p18"/>
          <p:cNvGraphicFramePr/>
          <p:nvPr/>
        </p:nvGraphicFramePr>
        <p:xfrm>
          <a:off x="3738375" y="482525"/>
          <a:ext cx="3000000" cy="3000000"/>
        </p:xfrm>
        <a:graphic>
          <a:graphicData uri="http://schemas.openxmlformats.org/drawingml/2006/table">
            <a:tbl>
              <a:tblPr>
                <a:noFill/>
                <a:tableStyleId>{5E321A27-266F-4604-BAF7-EC2CBF40F269}</a:tableStyleId>
              </a:tblPr>
              <a:tblGrid>
                <a:gridCol w="5167450"/>
              </a:tblGrid>
              <a:tr h="381000">
                <a:tc>
                  <a:txBody>
                    <a:bodyPr/>
                    <a:lstStyle/>
                    <a:p>
                      <a:pPr indent="0" lvl="0" marL="0" rtl="0" algn="l">
                        <a:spcBef>
                          <a:spcPts val="0"/>
                        </a:spcBef>
                        <a:spcAft>
                          <a:spcPts val="0"/>
                        </a:spcAft>
                        <a:buNone/>
                      </a:pPr>
                      <a:r>
                        <a:rPr lang="en">
                          <a:solidFill>
                            <a:schemeClr val="lt2"/>
                          </a:solidFill>
                        </a:rPr>
                        <a:t>Card Shorthand used is card number followed by suit in lowercase, i.e. Qh is read as ‘Queen of Hearts.’</a:t>
                      </a:r>
                      <a:endParaRPr>
                        <a:solidFill>
                          <a:schemeClr val="lt2"/>
                        </a:solidFill>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a:t>Since every payoff</a:t>
            </a:r>
            <a:r>
              <a:rPr i="1" lang="en"/>
              <a:t> </a:t>
            </a:r>
            <a:r>
              <a:rPr lang="en"/>
              <a:t>that may be composed from </a:t>
            </a:r>
            <a:r>
              <a:rPr b="1" lang="en"/>
              <a:t>P</a:t>
            </a:r>
            <a:r>
              <a:rPr lang="en"/>
              <a:t> may be calculated by a primitive recursive function, and since every legal turn-in, being composed of combinations of those payoffs, may likewise be calculated by a primitive recursive function, then there exists a deterministic function which finds the objectively ‘most-winning’ turn-in(s) for any </a:t>
            </a:r>
            <a:r>
              <a:rPr b="1" lang="en"/>
              <a:t>P</a:t>
            </a:r>
            <a:r>
              <a:rPr lang="en"/>
              <a:t>.</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It works as follows: For some </a:t>
            </a:r>
            <a:r>
              <a:rPr b="1" lang="en"/>
              <a:t>P</a:t>
            </a:r>
            <a:r>
              <a:rPr lang="en"/>
              <a:t>, calculate every possible, legal turn-in, their union being </a:t>
            </a:r>
            <a:r>
              <a:rPr b="1" lang="en"/>
              <a:t>T</a:t>
            </a:r>
            <a:r>
              <a:rPr lang="en"/>
              <a:t>. Then, calculate every other possible turnin, as </a:t>
            </a:r>
            <a:r>
              <a:rPr b="1" lang="en"/>
              <a:t>T</a:t>
            </a:r>
            <a:r>
              <a:rPr lang="en"/>
              <a:t>′, for every other possible </a:t>
            </a:r>
            <a:r>
              <a:rPr b="1" lang="en"/>
              <a:t>P</a:t>
            </a:r>
            <a:r>
              <a:rPr lang="en"/>
              <a:t>′. For all </a:t>
            </a:r>
            <a:r>
              <a:rPr b="1" lang="en"/>
              <a:t>x</a:t>
            </a:r>
            <a:r>
              <a:rPr lang="en"/>
              <a:t>∈</a:t>
            </a:r>
            <a:r>
              <a:rPr b="1" lang="en"/>
              <a:t>T</a:t>
            </a:r>
            <a:r>
              <a:rPr lang="en"/>
              <a:t>, for all </a:t>
            </a:r>
            <a:r>
              <a:rPr b="1" lang="en"/>
              <a:t>y</a:t>
            </a:r>
            <a:r>
              <a:rPr lang="en"/>
              <a:t>∈</a:t>
            </a:r>
            <a:r>
              <a:rPr b="1" lang="en"/>
              <a:t>T</a:t>
            </a:r>
            <a:r>
              <a:rPr lang="en"/>
              <a:t>′, compare </a:t>
            </a:r>
            <a:r>
              <a:rPr b="1" lang="en"/>
              <a:t>x </a:t>
            </a:r>
            <a:r>
              <a:rPr lang="en"/>
              <a:t>and </a:t>
            </a:r>
            <a:r>
              <a:rPr b="1" lang="en"/>
              <a:t>y. </a:t>
            </a:r>
            <a:r>
              <a:rPr lang="en"/>
              <a:t>Whichever</a:t>
            </a:r>
            <a:r>
              <a:rPr b="1" lang="en"/>
              <a:t> </a:t>
            </a:r>
            <a:r>
              <a:rPr lang="en"/>
              <a:t>turn-in, </a:t>
            </a:r>
            <a:r>
              <a:rPr b="1" lang="en"/>
              <a:t>x</a:t>
            </a:r>
            <a:r>
              <a:rPr lang="en"/>
              <a:t>, wins the most comparisons is the deterministic ‘most-winning’ turn-in.</a:t>
            </a:r>
            <a:endParaRPr/>
          </a:p>
        </p:txBody>
      </p:sp>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Strong Prospects for a Deterministic Unexploitable Strategy</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t>Would always playing the </a:t>
            </a:r>
            <a:r>
              <a:rPr lang="en" sz="1600"/>
              <a:t>‘most-winning’ turn-in be an unexploitable strategy? Not necessarily.</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For example, in Open-Face Chinese Poker, if we knew our opponents always played the most-winning turn-in, we could sometimes exploit their strategy. To do so, we calculate our opponent’s ‘most-winning’ turn-in, then search </a:t>
            </a:r>
            <a:r>
              <a:rPr b="1" lang="en" sz="1600"/>
              <a:t>T</a:t>
            </a:r>
            <a:r>
              <a:rPr lang="en" sz="1600"/>
              <a:t> for any turn-in, even if it is less-winning, that beats it.</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rPr lang="en" sz="1600"/>
              <a:t>In regular Chinese Poker, assuming we know our opponent will always compose the ‘most-winning’ turn-in, we may likewise attempt to exploit that fact. To do so, we may use a function of </a:t>
            </a:r>
            <a:r>
              <a:rPr b="1" lang="en" sz="1600"/>
              <a:t>P</a:t>
            </a:r>
            <a:r>
              <a:rPr lang="en" sz="1600"/>
              <a:t> to determine an increase in the probability that our opponents will compose a turn-in with a stronger/weaker </a:t>
            </a:r>
            <a:r>
              <a:rPr b="1" i="1" lang="en" sz="1600"/>
              <a:t>α</a:t>
            </a:r>
            <a:r>
              <a:rPr lang="en" sz="1600"/>
              <a:t>, </a:t>
            </a:r>
            <a:r>
              <a:rPr b="1" i="1" lang="en" sz="1600"/>
              <a:t>β</a:t>
            </a:r>
            <a:r>
              <a:rPr lang="en" sz="1600"/>
              <a:t>, or </a:t>
            </a:r>
            <a:r>
              <a:rPr b="1" i="1" lang="en" sz="1600"/>
              <a:t>γ</a:t>
            </a:r>
            <a:r>
              <a:rPr i="1" lang="en" sz="1600"/>
              <a:t>.</a:t>
            </a:r>
            <a:r>
              <a:rPr b="1" i="1" lang="en" sz="1600"/>
              <a:t> </a:t>
            </a:r>
            <a:r>
              <a:rPr lang="en" sz="1600"/>
              <a:t>For that reason, it may be possible that there is no unexploitable strategy to Chinese Poker.</a:t>
            </a:r>
            <a:endParaRPr sz="1600"/>
          </a:p>
        </p:txBody>
      </p:sp>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Does ‘Most-Winning’ mean Unexploitable?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Coger Conjecture</a:t>
            </a:r>
            <a:endParaRPr/>
          </a:p>
        </p:txBody>
      </p:sp>
      <p:sp>
        <p:nvSpPr>
          <p:cNvPr id="105" name="Google Shape;105;p21"/>
          <p:cNvSpPr txBox="1"/>
          <p:nvPr>
            <p:ph idx="1" type="body"/>
          </p:nvPr>
        </p:nvSpPr>
        <p:spPr>
          <a:xfrm>
            <a:off x="311700" y="1232500"/>
            <a:ext cx="8520600" cy="34164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t>It may also be the case that the increased probability of our opponents to compose turn-ins with stronger/weaker </a:t>
            </a:r>
            <a:r>
              <a:rPr b="1" i="1" lang="en"/>
              <a:t>α</a:t>
            </a:r>
            <a:r>
              <a:rPr lang="en"/>
              <a:t>, </a:t>
            </a:r>
            <a:r>
              <a:rPr b="1" i="1" lang="en"/>
              <a:t>β</a:t>
            </a:r>
            <a:r>
              <a:rPr lang="en"/>
              <a:t>, or </a:t>
            </a:r>
            <a:r>
              <a:rPr b="1" i="1" lang="en"/>
              <a:t>γ</a:t>
            </a:r>
            <a:r>
              <a:rPr lang="en"/>
              <a:t>, ends up being much smaller than the strength of the ‘most-winning’ turn-in compared to its competitors and such that it is never worth trading down the ‘most-winning’ turn-in for another.</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In order to focus our efforts on a further question, we have assumed this latter possibility to be the actual case.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