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57" r:id="rId4"/>
    <p:sldId id="258" r:id="rId5"/>
    <p:sldId id="265" r:id="rId6"/>
    <p:sldId id="266" r:id="rId7"/>
    <p:sldId id="259" r:id="rId8"/>
    <p:sldId id="260" r:id="rId9"/>
    <p:sldId id="261" r:id="rId10"/>
    <p:sldId id="268" r:id="rId11"/>
    <p:sldId id="269" r:id="rId12"/>
    <p:sldId id="270" r:id="rId13"/>
    <p:sldId id="271" r:id="rId14"/>
    <p:sldId id="272" r:id="rId15"/>
    <p:sldId id="267"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5/8/2020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5/8/2020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5/8/2020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5/8/2020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3075-2105-C04D-A278-CE5E77BB8321}"/>
              </a:ext>
            </a:extLst>
          </p:cNvPr>
          <p:cNvSpPr>
            <a:spLocks noGrp="1"/>
          </p:cNvSpPr>
          <p:nvPr>
            <p:ph type="ctrTitle"/>
          </p:nvPr>
        </p:nvSpPr>
        <p:spPr/>
        <p:txBody>
          <a:bodyPr/>
          <a:lstStyle/>
          <a:p>
            <a:r>
              <a:rPr lang="en-US" dirty="0"/>
              <a:t>Listening and Learning: Lessons from the Land</a:t>
            </a:r>
          </a:p>
        </p:txBody>
      </p:sp>
      <p:sp>
        <p:nvSpPr>
          <p:cNvPr id="3" name="Subtitle 2">
            <a:extLst>
              <a:ext uri="{FF2B5EF4-FFF2-40B4-BE49-F238E27FC236}">
                <a16:creationId xmlns:a16="http://schemas.microsoft.com/office/drawing/2014/main" id="{6B480DE6-D907-AA49-AEF5-2801AB0F089E}"/>
              </a:ext>
            </a:extLst>
          </p:cNvPr>
          <p:cNvSpPr>
            <a:spLocks noGrp="1"/>
          </p:cNvSpPr>
          <p:nvPr>
            <p:ph type="subTitle" idx="1"/>
          </p:nvPr>
        </p:nvSpPr>
        <p:spPr/>
        <p:txBody>
          <a:bodyPr>
            <a:noAutofit/>
          </a:bodyPr>
          <a:lstStyle/>
          <a:p>
            <a:r>
              <a:rPr lang="en-US" sz="2400" dirty="0"/>
              <a:t>An Environmental Oral History Project</a:t>
            </a:r>
          </a:p>
          <a:p>
            <a:r>
              <a:rPr lang="en-US" sz="2400" dirty="0"/>
              <a:t>Madi Stump</a:t>
            </a:r>
          </a:p>
          <a:p>
            <a:r>
              <a:rPr lang="en-US" sz="2400" dirty="0"/>
              <a:t>Winter and Spring 2020</a:t>
            </a:r>
          </a:p>
        </p:txBody>
      </p:sp>
    </p:spTree>
    <p:extLst>
      <p:ext uri="{BB962C8B-B14F-4D97-AF65-F5344CB8AC3E}">
        <p14:creationId xmlns:p14="http://schemas.microsoft.com/office/powerpoint/2010/main" val="3209310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5A6EC-7587-9043-A1BC-E101CD4F068F}"/>
              </a:ext>
            </a:extLst>
          </p:cNvPr>
          <p:cNvSpPr>
            <a:spLocks noGrp="1"/>
          </p:cNvSpPr>
          <p:nvPr>
            <p:ph type="title"/>
          </p:nvPr>
        </p:nvSpPr>
        <p:spPr/>
        <p:txBody>
          <a:bodyPr/>
          <a:lstStyle/>
          <a:p>
            <a:r>
              <a:rPr lang="en-US" dirty="0"/>
              <a:t>Environmental History Topic</a:t>
            </a:r>
          </a:p>
        </p:txBody>
      </p:sp>
      <p:sp>
        <p:nvSpPr>
          <p:cNvPr id="3" name="Content Placeholder 2">
            <a:extLst>
              <a:ext uri="{FF2B5EF4-FFF2-40B4-BE49-F238E27FC236}">
                <a16:creationId xmlns:a16="http://schemas.microsoft.com/office/drawing/2014/main" id="{ADB622CE-8A65-E345-82F3-2D3FCEDD61DD}"/>
              </a:ext>
            </a:extLst>
          </p:cNvPr>
          <p:cNvSpPr>
            <a:spLocks noGrp="1"/>
          </p:cNvSpPr>
          <p:nvPr>
            <p:ph idx="1"/>
          </p:nvPr>
        </p:nvSpPr>
        <p:spPr/>
        <p:txBody>
          <a:bodyPr/>
          <a:lstStyle/>
          <a:p>
            <a:r>
              <a:rPr lang="en-US" dirty="0"/>
              <a:t>Native landscaping/preservation</a:t>
            </a:r>
          </a:p>
          <a:p>
            <a:r>
              <a:rPr lang="en-US" dirty="0"/>
              <a:t>Native plants: certain species and/or varieties of plants that were here when Europeans arrived, based on historical records</a:t>
            </a:r>
          </a:p>
        </p:txBody>
      </p:sp>
    </p:spTree>
    <p:extLst>
      <p:ext uri="{BB962C8B-B14F-4D97-AF65-F5344CB8AC3E}">
        <p14:creationId xmlns:p14="http://schemas.microsoft.com/office/powerpoint/2010/main" val="4196590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4663F-A476-D14B-915C-157EDB81B4A1}"/>
              </a:ext>
            </a:extLst>
          </p:cNvPr>
          <p:cNvSpPr>
            <a:spLocks noGrp="1"/>
          </p:cNvSpPr>
          <p:nvPr>
            <p:ph type="title"/>
          </p:nvPr>
        </p:nvSpPr>
        <p:spPr/>
        <p:txBody>
          <a:bodyPr/>
          <a:lstStyle/>
          <a:p>
            <a:r>
              <a:rPr lang="en-US" dirty="0"/>
              <a:t>Interview with Cinda</a:t>
            </a:r>
          </a:p>
        </p:txBody>
      </p:sp>
      <p:sp>
        <p:nvSpPr>
          <p:cNvPr id="3" name="Content Placeholder 2">
            <a:extLst>
              <a:ext uri="{FF2B5EF4-FFF2-40B4-BE49-F238E27FC236}">
                <a16:creationId xmlns:a16="http://schemas.microsoft.com/office/drawing/2014/main" id="{02C8308B-24BD-D545-8A5A-3B3BB7079DF9}"/>
              </a:ext>
            </a:extLst>
          </p:cNvPr>
          <p:cNvSpPr>
            <a:spLocks noGrp="1"/>
          </p:cNvSpPr>
          <p:nvPr>
            <p:ph idx="1"/>
          </p:nvPr>
        </p:nvSpPr>
        <p:spPr/>
        <p:txBody>
          <a:bodyPr>
            <a:noAutofit/>
          </a:bodyPr>
          <a:lstStyle/>
          <a:p>
            <a:pPr marL="0" indent="0">
              <a:buNone/>
            </a:pPr>
            <a:r>
              <a:rPr lang="en-US" sz="1600" b="1" dirty="0"/>
              <a:t>CS: </a:t>
            </a:r>
            <a:r>
              <a:rPr lang="en-US" sz="1600" b="1" dirty="0">
                <a:effectLst/>
                <a:ea typeface="Times New Roman" panose="02020603050405020304" pitchFamily="18" charset="0"/>
                <a:cs typeface="Times New Roman" panose="02020603050405020304" pitchFamily="18" charset="0"/>
              </a:rPr>
              <a:t>But there was a lot of learning curves where we would try something on a specific species, as far as trying to kill it and it would backfire, it wouldn’t die. Just like, well that was a waste of time and energy. But then there were other times where you would throw a bunch of seeds out and you wouldn’t see anything for a while but then a couple years later, a plant would just go “poof! Here I am!” And we would go “oh, my gosh it worked.” And then I would figure out, that plant’s happy place is kind of this soil and this amount of water and this amount of sunlight, so that I could focus my energies taking seeds and transplants there. So sometimes it was just a lot of trial and error, throwing seeds around seeing what grew where or why.</a:t>
            </a:r>
          </a:p>
          <a:p>
            <a:pPr marL="0" indent="0">
              <a:buNone/>
            </a:pPr>
            <a:r>
              <a:rPr lang="en-US" sz="1600" b="1" dirty="0">
                <a:effectLst/>
                <a:ea typeface="Times New Roman" panose="02020603050405020304" pitchFamily="18" charset="0"/>
                <a:cs typeface="Times New Roman" panose="02020603050405020304" pitchFamily="18" charset="0"/>
              </a:rPr>
              <a:t> </a:t>
            </a:r>
          </a:p>
          <a:p>
            <a:pPr marL="0" indent="0">
              <a:buNone/>
            </a:pPr>
            <a:r>
              <a:rPr lang="en-US" sz="1600" b="1" dirty="0">
                <a:effectLst/>
                <a:ea typeface="Times New Roman" panose="02020603050405020304" pitchFamily="18" charset="0"/>
                <a:cs typeface="Times New Roman" panose="02020603050405020304" pitchFamily="18" charset="0"/>
              </a:rPr>
              <a:t>MS: So learning about what are the resources here for the plants that the books don’t say…</a:t>
            </a:r>
          </a:p>
          <a:p>
            <a:pPr marL="0" indent="0">
              <a:buNone/>
            </a:pPr>
            <a:r>
              <a:rPr lang="en-US" sz="1600" b="1" dirty="0">
                <a:effectLst/>
                <a:ea typeface="Times New Roman" panose="02020603050405020304" pitchFamily="18" charset="0"/>
                <a:cs typeface="Times New Roman" panose="02020603050405020304" pitchFamily="18" charset="0"/>
              </a:rPr>
              <a:t> </a:t>
            </a:r>
          </a:p>
          <a:p>
            <a:pPr marL="0" indent="0">
              <a:buNone/>
            </a:pPr>
            <a:r>
              <a:rPr lang="en-US" sz="1600" b="1" dirty="0">
                <a:effectLst/>
                <a:ea typeface="Times New Roman" panose="02020603050405020304" pitchFamily="18" charset="0"/>
                <a:cs typeface="Times New Roman" panose="02020603050405020304" pitchFamily="18" charset="0"/>
              </a:rPr>
              <a:t>CS: Yeah, every plant has got its own mind, is what I’ve decided. So if there’s.. some plants are really easy to restore. A handful of seeds, boom, done. And peoples are just, you know, “that lupin, it’s such a phenomenal plant” and I’m just “yeah, that took no effort. I’m so glad you guys love it”… it was totally happy. If you give it what it needs, which is sand and sun, it will take off and have a mind of its own. Other plants seem to be a lot more picky about being reintroduced.</a:t>
            </a:r>
          </a:p>
          <a:p>
            <a:pPr marL="0" indent="0">
              <a:buNone/>
            </a:pPr>
            <a:endParaRPr lang="en-US" sz="1600" b="1" dirty="0"/>
          </a:p>
        </p:txBody>
      </p:sp>
    </p:spTree>
    <p:extLst>
      <p:ext uri="{BB962C8B-B14F-4D97-AF65-F5344CB8AC3E}">
        <p14:creationId xmlns:p14="http://schemas.microsoft.com/office/powerpoint/2010/main" val="1284047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87F44-18CD-D042-A4A9-D86F6E554C29}"/>
              </a:ext>
            </a:extLst>
          </p:cNvPr>
          <p:cNvSpPr>
            <a:spLocks noGrp="1"/>
          </p:cNvSpPr>
          <p:nvPr>
            <p:ph type="title"/>
          </p:nvPr>
        </p:nvSpPr>
        <p:spPr/>
        <p:txBody>
          <a:bodyPr/>
          <a:lstStyle/>
          <a:p>
            <a:r>
              <a:rPr lang="en-US" dirty="0"/>
              <a:t>Interview with Chris</a:t>
            </a:r>
          </a:p>
        </p:txBody>
      </p:sp>
      <p:sp>
        <p:nvSpPr>
          <p:cNvPr id="3" name="Content Placeholder 2">
            <a:extLst>
              <a:ext uri="{FF2B5EF4-FFF2-40B4-BE49-F238E27FC236}">
                <a16:creationId xmlns:a16="http://schemas.microsoft.com/office/drawing/2014/main" id="{458AE9C9-D1D9-8845-8B83-5D920718E2DB}"/>
              </a:ext>
            </a:extLst>
          </p:cNvPr>
          <p:cNvSpPr>
            <a:spLocks noGrp="1"/>
          </p:cNvSpPr>
          <p:nvPr>
            <p:ph idx="1"/>
          </p:nvPr>
        </p:nvSpPr>
        <p:spPr/>
        <p:txBody>
          <a:bodyPr>
            <a:normAutofit/>
          </a:bodyPr>
          <a:lstStyle/>
          <a:p>
            <a:pPr marL="0" indent="0">
              <a:buNone/>
            </a:pPr>
            <a:r>
              <a:rPr lang="en-US" sz="1500" b="1" dirty="0">
                <a:effectLst/>
                <a:ea typeface="Calibri" panose="020F0502020204030204" pitchFamily="34" charset="0"/>
                <a:cs typeface="Calibri" panose="020F0502020204030204" pitchFamily="34" charset="0"/>
              </a:rPr>
              <a:t>“Anyway, so I made a pact with myself that I will not leave this job until non-native invasive species are under control at Winter Garden and we have grown as big as we possibly can get within the City of Bowling Green, and that will be in the next couple of years. So that kind of tells you what my retirement plan is. Then I knew I couldn't do this alone. There was no possible way that this could be done alone.”</a:t>
            </a:r>
            <a:endParaRPr lang="en-US" sz="1500" b="1" dirty="0">
              <a:ea typeface="Calibri" panose="020F0502020204030204" pitchFamily="34" charset="0"/>
              <a:cs typeface="Calibri" panose="020F0502020204030204" pitchFamily="34" charset="0"/>
            </a:endParaRPr>
          </a:p>
          <a:p>
            <a:pPr marL="0" indent="0">
              <a:buNone/>
            </a:pPr>
            <a:r>
              <a:rPr lang="en-US" sz="1500" b="1" dirty="0"/>
              <a:t>“I’m not a scientist. I’m a storyteller.”</a:t>
            </a:r>
          </a:p>
          <a:p>
            <a:pPr marL="0" indent="0">
              <a:buNone/>
            </a:pPr>
            <a:r>
              <a:rPr lang="en-US" sz="1500" b="1" dirty="0">
                <a:ea typeface="Calibri" panose="020F0502020204030204" pitchFamily="34" charset="0"/>
                <a:cs typeface="Calibri" panose="020F0502020204030204" pitchFamily="34" charset="0"/>
              </a:rPr>
              <a:t>“</a:t>
            </a:r>
            <a:r>
              <a:rPr lang="en-US" sz="1500" b="1" dirty="0">
                <a:effectLst/>
                <a:ea typeface="Calibri" panose="020F0502020204030204" pitchFamily="34" charset="0"/>
                <a:cs typeface="Calibri" panose="020F0502020204030204" pitchFamily="34" charset="0"/>
              </a:rPr>
              <a:t>So I think that the more we can do to get people to be involved and what we do is we definitely try to do that. We worked with kids throughout the community and get them out here, and they have had a hand in planting [native] plants and removing non-native invasives. And so, it's extremely important to them because they'll come back and they'll say, "You see that field of lupine? I planted that. Now, they may have planted two or three of them, but, hey, listen, they planted that. And that's good because they feel a sense of pride and ownership in the environment. And I think we have to get that through to people that we have to feel like this is a part of our life. We can't live without this.”</a:t>
            </a:r>
            <a:endParaRPr lang="en-US" sz="1500" b="1" dirty="0">
              <a:effectLst/>
              <a:ea typeface="Times New Roman" panose="02020603050405020304" pitchFamily="18" charset="0"/>
            </a:endParaRPr>
          </a:p>
        </p:txBody>
      </p:sp>
    </p:spTree>
    <p:extLst>
      <p:ext uri="{BB962C8B-B14F-4D97-AF65-F5344CB8AC3E}">
        <p14:creationId xmlns:p14="http://schemas.microsoft.com/office/powerpoint/2010/main" val="1568608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EC3B7-D5EA-9540-BCC9-312FDA612DC3}"/>
              </a:ext>
            </a:extLst>
          </p:cNvPr>
          <p:cNvSpPr>
            <a:spLocks noGrp="1"/>
          </p:cNvSpPr>
          <p:nvPr>
            <p:ph type="title"/>
          </p:nvPr>
        </p:nvSpPr>
        <p:spPr/>
        <p:txBody>
          <a:bodyPr/>
          <a:lstStyle/>
          <a:p>
            <a:r>
              <a:rPr lang="en-US" dirty="0"/>
              <a:t>Interview with Chad</a:t>
            </a:r>
          </a:p>
        </p:txBody>
      </p:sp>
      <p:sp>
        <p:nvSpPr>
          <p:cNvPr id="3" name="Content Placeholder 2">
            <a:extLst>
              <a:ext uri="{FF2B5EF4-FFF2-40B4-BE49-F238E27FC236}">
                <a16:creationId xmlns:a16="http://schemas.microsoft.com/office/drawing/2014/main" id="{46750BB4-530B-1A45-9520-079FF9862DD2}"/>
              </a:ext>
            </a:extLst>
          </p:cNvPr>
          <p:cNvSpPr>
            <a:spLocks noGrp="1"/>
          </p:cNvSpPr>
          <p:nvPr>
            <p:ph idx="1"/>
          </p:nvPr>
        </p:nvSpPr>
        <p:spPr>
          <a:xfrm>
            <a:off x="328083" y="2010836"/>
            <a:ext cx="11398250" cy="4614332"/>
          </a:xfrm>
        </p:spPr>
        <p:txBody>
          <a:bodyPr>
            <a:noAutofit/>
          </a:bodyPr>
          <a:lstStyle/>
          <a:p>
            <a:pPr marL="0" indent="0">
              <a:buNone/>
            </a:pPr>
            <a:r>
              <a:rPr lang="en-US" sz="1000" b="1" dirty="0">
                <a:effectLst/>
                <a:ea typeface="Calibri" panose="020F0502020204030204" pitchFamily="34" charset="0"/>
                <a:cs typeface="Calibri" panose="020F0502020204030204" pitchFamily="34" charset="0"/>
              </a:rPr>
              <a:t>Madi:</a:t>
            </a:r>
            <a:r>
              <a:rPr lang="en-US" sz="1000" b="1" dirty="0">
                <a:ea typeface="Calibri" panose="020F0502020204030204" pitchFamily="34" charset="0"/>
              </a:rPr>
              <a:t> </a:t>
            </a:r>
            <a:r>
              <a:rPr lang="en-US" sz="1000" b="1" dirty="0">
                <a:effectLst/>
                <a:ea typeface="Calibri" panose="020F0502020204030204" pitchFamily="34" charset="0"/>
                <a:cs typeface="Calibri" panose="020F0502020204030204" pitchFamily="34" charset="0"/>
              </a:rPr>
              <a:t>What role do you see gardening or more particularly native gardening playing in healing our broken relationship to land?</a:t>
            </a:r>
            <a:endParaRPr lang="en-US" sz="1000" b="1" dirty="0">
              <a:effectLst/>
              <a:ea typeface="Times New Roman" panose="02020603050405020304" pitchFamily="18" charset="0"/>
            </a:endParaRPr>
          </a:p>
          <a:p>
            <a:pPr marL="0" indent="0">
              <a:buNone/>
            </a:pPr>
            <a:r>
              <a:rPr lang="en-US" sz="1000" b="1" dirty="0">
                <a:effectLst/>
                <a:ea typeface="Calibri" panose="020F0502020204030204" pitchFamily="34" charset="0"/>
                <a:cs typeface="Calibri" panose="020F0502020204030204" pitchFamily="34" charset="0"/>
              </a:rPr>
              <a:t>Chad:</a:t>
            </a:r>
            <a:r>
              <a:rPr lang="en-US" sz="1000" b="1" dirty="0">
                <a:ea typeface="Calibri" panose="020F0502020204030204" pitchFamily="34" charset="0"/>
              </a:rPr>
              <a:t>  </a:t>
            </a:r>
            <a:r>
              <a:rPr lang="en-US" sz="1000" b="1" dirty="0">
                <a:effectLst/>
                <a:ea typeface="Calibri" panose="020F0502020204030204" pitchFamily="34" charset="0"/>
                <a:cs typeface="Calibri" panose="020F0502020204030204" pitchFamily="34" charset="0"/>
              </a:rPr>
              <a:t>Oh, these are such beautiful questions. Yes. And what a good one and what a big one, right? With significant implications. Absolutely, a few pieces to that. I think in the early part of that question, I think it calls to mind some of the conversations. Again, I know you and I have had and I know we've each been exploring in some of our research and scholarship, looking at the concept of place. And when I think of place as opposed to just say location or setting, the determining feature there and what many scholars of place look at is a location, a geographic place to which we have assigned meaning or significance. And in some ways when you talk about maybe our fractured relationship to the land, I think it can be helpful to think of that relationship as you might to any other interpersonal relationship you have, right?</a:t>
            </a:r>
            <a:endParaRPr lang="en-US" sz="1000" b="1" dirty="0">
              <a:effectLst/>
              <a:ea typeface="Times New Roman" panose="02020603050405020304" pitchFamily="18" charset="0"/>
            </a:endParaRPr>
          </a:p>
          <a:p>
            <a:pPr marL="0" indent="0">
              <a:buNone/>
            </a:pPr>
            <a:r>
              <a:rPr lang="en-US" sz="1000" b="1" dirty="0">
                <a:effectLst/>
                <a:ea typeface="Calibri" panose="020F0502020204030204" pitchFamily="34" charset="0"/>
                <a:cs typeface="Calibri" panose="020F0502020204030204" pitchFamily="34" charset="0"/>
              </a:rPr>
              <a:t>That is we maintain friendships or we grow relationship with other humans through interaction with them, through caring about them through, I'm going to commit to making sure I send a letter to so and so. Or I spend time with someone or if I see that they are having a difficult time, I'm going to respond. I kind of see it that way. That is I think that we, again, we grow concern for and commitment too, and relationship with a place by learning the names of the creatures, of the organisms, of the physical and scientific properties and processes that take place in them. I think part of it is we have to continue to educate ourselves.</a:t>
            </a:r>
            <a:endParaRPr lang="en-US" sz="1000" b="1" dirty="0">
              <a:effectLst/>
              <a:ea typeface="Times New Roman" panose="02020603050405020304" pitchFamily="18" charset="0"/>
            </a:endParaRPr>
          </a:p>
          <a:p>
            <a:pPr marL="0" indent="0">
              <a:buNone/>
            </a:pPr>
            <a:r>
              <a:rPr lang="en-US" sz="1000" b="1" dirty="0">
                <a:effectLst/>
                <a:ea typeface="Calibri" panose="020F0502020204030204" pitchFamily="34" charset="0"/>
                <a:cs typeface="Calibri" panose="020F0502020204030204" pitchFamily="34" charset="0"/>
              </a:rPr>
              <a:t>I think part of it too, in terms of what you asked specifically, what can native gardening do to address that, I very much see my work in my tiny quarter of an acre suburban garden as a form of activism. Something that I would put right on board, right at top with voting, with philanthropic activities that I or others may be a part of. I see this as very much yet another example of that sort of community minded investment in place and in space.</a:t>
            </a:r>
            <a:endParaRPr lang="en-US" sz="1000" b="1" dirty="0">
              <a:effectLst/>
              <a:ea typeface="Times New Roman" panose="02020603050405020304" pitchFamily="18" charset="0"/>
            </a:endParaRPr>
          </a:p>
          <a:p>
            <a:pPr marL="0" indent="0">
              <a:buNone/>
            </a:pPr>
            <a:r>
              <a:rPr lang="en-US" sz="1000" b="1" dirty="0">
                <a:effectLst/>
                <a:ea typeface="Calibri" panose="020F0502020204030204" pitchFamily="34" charset="0"/>
                <a:cs typeface="Calibri" panose="020F0502020204030204" pitchFamily="34" charset="0"/>
              </a:rPr>
              <a:t>For instance, when I as with any of us, when I feel overwhelmed or I'm aware that it can be very overwhelming to read the news in 2020, as I'm sure are our parents and ancestors before us wrote we're never at a shortage of things to maybe be anxious or concerned about or overwhelmed by. When I look at a large number of problems facing people on this planet or in my community, both with a small or big C, local or extended community, I see plenty of problems for which I feel very ill equipped to respond or that even if there are options available for me to act, I don't immediately see an impact or relief of someone's suffering. And that's not to mean that we should only be looking for instant gratification. Of course, I will say one I think pleasant and more immediately rewarding result of gardening, of really cultivating a sense of place with your local geography and property is maybe that often more instant gratification.</a:t>
            </a:r>
            <a:endParaRPr lang="en-US" sz="1000" b="1" dirty="0">
              <a:effectLst/>
              <a:ea typeface="Times New Roman" panose="02020603050405020304" pitchFamily="18" charset="0"/>
            </a:endParaRPr>
          </a:p>
          <a:p>
            <a:pPr marL="0" indent="0">
              <a:buNone/>
            </a:pPr>
            <a:r>
              <a:rPr lang="en-US" sz="1000" b="1" dirty="0">
                <a:effectLst/>
                <a:ea typeface="Calibri" panose="020F0502020204030204" pitchFamily="34" charset="0"/>
                <a:cs typeface="Calibri" panose="020F0502020204030204" pitchFamily="34" charset="0"/>
              </a:rPr>
              <a:t>That is I may be able to plant a shagbark hickory tree in the yard fully knowing that it's not going to come to fruit for 120 years or more. And that my great grandchildren will be lucky to eat from this. That's a little harder to get people excited about perhaps, although still important. But like I've said in the short time I've been on this current piece of land that has really become a place with a capital P as someone I know has suggested, it's been just really remarkable to see how life, how insect life, invertebrate life, how mammalian life, how the avian creatures in the neighborhood, and how myself and other humans I share my life with have benefited in one way or multiple ways from the relationship that I have nurtured and cultivated and shared with others.</a:t>
            </a:r>
            <a:endParaRPr lang="en-US" sz="1000" b="1" dirty="0">
              <a:effectLst/>
              <a:ea typeface="Times New Roman" panose="02020603050405020304" pitchFamily="18" charset="0"/>
            </a:endParaRPr>
          </a:p>
          <a:p>
            <a:pPr marL="0" indent="0">
              <a:buNone/>
            </a:pPr>
            <a:r>
              <a:rPr lang="en-US" sz="1000" b="1" dirty="0">
                <a:effectLst/>
                <a:ea typeface="Calibri" panose="020F0502020204030204" pitchFamily="34" charset="0"/>
                <a:cs typeface="Calibri" panose="020F0502020204030204" pitchFamily="34" charset="0"/>
              </a:rPr>
              <a:t>I think it's really important. I don't think we heal and I should say I don't ultimately know necessarily what a healed world or environment looks like or what is truly possible, but I don't think we heal or really take meaningful steps towards healing without doing the hard, close, intimate work of relationship building and I should be careful hard makes it sound like it's truly difficult. I should say we don't do that without, I would say maybe the committed regular work of relationship building.</a:t>
            </a:r>
            <a:endParaRPr lang="en-US" sz="1000" b="1" dirty="0">
              <a:effectLst/>
              <a:ea typeface="Times New Roman" panose="02020603050405020304" pitchFamily="18" charset="0"/>
            </a:endParaRPr>
          </a:p>
          <a:p>
            <a:pPr marL="0" indent="0">
              <a:buNone/>
            </a:pPr>
            <a:endParaRPr lang="en-US" sz="1000" b="1" dirty="0"/>
          </a:p>
        </p:txBody>
      </p:sp>
    </p:spTree>
    <p:extLst>
      <p:ext uri="{BB962C8B-B14F-4D97-AF65-F5344CB8AC3E}">
        <p14:creationId xmlns:p14="http://schemas.microsoft.com/office/powerpoint/2010/main" val="4116303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CA330-B457-F04E-A625-7AE2C190B2EC}"/>
              </a:ext>
            </a:extLst>
          </p:cNvPr>
          <p:cNvSpPr>
            <a:spLocks noGrp="1"/>
          </p:cNvSpPr>
          <p:nvPr>
            <p:ph type="title"/>
          </p:nvPr>
        </p:nvSpPr>
        <p:spPr/>
        <p:txBody>
          <a:bodyPr/>
          <a:lstStyle/>
          <a:p>
            <a:r>
              <a:rPr lang="en-US" dirty="0"/>
              <a:t>The Ultimate Goal</a:t>
            </a:r>
          </a:p>
        </p:txBody>
      </p:sp>
      <p:sp>
        <p:nvSpPr>
          <p:cNvPr id="3" name="Content Placeholder 2">
            <a:extLst>
              <a:ext uri="{FF2B5EF4-FFF2-40B4-BE49-F238E27FC236}">
                <a16:creationId xmlns:a16="http://schemas.microsoft.com/office/drawing/2014/main" id="{9CCBE1E6-538B-6A43-BA38-8BDCE5ADD3DE}"/>
              </a:ext>
            </a:extLst>
          </p:cNvPr>
          <p:cNvSpPr>
            <a:spLocks noGrp="1"/>
          </p:cNvSpPr>
          <p:nvPr>
            <p:ph idx="1"/>
          </p:nvPr>
        </p:nvSpPr>
        <p:spPr/>
        <p:txBody>
          <a:bodyPr/>
          <a:lstStyle/>
          <a:p>
            <a:r>
              <a:rPr lang="en-US" dirty="0"/>
              <a:t>Sharing local stories from local residents</a:t>
            </a:r>
          </a:p>
          <a:p>
            <a:r>
              <a:rPr lang="en-US" dirty="0"/>
              <a:t>Highlighting the various roles nature plays in our lives</a:t>
            </a:r>
          </a:p>
          <a:p>
            <a:pPr lvl="1"/>
            <a:r>
              <a:rPr lang="en-US" dirty="0"/>
              <a:t>Cinda – learning space</a:t>
            </a:r>
          </a:p>
          <a:p>
            <a:pPr lvl="1"/>
            <a:r>
              <a:rPr lang="en-US" dirty="0"/>
              <a:t>Chris – sensory experiences</a:t>
            </a:r>
          </a:p>
          <a:p>
            <a:pPr lvl="1"/>
            <a:r>
              <a:rPr lang="en-US" dirty="0"/>
              <a:t>Chad – healing relationships</a:t>
            </a:r>
          </a:p>
          <a:p>
            <a:r>
              <a:rPr lang="en-US" dirty="0"/>
              <a:t>Providing agency to nature</a:t>
            </a:r>
          </a:p>
          <a:p>
            <a:r>
              <a:rPr lang="en-US" dirty="0"/>
              <a:t>Learning to know nature is a slow process</a:t>
            </a:r>
          </a:p>
        </p:txBody>
      </p:sp>
    </p:spTree>
    <p:extLst>
      <p:ext uri="{BB962C8B-B14F-4D97-AF65-F5344CB8AC3E}">
        <p14:creationId xmlns:p14="http://schemas.microsoft.com/office/powerpoint/2010/main" val="1796430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86EFE-A34F-0A47-B26B-40E9BD6BCC6E}"/>
              </a:ext>
            </a:extLst>
          </p:cNvPr>
          <p:cNvSpPr>
            <a:spLocks noGrp="1"/>
          </p:cNvSpPr>
          <p:nvPr>
            <p:ph type="title"/>
          </p:nvPr>
        </p:nvSpPr>
        <p:spPr/>
        <p:txBody>
          <a:bodyPr/>
          <a:lstStyle/>
          <a:p>
            <a:r>
              <a:rPr lang="en-US" dirty="0"/>
              <a:t>Bibliography</a:t>
            </a:r>
          </a:p>
        </p:txBody>
      </p:sp>
      <p:sp>
        <p:nvSpPr>
          <p:cNvPr id="3" name="Content Placeholder 2">
            <a:extLst>
              <a:ext uri="{FF2B5EF4-FFF2-40B4-BE49-F238E27FC236}">
                <a16:creationId xmlns:a16="http://schemas.microsoft.com/office/drawing/2014/main" id="{71830E49-55A5-8545-A445-DBDD0DC4B9F3}"/>
              </a:ext>
            </a:extLst>
          </p:cNvPr>
          <p:cNvSpPr>
            <a:spLocks noGrp="1"/>
          </p:cNvSpPr>
          <p:nvPr>
            <p:ph idx="1"/>
          </p:nvPr>
        </p:nvSpPr>
        <p:spPr>
          <a:xfrm>
            <a:off x="680321" y="2000250"/>
            <a:ext cx="9613861" cy="4508500"/>
          </a:xfrm>
        </p:spPr>
        <p:txBody>
          <a:bodyPr>
            <a:normAutofit fontScale="92500" lnSpcReduction="10000"/>
          </a:bodyPr>
          <a:lstStyle/>
          <a:p>
            <a:pPr marL="0" indent="0">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Bryson, Anna and Sean McConville. </a:t>
            </a:r>
            <a:r>
              <a:rPr lang="en-US" sz="1800" i="1" dirty="0">
                <a:effectLst/>
                <a:latin typeface="Calibri" panose="020F0502020204030204" pitchFamily="34" charset="0"/>
                <a:ea typeface="Times New Roman" panose="02020603050405020304" pitchFamily="18" charset="0"/>
                <a:cs typeface="Times New Roman" panose="02020603050405020304" pitchFamily="18" charset="0"/>
              </a:rPr>
              <a:t>The Routledge Guide to Interviewing: Oral history, social enquiry and investigation</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New York, NY: Routledge, 2014.</a:t>
            </a:r>
          </a:p>
          <a:p>
            <a:pPr marL="0" indent="0">
              <a:buNone/>
            </a:pPr>
            <a:r>
              <a:rPr lang="en-US" sz="1800" i="1" dirty="0">
                <a:effectLst/>
                <a:latin typeface="Calibri" panose="020F0502020204030204" pitchFamily="34" charset="0"/>
                <a:ea typeface="Times New Roman" panose="02020603050405020304" pitchFamily="18" charset="0"/>
                <a:cs typeface="Times New Roman" panose="02020603050405020304" pitchFamily="18" charset="0"/>
              </a:rPr>
              <a:t>History of Oral History: Foundations and Methodology</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Edited by Thomas L. Carlton, Lois E. Myers, and Rebecca Sharpless. Lanham, Maryland: AltaMira Press, 2007.</a:t>
            </a:r>
          </a:p>
          <a:p>
            <a:pPr marL="0" indent="0">
              <a:buNone/>
            </a:pPr>
            <a:r>
              <a:rPr lang="en-US" sz="1800" i="1" dirty="0">
                <a:effectLst/>
                <a:latin typeface="Calibri" panose="020F0502020204030204" pitchFamily="34" charset="0"/>
                <a:ea typeface="Times New Roman" panose="02020603050405020304" pitchFamily="18" charset="0"/>
                <a:cs typeface="Times New Roman" panose="02020603050405020304" pitchFamily="18" charset="0"/>
              </a:rPr>
              <a:t>The Land Speaks: New Voices at the Intersection of Oral and Environmental History.</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Edited by Debbie Lee and Kathryn Newfont. New York, NY: Oxford University Press, 2017.</a:t>
            </a:r>
          </a:p>
          <a:p>
            <a:pPr marL="0" indent="0">
              <a:buNone/>
            </a:pPr>
            <a:r>
              <a:rPr lang="en-US" sz="1800" i="1" dirty="0">
                <a:effectLst/>
                <a:latin typeface="Calibri" panose="020F0502020204030204" pitchFamily="34" charset="0"/>
                <a:ea typeface="Times New Roman" panose="02020603050405020304" pitchFamily="18" charset="0"/>
                <a:cs typeface="Times New Roman" panose="02020603050405020304" pitchFamily="18" charset="0"/>
              </a:rPr>
              <a:t>Oral History and Digital Humanities: Voice, Access, and Engagement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Edited by Douglas A. Boyd and Mary A. Larson. New York, NY: Palgrave Macmillan, 2014.</a:t>
            </a:r>
          </a:p>
          <a:p>
            <a:pPr marL="0" indent="0">
              <a:buNone/>
            </a:pPr>
            <a:r>
              <a:rPr lang="en-US" sz="1800" i="1" dirty="0">
                <a:effectLst/>
                <a:latin typeface="Calibri" panose="020F0502020204030204" pitchFamily="34" charset="0"/>
                <a:ea typeface="Times New Roman" panose="02020603050405020304" pitchFamily="18" charset="0"/>
                <a:cs typeface="Times New Roman" panose="02020603050405020304" pitchFamily="18" charset="0"/>
              </a:rPr>
              <a:t>The Oral History Reader</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third edition. Edited by Robert Perks and Alistair Thomson. New York, NY: Routledge, 2016.</a:t>
            </a:r>
          </a:p>
          <a:p>
            <a:pPr marL="0" indent="0">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Rafert, Stewart.</a:t>
            </a:r>
            <a:r>
              <a:rPr lang="en-US" sz="1800" i="1" dirty="0">
                <a:effectLst/>
                <a:latin typeface="Calibri" panose="020F0502020204030204" pitchFamily="34" charset="0"/>
                <a:ea typeface="Times New Roman" panose="02020603050405020304" pitchFamily="18" charset="0"/>
                <a:cs typeface="Times New Roman" panose="02020603050405020304" pitchFamily="18" charset="0"/>
              </a:rPr>
              <a:t> The Miami Indians of Indiana: A Persistent People 1654-1994</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Indiana: Indiana Historical Society, 2016.</a:t>
            </a:r>
          </a:p>
          <a:p>
            <a:pPr marL="0" indent="0">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Wall Kimmerer, Robin. </a:t>
            </a:r>
            <a:r>
              <a:rPr lang="en-US" sz="1800" i="1" dirty="0">
                <a:effectLst/>
                <a:latin typeface="Calibri" panose="020F0502020204030204" pitchFamily="34" charset="0"/>
                <a:ea typeface="Times New Roman" panose="02020603050405020304" pitchFamily="18" charset="0"/>
                <a:cs typeface="Times New Roman" panose="02020603050405020304" pitchFamily="18" charset="0"/>
              </a:rPr>
              <a:t>Braiding Sweetgrass: Indigenous Wisdom, Scientific Knowledge, and the Teachings of Plants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Minneapolis, Minnesota: Milkweed Editions, 2013.</a:t>
            </a:r>
          </a:p>
          <a:p>
            <a:pPr marL="0" indent="0">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Yow, Valerie Raleigh. </a:t>
            </a:r>
            <a:r>
              <a:rPr lang="en-US" sz="1800" i="1" dirty="0">
                <a:effectLst/>
                <a:latin typeface="Calibri" panose="020F0502020204030204" pitchFamily="34" charset="0"/>
                <a:ea typeface="Times New Roman" panose="02020603050405020304" pitchFamily="18" charset="0"/>
                <a:cs typeface="Times New Roman" panose="02020603050405020304" pitchFamily="18" charset="0"/>
              </a:rPr>
              <a:t>Recording Oral History: A Guide for the Humanities and Social Sciences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third edition. Lanham, Maryland: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Rowman</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&amp;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Littlefield</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2015.</a:t>
            </a:r>
          </a:p>
        </p:txBody>
      </p:sp>
    </p:spTree>
    <p:extLst>
      <p:ext uri="{BB962C8B-B14F-4D97-AF65-F5344CB8AC3E}">
        <p14:creationId xmlns:p14="http://schemas.microsoft.com/office/powerpoint/2010/main" val="984921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9C48C-55EB-3041-9DC8-0490A80E7D04}"/>
              </a:ext>
            </a:extLst>
          </p:cNvPr>
          <p:cNvSpPr>
            <a:spLocks noGrp="1"/>
          </p:cNvSpPr>
          <p:nvPr>
            <p:ph type="title"/>
          </p:nvPr>
        </p:nvSpPr>
        <p:spPr/>
        <p:txBody>
          <a:bodyPr/>
          <a:lstStyle/>
          <a:p>
            <a:r>
              <a:rPr lang="en-US" dirty="0"/>
              <a:t>Acknowledgements</a:t>
            </a:r>
          </a:p>
        </p:txBody>
      </p:sp>
      <p:sp>
        <p:nvSpPr>
          <p:cNvPr id="3" name="Content Placeholder 2">
            <a:extLst>
              <a:ext uri="{FF2B5EF4-FFF2-40B4-BE49-F238E27FC236}">
                <a16:creationId xmlns:a16="http://schemas.microsoft.com/office/drawing/2014/main" id="{7B424189-3A23-D043-8626-45DE780BC88D}"/>
              </a:ext>
            </a:extLst>
          </p:cNvPr>
          <p:cNvSpPr>
            <a:spLocks noGrp="1"/>
          </p:cNvSpPr>
          <p:nvPr>
            <p:ph idx="1"/>
          </p:nvPr>
        </p:nvSpPr>
        <p:spPr/>
        <p:txBody>
          <a:bodyPr/>
          <a:lstStyle/>
          <a:p>
            <a:r>
              <a:rPr lang="en-US" dirty="0"/>
              <a:t>Dr. Amilcar Challu, advisor, History Department</a:t>
            </a:r>
          </a:p>
          <a:p>
            <a:r>
              <a:rPr lang="en-US" dirty="0"/>
              <a:t>Cinda, Chris, and Chad</a:t>
            </a:r>
          </a:p>
          <a:p>
            <a:r>
              <a:rPr lang="en-US" dirty="0"/>
              <a:t>Center for Undergraduate Research and Scholarship</a:t>
            </a:r>
          </a:p>
          <a:p>
            <a:r>
              <a:rPr lang="en-US" dirty="0"/>
              <a:t>Institute for Cultural Studies</a:t>
            </a:r>
          </a:p>
        </p:txBody>
      </p:sp>
    </p:spTree>
    <p:extLst>
      <p:ext uri="{BB962C8B-B14F-4D97-AF65-F5344CB8AC3E}">
        <p14:creationId xmlns:p14="http://schemas.microsoft.com/office/powerpoint/2010/main" val="2031001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9474E-B619-6946-AF8E-B8BC214344E1}"/>
              </a:ext>
            </a:extLst>
          </p:cNvPr>
          <p:cNvSpPr>
            <a:spLocks noGrp="1"/>
          </p:cNvSpPr>
          <p:nvPr>
            <p:ph type="title"/>
          </p:nvPr>
        </p:nvSpPr>
        <p:spPr/>
        <p:txBody>
          <a:bodyPr/>
          <a:lstStyle/>
          <a:p>
            <a:r>
              <a:rPr lang="en-US" dirty="0"/>
              <a:t>Important terms</a:t>
            </a:r>
          </a:p>
        </p:txBody>
      </p:sp>
      <p:sp>
        <p:nvSpPr>
          <p:cNvPr id="3" name="Content Placeholder 2">
            <a:extLst>
              <a:ext uri="{FF2B5EF4-FFF2-40B4-BE49-F238E27FC236}">
                <a16:creationId xmlns:a16="http://schemas.microsoft.com/office/drawing/2014/main" id="{ACFFD991-4400-0D45-B365-7945DB018D14}"/>
              </a:ext>
            </a:extLst>
          </p:cNvPr>
          <p:cNvSpPr>
            <a:spLocks noGrp="1"/>
          </p:cNvSpPr>
          <p:nvPr>
            <p:ph idx="1"/>
          </p:nvPr>
        </p:nvSpPr>
        <p:spPr/>
        <p:txBody>
          <a:bodyPr>
            <a:normAutofit/>
          </a:bodyPr>
          <a:lstStyle/>
          <a:p>
            <a:r>
              <a:rPr lang="en-US" sz="2600" dirty="0"/>
              <a:t>Interviewer: the person who is recording the story and, often, coming up with questions/topics and transcribing after the interview</a:t>
            </a:r>
          </a:p>
          <a:p>
            <a:endParaRPr lang="en-US" sz="2600" dirty="0"/>
          </a:p>
          <a:p>
            <a:r>
              <a:rPr lang="en-US" sz="2600" dirty="0"/>
              <a:t>Narrator: the person who is telling their story on record</a:t>
            </a:r>
          </a:p>
          <a:p>
            <a:endParaRPr lang="en-US" sz="2600" dirty="0"/>
          </a:p>
          <a:p>
            <a:r>
              <a:rPr lang="en-US" sz="2600" dirty="0"/>
              <a:t>Transcription: the written words of the interview, often created via online software or program</a:t>
            </a:r>
          </a:p>
        </p:txBody>
      </p:sp>
    </p:spTree>
    <p:extLst>
      <p:ext uri="{BB962C8B-B14F-4D97-AF65-F5344CB8AC3E}">
        <p14:creationId xmlns:p14="http://schemas.microsoft.com/office/powerpoint/2010/main" val="2361230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17952-72F8-C345-B4AA-7A0FE820825F}"/>
              </a:ext>
            </a:extLst>
          </p:cNvPr>
          <p:cNvSpPr>
            <a:spLocks noGrp="1"/>
          </p:cNvSpPr>
          <p:nvPr>
            <p:ph type="title"/>
          </p:nvPr>
        </p:nvSpPr>
        <p:spPr/>
        <p:txBody>
          <a:bodyPr/>
          <a:lstStyle/>
          <a:p>
            <a:r>
              <a:rPr lang="en-US" dirty="0"/>
              <a:t>Oral History</a:t>
            </a:r>
          </a:p>
        </p:txBody>
      </p:sp>
      <p:sp>
        <p:nvSpPr>
          <p:cNvPr id="3" name="Content Placeholder 2">
            <a:extLst>
              <a:ext uri="{FF2B5EF4-FFF2-40B4-BE49-F238E27FC236}">
                <a16:creationId xmlns:a16="http://schemas.microsoft.com/office/drawing/2014/main" id="{B00E83B9-3320-E94F-92B3-447E3764B96A}"/>
              </a:ext>
            </a:extLst>
          </p:cNvPr>
          <p:cNvSpPr>
            <a:spLocks noGrp="1"/>
          </p:cNvSpPr>
          <p:nvPr>
            <p:ph idx="1"/>
          </p:nvPr>
        </p:nvSpPr>
        <p:spPr/>
        <p:txBody>
          <a:bodyPr>
            <a:normAutofit/>
          </a:bodyPr>
          <a:lstStyle/>
          <a:p>
            <a:r>
              <a:rPr lang="en-US" sz="2600" dirty="0"/>
              <a:t>Study of historical information through recorded interviews with living persons who have knowledge or experience of an event, idea, or group of historical significance</a:t>
            </a:r>
          </a:p>
        </p:txBody>
      </p:sp>
    </p:spTree>
    <p:extLst>
      <p:ext uri="{BB962C8B-B14F-4D97-AF65-F5344CB8AC3E}">
        <p14:creationId xmlns:p14="http://schemas.microsoft.com/office/powerpoint/2010/main" val="548148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5D8B-727F-8045-B8F5-E96E020E7002}"/>
              </a:ext>
            </a:extLst>
          </p:cNvPr>
          <p:cNvSpPr>
            <a:spLocks noGrp="1"/>
          </p:cNvSpPr>
          <p:nvPr>
            <p:ph type="title"/>
          </p:nvPr>
        </p:nvSpPr>
        <p:spPr/>
        <p:txBody>
          <a:bodyPr/>
          <a:lstStyle/>
          <a:p>
            <a:r>
              <a:rPr lang="en-US" dirty="0"/>
              <a:t>Environmental History</a:t>
            </a:r>
          </a:p>
        </p:txBody>
      </p:sp>
      <p:sp>
        <p:nvSpPr>
          <p:cNvPr id="3" name="Content Placeholder 2">
            <a:extLst>
              <a:ext uri="{FF2B5EF4-FFF2-40B4-BE49-F238E27FC236}">
                <a16:creationId xmlns:a16="http://schemas.microsoft.com/office/drawing/2014/main" id="{735184AD-5F1E-6B4D-9254-42F25515C036}"/>
              </a:ext>
            </a:extLst>
          </p:cNvPr>
          <p:cNvSpPr>
            <a:spLocks noGrp="1"/>
          </p:cNvSpPr>
          <p:nvPr>
            <p:ph idx="1"/>
          </p:nvPr>
        </p:nvSpPr>
        <p:spPr/>
        <p:txBody>
          <a:bodyPr>
            <a:normAutofit fontScale="92500"/>
          </a:bodyPr>
          <a:lstStyle/>
          <a:p>
            <a:r>
              <a:rPr lang="en-US" sz="2700" dirty="0"/>
              <a:t>Tries to see the role of non-human nature in human history</a:t>
            </a:r>
          </a:p>
          <a:p>
            <a:endParaRPr lang="en-US" sz="2700" dirty="0"/>
          </a:p>
          <a:p>
            <a:r>
              <a:rPr lang="en-US" sz="2700" dirty="0"/>
              <a:t>Does not treat humans as separate from nature</a:t>
            </a:r>
          </a:p>
          <a:p>
            <a:endParaRPr lang="en-US" sz="2700" dirty="0"/>
          </a:p>
          <a:p>
            <a:r>
              <a:rPr lang="en-US" sz="2700" dirty="0"/>
              <a:t>Explores relationships between humans and natural systems</a:t>
            </a:r>
          </a:p>
          <a:p>
            <a:pPr marL="0" indent="0">
              <a:buNone/>
            </a:pPr>
            <a:endParaRPr lang="en-US" sz="2200" dirty="0"/>
          </a:p>
          <a:p>
            <a:pPr marL="0" indent="0">
              <a:buNone/>
            </a:pPr>
            <a:r>
              <a:rPr lang="en-US" sz="2200" dirty="0"/>
              <a:t>William Cronon, environmental historian and professor, U.Wisconsin-Madison</a:t>
            </a:r>
          </a:p>
        </p:txBody>
      </p:sp>
    </p:spTree>
    <p:extLst>
      <p:ext uri="{BB962C8B-B14F-4D97-AF65-F5344CB8AC3E}">
        <p14:creationId xmlns:p14="http://schemas.microsoft.com/office/powerpoint/2010/main" val="1763884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81274-848B-7F4C-8714-54E223219130}"/>
              </a:ext>
            </a:extLst>
          </p:cNvPr>
          <p:cNvSpPr>
            <a:spLocks noGrp="1"/>
          </p:cNvSpPr>
          <p:nvPr>
            <p:ph type="title"/>
          </p:nvPr>
        </p:nvSpPr>
        <p:spPr/>
        <p:txBody>
          <a:bodyPr/>
          <a:lstStyle/>
          <a:p>
            <a:r>
              <a:rPr lang="en-US" dirty="0"/>
              <a:t>Why oral history (in general)?</a:t>
            </a:r>
          </a:p>
        </p:txBody>
      </p:sp>
      <p:sp>
        <p:nvSpPr>
          <p:cNvPr id="3" name="Content Placeholder 2">
            <a:extLst>
              <a:ext uri="{FF2B5EF4-FFF2-40B4-BE49-F238E27FC236}">
                <a16:creationId xmlns:a16="http://schemas.microsoft.com/office/drawing/2014/main" id="{6FCBB56C-A2F7-7846-88E5-575A4E9579A3}"/>
              </a:ext>
            </a:extLst>
          </p:cNvPr>
          <p:cNvSpPr>
            <a:spLocks noGrp="1"/>
          </p:cNvSpPr>
          <p:nvPr>
            <p:ph idx="1"/>
          </p:nvPr>
        </p:nvSpPr>
        <p:spPr/>
        <p:txBody>
          <a:bodyPr/>
          <a:lstStyle/>
          <a:p>
            <a:r>
              <a:rPr lang="en-US" sz="2600" dirty="0"/>
              <a:t>Supplement more traditional historical records</a:t>
            </a:r>
          </a:p>
          <a:p>
            <a:endParaRPr lang="en-US" sz="2600" dirty="0"/>
          </a:p>
          <a:p>
            <a:r>
              <a:rPr lang="en-US" sz="2600" dirty="0"/>
              <a:t>Fill in gaps from documented history</a:t>
            </a:r>
          </a:p>
          <a:p>
            <a:endParaRPr lang="en-US" sz="2600" dirty="0"/>
          </a:p>
          <a:p>
            <a:r>
              <a:rPr lang="en-US" sz="2600" dirty="0"/>
              <a:t>Empower and give voice to the historically silenced</a:t>
            </a:r>
          </a:p>
          <a:p>
            <a:endParaRPr lang="en-US" sz="2600" dirty="0"/>
          </a:p>
          <a:p>
            <a:r>
              <a:rPr lang="en-US" sz="2600" dirty="0"/>
              <a:t>Create accessible and enjoyable hiSTORIES</a:t>
            </a:r>
          </a:p>
          <a:p>
            <a:endParaRPr lang="en-US" dirty="0"/>
          </a:p>
        </p:txBody>
      </p:sp>
    </p:spTree>
    <p:extLst>
      <p:ext uri="{BB962C8B-B14F-4D97-AF65-F5344CB8AC3E}">
        <p14:creationId xmlns:p14="http://schemas.microsoft.com/office/powerpoint/2010/main" val="2977023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309D3-21C3-F949-9431-22EEF470C9B3}"/>
              </a:ext>
            </a:extLst>
          </p:cNvPr>
          <p:cNvSpPr>
            <a:spLocks noGrp="1"/>
          </p:cNvSpPr>
          <p:nvPr>
            <p:ph type="title"/>
          </p:nvPr>
        </p:nvSpPr>
        <p:spPr/>
        <p:txBody>
          <a:bodyPr/>
          <a:lstStyle/>
          <a:p>
            <a:r>
              <a:rPr lang="en-US" dirty="0"/>
              <a:t>Why oral history (for this project)?</a:t>
            </a:r>
          </a:p>
        </p:txBody>
      </p:sp>
      <p:sp>
        <p:nvSpPr>
          <p:cNvPr id="3" name="Content Placeholder 2">
            <a:extLst>
              <a:ext uri="{FF2B5EF4-FFF2-40B4-BE49-F238E27FC236}">
                <a16:creationId xmlns:a16="http://schemas.microsoft.com/office/drawing/2014/main" id="{C4E3E8E9-7A55-CE40-AC2D-1CE90879A269}"/>
              </a:ext>
            </a:extLst>
          </p:cNvPr>
          <p:cNvSpPr>
            <a:spLocks noGrp="1"/>
          </p:cNvSpPr>
          <p:nvPr>
            <p:ph idx="1"/>
          </p:nvPr>
        </p:nvSpPr>
        <p:spPr/>
        <p:txBody>
          <a:bodyPr>
            <a:normAutofit/>
          </a:bodyPr>
          <a:lstStyle/>
          <a:p>
            <a:r>
              <a:rPr lang="en-US" sz="2600" dirty="0"/>
              <a:t>Hearing the land is a product of intimacy</a:t>
            </a:r>
          </a:p>
          <a:p>
            <a:endParaRPr lang="en-US" sz="2600" dirty="0"/>
          </a:p>
          <a:p>
            <a:r>
              <a:rPr lang="en-US" sz="2600" dirty="0"/>
              <a:t>Listening is an under utilized skill in our lives, especially with nature</a:t>
            </a:r>
          </a:p>
        </p:txBody>
      </p:sp>
    </p:spTree>
    <p:extLst>
      <p:ext uri="{BB962C8B-B14F-4D97-AF65-F5344CB8AC3E}">
        <p14:creationId xmlns:p14="http://schemas.microsoft.com/office/powerpoint/2010/main" val="3650928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CD38A-835B-8C4B-9710-2F8DB08DAE2E}"/>
              </a:ext>
            </a:extLst>
          </p:cNvPr>
          <p:cNvSpPr>
            <a:spLocks noGrp="1"/>
          </p:cNvSpPr>
          <p:nvPr>
            <p:ph type="title"/>
          </p:nvPr>
        </p:nvSpPr>
        <p:spPr/>
        <p:txBody>
          <a:bodyPr/>
          <a:lstStyle/>
          <a:p>
            <a:r>
              <a:rPr lang="en-US" dirty="0"/>
              <a:t>Literature review</a:t>
            </a:r>
          </a:p>
        </p:txBody>
      </p:sp>
      <p:pic>
        <p:nvPicPr>
          <p:cNvPr id="6" name="Picture 6">
            <a:extLst>
              <a:ext uri="{FF2B5EF4-FFF2-40B4-BE49-F238E27FC236}">
                <a16:creationId xmlns:a16="http://schemas.microsoft.com/office/drawing/2014/main" id="{1A80D4D6-740C-144C-B11F-B6C9EDF01DC3}"/>
              </a:ext>
            </a:extLst>
          </p:cNvPr>
          <p:cNvPicPr>
            <a:picLocks noGrp="1" noChangeAspect="1"/>
          </p:cNvPicPr>
          <p:nvPr>
            <p:ph idx="1"/>
          </p:nvPr>
        </p:nvPicPr>
        <p:blipFill>
          <a:blip r:embed="rId2"/>
          <a:stretch>
            <a:fillRect/>
          </a:stretch>
        </p:blipFill>
        <p:spPr>
          <a:xfrm>
            <a:off x="9827684" y="2734997"/>
            <a:ext cx="2108200" cy="3162300"/>
          </a:xfrm>
          <a:prstGeom prst="rect">
            <a:avLst/>
          </a:prstGeom>
        </p:spPr>
      </p:pic>
      <p:pic>
        <p:nvPicPr>
          <p:cNvPr id="8" name="Picture 8">
            <a:extLst>
              <a:ext uri="{FF2B5EF4-FFF2-40B4-BE49-F238E27FC236}">
                <a16:creationId xmlns:a16="http://schemas.microsoft.com/office/drawing/2014/main" id="{320A0A11-574B-F442-91A9-5FCABBD3F24A}"/>
              </a:ext>
            </a:extLst>
          </p:cNvPr>
          <p:cNvPicPr>
            <a:picLocks noChangeAspect="1"/>
          </p:cNvPicPr>
          <p:nvPr/>
        </p:nvPicPr>
        <p:blipFill>
          <a:blip r:embed="rId3"/>
          <a:stretch>
            <a:fillRect/>
          </a:stretch>
        </p:blipFill>
        <p:spPr>
          <a:xfrm>
            <a:off x="7454106" y="2756583"/>
            <a:ext cx="2108200" cy="3162300"/>
          </a:xfrm>
          <a:prstGeom prst="rect">
            <a:avLst/>
          </a:prstGeom>
        </p:spPr>
      </p:pic>
      <p:pic>
        <p:nvPicPr>
          <p:cNvPr id="10" name="Picture 10">
            <a:extLst>
              <a:ext uri="{FF2B5EF4-FFF2-40B4-BE49-F238E27FC236}">
                <a16:creationId xmlns:a16="http://schemas.microsoft.com/office/drawing/2014/main" id="{C5FE26A0-6951-B449-9F6F-320D901C6E3D}"/>
              </a:ext>
            </a:extLst>
          </p:cNvPr>
          <p:cNvPicPr>
            <a:picLocks noChangeAspect="1"/>
          </p:cNvPicPr>
          <p:nvPr/>
        </p:nvPicPr>
        <p:blipFill>
          <a:blip r:embed="rId4"/>
          <a:stretch>
            <a:fillRect/>
          </a:stretch>
        </p:blipFill>
        <p:spPr>
          <a:xfrm>
            <a:off x="5041900" y="2753786"/>
            <a:ext cx="2108200" cy="3162300"/>
          </a:xfrm>
          <a:prstGeom prst="rect">
            <a:avLst/>
          </a:prstGeom>
        </p:spPr>
      </p:pic>
      <p:pic>
        <p:nvPicPr>
          <p:cNvPr id="12" name="Picture 12">
            <a:extLst>
              <a:ext uri="{FF2B5EF4-FFF2-40B4-BE49-F238E27FC236}">
                <a16:creationId xmlns:a16="http://schemas.microsoft.com/office/drawing/2014/main" id="{7CB55D62-13F4-AF43-918C-AF13E08938C0}"/>
              </a:ext>
            </a:extLst>
          </p:cNvPr>
          <p:cNvPicPr>
            <a:picLocks noChangeAspect="1"/>
          </p:cNvPicPr>
          <p:nvPr/>
        </p:nvPicPr>
        <p:blipFill>
          <a:blip r:embed="rId5"/>
          <a:stretch>
            <a:fillRect/>
          </a:stretch>
        </p:blipFill>
        <p:spPr>
          <a:xfrm>
            <a:off x="2649007" y="2753786"/>
            <a:ext cx="2108200" cy="3162300"/>
          </a:xfrm>
          <a:prstGeom prst="rect">
            <a:avLst/>
          </a:prstGeom>
        </p:spPr>
      </p:pic>
      <p:pic>
        <p:nvPicPr>
          <p:cNvPr id="14" name="Picture 14">
            <a:extLst>
              <a:ext uri="{FF2B5EF4-FFF2-40B4-BE49-F238E27FC236}">
                <a16:creationId xmlns:a16="http://schemas.microsoft.com/office/drawing/2014/main" id="{CC4B2F4D-74DA-3547-9504-3BF0C72D4EC0}"/>
              </a:ext>
            </a:extLst>
          </p:cNvPr>
          <p:cNvPicPr>
            <a:picLocks noChangeAspect="1"/>
          </p:cNvPicPr>
          <p:nvPr/>
        </p:nvPicPr>
        <p:blipFill>
          <a:blip r:embed="rId6"/>
          <a:stretch>
            <a:fillRect/>
          </a:stretch>
        </p:blipFill>
        <p:spPr>
          <a:xfrm>
            <a:off x="246458" y="2753786"/>
            <a:ext cx="2108199" cy="2985061"/>
          </a:xfrm>
          <a:prstGeom prst="rect">
            <a:avLst/>
          </a:prstGeom>
        </p:spPr>
      </p:pic>
    </p:spTree>
    <p:extLst>
      <p:ext uri="{BB962C8B-B14F-4D97-AF65-F5344CB8AC3E}">
        <p14:creationId xmlns:p14="http://schemas.microsoft.com/office/powerpoint/2010/main" val="2538851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292C3-414A-F04B-A1A2-533C4F101B75}"/>
              </a:ext>
            </a:extLst>
          </p:cNvPr>
          <p:cNvSpPr>
            <a:spLocks noGrp="1"/>
          </p:cNvSpPr>
          <p:nvPr>
            <p:ph type="title"/>
          </p:nvPr>
        </p:nvSpPr>
        <p:spPr/>
        <p:txBody>
          <a:bodyPr/>
          <a:lstStyle/>
          <a:p>
            <a:r>
              <a:rPr lang="en-US" dirty="0"/>
              <a:t>What to do:</a:t>
            </a:r>
          </a:p>
        </p:txBody>
      </p:sp>
      <p:sp>
        <p:nvSpPr>
          <p:cNvPr id="3" name="Content Placeholder 2">
            <a:extLst>
              <a:ext uri="{FF2B5EF4-FFF2-40B4-BE49-F238E27FC236}">
                <a16:creationId xmlns:a16="http://schemas.microsoft.com/office/drawing/2014/main" id="{C364C70E-B42D-C24A-A738-611A25D7A315}"/>
              </a:ext>
            </a:extLst>
          </p:cNvPr>
          <p:cNvSpPr>
            <a:spLocks noGrp="1"/>
          </p:cNvSpPr>
          <p:nvPr>
            <p:ph idx="1"/>
          </p:nvPr>
        </p:nvSpPr>
        <p:spPr/>
        <p:txBody>
          <a:bodyPr>
            <a:normAutofit/>
          </a:bodyPr>
          <a:lstStyle/>
          <a:p>
            <a:r>
              <a:rPr lang="en-US" sz="2600" dirty="0"/>
              <a:t>Create and follow a general topic outline</a:t>
            </a:r>
          </a:p>
          <a:p>
            <a:endParaRPr lang="en-US" sz="2600" dirty="0"/>
          </a:p>
          <a:p>
            <a:r>
              <a:rPr lang="en-US" sz="2600" dirty="0"/>
              <a:t>Take quick note of acronyms or spelling questions</a:t>
            </a:r>
          </a:p>
          <a:p>
            <a:endParaRPr lang="en-US" sz="2600" dirty="0"/>
          </a:p>
          <a:p>
            <a:r>
              <a:rPr lang="en-US" sz="2600" dirty="0"/>
              <a:t>Meet where and when the narrator is comfortable</a:t>
            </a:r>
          </a:p>
          <a:p>
            <a:endParaRPr lang="en-US" sz="2600" dirty="0"/>
          </a:p>
          <a:p>
            <a:r>
              <a:rPr lang="en-US" sz="2600" dirty="0"/>
              <a:t>Be mindful of power dynamics</a:t>
            </a:r>
          </a:p>
        </p:txBody>
      </p:sp>
    </p:spTree>
    <p:extLst>
      <p:ext uri="{BB962C8B-B14F-4D97-AF65-F5344CB8AC3E}">
        <p14:creationId xmlns:p14="http://schemas.microsoft.com/office/powerpoint/2010/main" val="3690091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2E784-E2FF-9542-8E45-874969E2F748}"/>
              </a:ext>
            </a:extLst>
          </p:cNvPr>
          <p:cNvSpPr>
            <a:spLocks noGrp="1"/>
          </p:cNvSpPr>
          <p:nvPr>
            <p:ph type="title"/>
          </p:nvPr>
        </p:nvSpPr>
        <p:spPr/>
        <p:txBody>
          <a:bodyPr/>
          <a:lstStyle/>
          <a:p>
            <a:r>
              <a:rPr lang="en-US" dirty="0"/>
              <a:t>What not to do:</a:t>
            </a:r>
          </a:p>
        </p:txBody>
      </p:sp>
      <p:sp>
        <p:nvSpPr>
          <p:cNvPr id="3" name="Content Placeholder 2">
            <a:extLst>
              <a:ext uri="{FF2B5EF4-FFF2-40B4-BE49-F238E27FC236}">
                <a16:creationId xmlns:a16="http://schemas.microsoft.com/office/drawing/2014/main" id="{054EE96A-D8A5-4F4D-8897-1F6395F676EE}"/>
              </a:ext>
            </a:extLst>
          </p:cNvPr>
          <p:cNvSpPr>
            <a:spLocks noGrp="1"/>
          </p:cNvSpPr>
          <p:nvPr>
            <p:ph idx="1"/>
          </p:nvPr>
        </p:nvSpPr>
        <p:spPr/>
        <p:txBody>
          <a:bodyPr>
            <a:normAutofit lnSpcReduction="10000"/>
          </a:bodyPr>
          <a:lstStyle/>
          <a:p>
            <a:r>
              <a:rPr lang="en-US" sz="2600" dirty="0"/>
              <a:t>Create a questionnaire in verbal form</a:t>
            </a:r>
          </a:p>
          <a:p>
            <a:endParaRPr lang="en-US" sz="2600" dirty="0"/>
          </a:p>
          <a:p>
            <a:r>
              <a:rPr lang="en-US" sz="2600" dirty="0"/>
              <a:t>Take extensive notes during the interview</a:t>
            </a:r>
          </a:p>
          <a:p>
            <a:endParaRPr lang="en-US" sz="2600" dirty="0"/>
          </a:p>
          <a:p>
            <a:r>
              <a:rPr lang="en-US" sz="2600" dirty="0"/>
              <a:t>Conduct a phone interview (unless absolutely necessary)</a:t>
            </a:r>
          </a:p>
          <a:p>
            <a:endParaRPr lang="en-US" sz="2600" dirty="0"/>
          </a:p>
          <a:p>
            <a:r>
              <a:rPr lang="en-US" sz="2600" dirty="0"/>
              <a:t>Create a hypothesis or expected research outcome (this is not research)</a:t>
            </a:r>
          </a:p>
        </p:txBody>
      </p:sp>
    </p:spTree>
    <p:extLst>
      <p:ext uri="{BB962C8B-B14F-4D97-AF65-F5344CB8AC3E}">
        <p14:creationId xmlns:p14="http://schemas.microsoft.com/office/powerpoint/2010/main" val="354182244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16</Slides>
  <Notes>0</Notes>
  <HiddenSlides>0</HiddenSlide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Berlin</vt:lpstr>
      <vt:lpstr>Listening and Learning: Lessons from the Land</vt:lpstr>
      <vt:lpstr>Important terms</vt:lpstr>
      <vt:lpstr>Oral History</vt:lpstr>
      <vt:lpstr>Environmental History</vt:lpstr>
      <vt:lpstr>Why oral history (in general)?</vt:lpstr>
      <vt:lpstr>Why oral history (for this project)?</vt:lpstr>
      <vt:lpstr>Literature review</vt:lpstr>
      <vt:lpstr>What to do:</vt:lpstr>
      <vt:lpstr>What not to do:</vt:lpstr>
      <vt:lpstr>Environmental History Topic</vt:lpstr>
      <vt:lpstr>Interview with Cinda</vt:lpstr>
      <vt:lpstr>Interview with Chris</vt:lpstr>
      <vt:lpstr>Interview with Chad</vt:lpstr>
      <vt:lpstr>The Ultimate Goal</vt:lpstr>
      <vt:lpstr>Bibliography</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Listening and Learning: Lessons from the Land</dc:title>
  <dc:creator>Madison Emily Stump</dc:creator>
  <cp:lastModifiedBy>Madison Emily Stump</cp:lastModifiedBy>
  <cp:revision>6</cp:revision>
  <dcterms:created xsi:type="dcterms:W3CDTF">2020-01-29T01:54:56Z</dcterms:created>
  <dcterms:modified xsi:type="dcterms:W3CDTF">2020-05-08T19:58:56Z</dcterms:modified>
</cp:coreProperties>
</file>