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2" r:id="rId2"/>
    <p:sldId id="288" r:id="rId3"/>
    <p:sldId id="280" r:id="rId4"/>
    <p:sldId id="279" r:id="rId5"/>
    <p:sldId id="281" r:id="rId6"/>
    <p:sldId id="284" r:id="rId7"/>
    <p:sldId id="289" r:id="rId8"/>
    <p:sldId id="283" r:id="rId9"/>
    <p:sldId id="282" r:id="rId10"/>
    <p:sldId id="27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pos="3840"/>
        <p:guide orient="horz" pos="213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29839/stethoscope-by-metalmarious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The Westernization of yoga and meditation through the lens of </a:t>
            </a:r>
            <a:r>
              <a:rPr lang="en-US" sz="3000" i="1" dirty="0"/>
              <a:t>Spirituality &amp; Health</a:t>
            </a:r>
            <a:r>
              <a:rPr lang="en-US" sz="3000" dirty="0"/>
              <a:t> Magazine 1999-2019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" y="6082741"/>
            <a:ext cx="11534775" cy="77525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Jennifer Kania</a:t>
            </a:r>
          </a:p>
          <a:p>
            <a:pPr algn="l"/>
            <a:r>
              <a:rPr lang="en-US" dirty="0"/>
              <a:t>Popular culture</a:t>
            </a:r>
          </a:p>
          <a:p>
            <a:pPr algn="l"/>
            <a:r>
              <a:rPr lang="en-US" dirty="0"/>
              <a:t>Advisor: Dr. Madeline </a:t>
            </a:r>
            <a:r>
              <a:rPr lang="en-US" dirty="0" err="1"/>
              <a:t>duntley</a:t>
            </a:r>
            <a:endParaRPr lang="en-US" dirty="0"/>
          </a:p>
          <a:p>
            <a:endParaRPr lang="en-US" dirty="0"/>
          </a:p>
        </p:txBody>
      </p:sp>
      <p:pic>
        <p:nvPicPr>
          <p:cNvPr id="18" name="Picture Placeholder 17" descr="A person jumping in the air&#10;&#10;Description automatically generated">
            <a:extLst>
              <a:ext uri="{FF2B5EF4-FFF2-40B4-BE49-F238E27FC236}">
                <a16:creationId xmlns:a16="http://schemas.microsoft.com/office/drawing/2014/main" id="{1940BA56-4C28-4CF6-8FAD-A2DF174EF6C7}"/>
              </a:ext>
            </a:extLst>
          </p:cNvPr>
          <p:cNvPicPr>
            <a:picLocks noGrp="1" noChangeAspect="1"/>
          </p:cNvPicPr>
          <p:nvPr>
            <p:ph type="pic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7" r="14607"/>
          <a:stretch>
            <a:fillRect/>
          </a:stretch>
        </p:blipFill>
        <p:spPr/>
      </p:pic>
      <p:pic>
        <p:nvPicPr>
          <p:cNvPr id="28" name="Picture Placeholder 27" descr="A person holding a sign posing for the camera&#10;&#10;Description automatically generated">
            <a:extLst>
              <a:ext uri="{FF2B5EF4-FFF2-40B4-BE49-F238E27FC236}">
                <a16:creationId xmlns:a16="http://schemas.microsoft.com/office/drawing/2014/main" id="{90FA0F64-0FBB-42ED-8A35-63A0585E9B11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" b="5064"/>
          <a:stretch>
            <a:fillRect/>
          </a:stretch>
        </p:blipFill>
        <p:spPr>
          <a:xfrm>
            <a:off x="4084638" y="-19050"/>
            <a:ext cx="4022725" cy="4745038"/>
          </a:xfrm>
        </p:spPr>
      </p:pic>
      <p:pic>
        <p:nvPicPr>
          <p:cNvPr id="32" name="Picture Placeholder 31" descr="A person sitting at a beach&#10;&#10;Description automatically generated">
            <a:extLst>
              <a:ext uri="{FF2B5EF4-FFF2-40B4-BE49-F238E27FC236}">
                <a16:creationId xmlns:a16="http://schemas.microsoft.com/office/drawing/2014/main" id="{8B3BF413-BDD4-45B9-ABE9-EE2F8B18FD05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3" t="96" r="33159" b="-96"/>
          <a:stretch/>
        </p:blipFill>
        <p:spPr>
          <a:xfrm>
            <a:off x="8168640" y="1"/>
            <a:ext cx="4023360" cy="4745736"/>
          </a:xfr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A088ADC-FD66-47E8-A296-DB7940AAD213}"/>
              </a:ext>
            </a:extLst>
          </p:cNvPr>
          <p:cNvSpPr txBox="1"/>
          <p:nvPr/>
        </p:nvSpPr>
        <p:spPr>
          <a:xfrm>
            <a:off x="523875" y="1752599"/>
            <a:ext cx="108965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The spiritual purpose was, many times, less valued than the modality’s health benefits and its ability to calm and improve efficacy.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Even when articles discussed the personal, spiritual states that meditation and yoga brought about, the magazine’s narrative focused more on the personal growth than spiritual embodiment.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</a:rPr>
              <a:t>Medicinal </a:t>
            </a:r>
            <a:r>
              <a:rPr lang="en-US" sz="2400">
                <a:solidFill>
                  <a:schemeClr val="bg1"/>
                </a:solidFill>
              </a:rPr>
              <a:t>and other goals </a:t>
            </a:r>
            <a:r>
              <a:rPr lang="en-US" sz="2400" dirty="0">
                <a:solidFill>
                  <a:schemeClr val="bg1"/>
                </a:solidFill>
              </a:rPr>
              <a:t>were promoted far more than spirituality was.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9E4AB2-9502-4014-BAC4-2BBFE5A601EA}"/>
              </a:ext>
            </a:extLst>
          </p:cNvPr>
          <p:cNvSpPr txBox="1"/>
          <p:nvPr/>
        </p:nvSpPr>
        <p:spPr>
          <a:xfrm>
            <a:off x="857250" y="838200"/>
            <a:ext cx="10296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SUMMARY OF FINDINGS:</a:t>
            </a:r>
          </a:p>
        </p:txBody>
      </p:sp>
    </p:spTree>
    <p:extLst>
      <p:ext uri="{BB962C8B-B14F-4D97-AF65-F5344CB8AC3E}">
        <p14:creationId xmlns:p14="http://schemas.microsoft.com/office/powerpoint/2010/main" val="256224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58D80A-EB89-4774-8FE2-777FCD326F7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6178699" y="2076062"/>
            <a:ext cx="4493141" cy="31031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1C85FE-6A4A-4971-A797-D404C25BC7C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368150" y="2076062"/>
            <a:ext cx="4651651" cy="31031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043184-78D4-49AA-8244-B172F031F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Traditional eastern spiritual practices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CA952-1955-43D7-BC09-CD0FEFAB40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yoga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C43B71-3856-4999-8FEC-70207A938D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Originally dates to 7th Century BCE</a:t>
            </a:r>
          </a:p>
          <a:p>
            <a:r>
              <a:rPr lang="en-US" dirty="0"/>
              <a:t>One of six schools of Hinduism</a:t>
            </a:r>
          </a:p>
          <a:p>
            <a:r>
              <a:rPr lang="en-US" dirty="0"/>
              <a:t>The body, intellect, and mind must work together to control the senses and their tendency to become distracted by the physical.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AC7C20-6428-48B1-931C-64BFE43B73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/>
              <a:t>meditation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7E8B39-E644-44F1-803D-8AF8412BA04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Has roots in both Hinduism &amp; Buddhism</a:t>
            </a:r>
          </a:p>
          <a:p>
            <a:r>
              <a:rPr lang="en-US" dirty="0"/>
              <a:t>The goal of meditation is to achieve a state of detached observation</a:t>
            </a:r>
          </a:p>
          <a:p>
            <a:r>
              <a:rPr lang="en-US" dirty="0"/>
              <a:t>And to identify beliefs that cause suffering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74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7EFF6B-738D-473B-AC1D-4DB4FEE27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0625" y="5715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kern="1200" cap="all" baseline="0" dirty="0">
                <a:latin typeface="+mj-lt"/>
                <a:ea typeface="+mj-ea"/>
                <a:cs typeface="+mj-cs"/>
              </a:rPr>
            </a:br>
            <a:r>
              <a:rPr lang="en-US" kern="1200" cap="all" baseline="0" dirty="0">
                <a:latin typeface="+mj-lt"/>
                <a:ea typeface="+mj-ea"/>
                <a:cs typeface="+mj-cs"/>
              </a:rPr>
              <a:t>Westernization is seen through the medicalization of these practices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EFD2F6-BCD4-4E30-84F6-152EFF2B0627}"/>
              </a:ext>
            </a:extLst>
          </p:cNvPr>
          <p:cNvSpPr txBox="1"/>
          <p:nvPr/>
        </p:nvSpPr>
        <p:spPr>
          <a:xfrm>
            <a:off x="1190625" y="2546985"/>
            <a:ext cx="4495800" cy="299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</a:pPr>
            <a:r>
              <a:rPr lang="en-US" sz="2400" dirty="0"/>
              <a:t>Reference to medical studies</a:t>
            </a:r>
          </a:p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00000"/>
            </a:pPr>
            <a:endParaRPr lang="en-US" sz="24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</a:pPr>
            <a:r>
              <a:rPr lang="en-US" sz="2400" dirty="0"/>
              <a:t>Using medicalized language in articles or titles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</a:pPr>
            <a:endParaRPr lang="en-US" sz="24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</a:pPr>
            <a:r>
              <a:rPr lang="en-US" sz="2400" dirty="0"/>
              <a:t>Referring to specific ailments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</a:pPr>
            <a:endParaRPr lang="en-US" sz="2000" dirty="0"/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50000"/>
                </a:schemeClr>
              </a:buClr>
              <a:buSzPct val="100000"/>
              <a:buFont typeface="Arial" pitchFamily="34" charset="0"/>
              <a:buChar char="▪"/>
            </a:pPr>
            <a:endParaRPr lang="en-US" sz="2000" dirty="0"/>
          </a:p>
        </p:txBody>
      </p:sp>
      <p:pic>
        <p:nvPicPr>
          <p:cNvPr id="8" name="Content Placeholder 7" descr="A close up of a device&#10;&#10;Description automatically generated">
            <a:extLst>
              <a:ext uri="{FF2B5EF4-FFF2-40B4-BE49-F238E27FC236}">
                <a16:creationId xmlns:a16="http://schemas.microsoft.com/office/drawing/2014/main" id="{FC2F0962-3DCB-40A5-A4B7-BF43AF9989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30816" y="1714500"/>
            <a:ext cx="2978567" cy="44622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0627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8FD0D-3C9B-4A36-9B0E-CE4014E26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812" y="0"/>
            <a:ext cx="3125787" cy="19405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4000" i="1" kern="1200" cap="all" baseline="0" dirty="0">
                <a:latin typeface="+mj-lt"/>
                <a:ea typeface="+mj-ea"/>
                <a:cs typeface="+mj-cs"/>
              </a:rPr>
              <a:t>Spirituality and Health </a:t>
            </a:r>
            <a:r>
              <a:rPr lang="en-US" sz="4000" kern="1200" cap="all" baseline="0" dirty="0">
                <a:latin typeface="+mj-lt"/>
                <a:ea typeface="+mj-ea"/>
                <a:cs typeface="+mj-cs"/>
              </a:rPr>
              <a:t>Magazine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F6DEF16-CCF3-4D60-BA18-087882BBF1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016" b="7650"/>
          <a:stretch/>
        </p:blipFill>
        <p:spPr>
          <a:xfrm>
            <a:off x="0" y="11"/>
            <a:ext cx="8101564" cy="6857989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AC0F50E-D7EF-4242-9BB9-E85F21F2466E}"/>
              </a:ext>
            </a:extLst>
          </p:cNvPr>
          <p:cNvSpPr txBox="1"/>
          <p:nvPr/>
        </p:nvSpPr>
        <p:spPr>
          <a:xfrm>
            <a:off x="8532811" y="2621280"/>
            <a:ext cx="3334069" cy="3738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How does a spiritually focused magazine portray yoga and meditation to its readers?</a:t>
            </a: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Bridges the science with the spiritual</a:t>
            </a: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The Westernization process is seen as it presents these modalities as </a:t>
            </a:r>
            <a:r>
              <a:rPr lang="en-US" sz="2000" u="sng" dirty="0">
                <a:solidFill>
                  <a:schemeClr val="bg1"/>
                </a:solidFill>
              </a:rPr>
              <a:t>health practices</a:t>
            </a:r>
            <a:r>
              <a:rPr lang="en-US" sz="2000" dirty="0">
                <a:solidFill>
                  <a:schemeClr val="bg1"/>
                </a:solidFill>
              </a:rPr>
              <a:t>, not always spiritual in nature</a:t>
            </a: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82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37B1DA7-1571-4575-84D8-17620C716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840" y="5124914"/>
            <a:ext cx="10942320" cy="735907"/>
          </a:xfrm>
        </p:spPr>
        <p:txBody>
          <a:bodyPr/>
          <a:lstStyle/>
          <a:p>
            <a:r>
              <a:rPr lang="en-US" dirty="0"/>
              <a:t>Research and methods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97FDD9-A66B-4EC2-AD01-61364836AD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flipH="1">
            <a:off x="-46989" y="51606"/>
            <a:ext cx="45719" cy="94557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" name="Picture 8" descr="Article Catagorization (version 1).xlsb - Excel">
            <a:extLst>
              <a:ext uri="{FF2B5EF4-FFF2-40B4-BE49-F238E27FC236}">
                <a16:creationId xmlns:a16="http://schemas.microsoft.com/office/drawing/2014/main" id="{D24388E1-058E-44BD-A38B-94B4B95844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t="32992" r="7751" b="8067"/>
          <a:stretch/>
        </p:blipFill>
        <p:spPr>
          <a:xfrm>
            <a:off x="624840" y="997179"/>
            <a:ext cx="10942320" cy="385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76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F6B7EF3-2604-404D-8004-BF1379DF6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2813" y="203201"/>
            <a:ext cx="3125787" cy="673100"/>
          </a:xfrm>
        </p:spPr>
        <p:txBody>
          <a:bodyPr>
            <a:normAutofit/>
          </a:bodyPr>
          <a:lstStyle/>
          <a:p>
            <a:pPr algn="r"/>
            <a:r>
              <a:rPr lang="en-US" b="1" dirty="0"/>
              <a:t>Coding: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A6182FF-86C4-4B99-A125-CE8AF11F7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32813" y="1365249"/>
            <a:ext cx="3325812" cy="5168901"/>
          </a:xfrm>
        </p:spPr>
        <p:txBody>
          <a:bodyPr>
            <a:no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Author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Is the author a medical professional?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Is the author considered a CAM practitioner?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Medical Study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Does the article reference research or a medical study?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Outward Benefits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Relationship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Community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Job</a:t>
            </a:r>
          </a:p>
        </p:txBody>
      </p:sp>
      <p:pic>
        <p:nvPicPr>
          <p:cNvPr id="10" name="Picture Placeholder 9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F150CFE9-283E-47BC-ADB0-AF1E9552CB2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2" r="650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379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4AF7C-4F36-48D0-8834-AD27CF77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342900"/>
            <a:ext cx="9144000" cy="1143000"/>
          </a:xfrm>
        </p:spPr>
        <p:txBody>
          <a:bodyPr anchor="b">
            <a:normAutofit/>
          </a:bodyPr>
          <a:lstStyle/>
          <a:p>
            <a:r>
              <a:rPr lang="en-US" b="1" dirty="0"/>
              <a:t>Coding continued: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3069C-9634-4254-9C26-6406CE102F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1550" y="1706004"/>
            <a:ext cx="4495800" cy="4462272"/>
          </a:xfrm>
        </p:spPr>
        <p:txBody>
          <a:bodyPr>
            <a:normAutofit lnSpcReduction="10000"/>
          </a:bodyPr>
          <a:lstStyle/>
          <a:p>
            <a:pPr marL="0" indent="0">
              <a:buClrTx/>
              <a:buNone/>
            </a:pPr>
            <a:endParaRPr lang="en-US" sz="1400" dirty="0"/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b="1" dirty="0"/>
              <a:t>Language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Medical Terminology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Spiritual/Religious Terminology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b="1" dirty="0"/>
              <a:t>Specific Ailment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Does the article reference a specific ailment that the practice is intended to help alleviate?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b="1" dirty="0"/>
              <a:t>Instructions on How to Use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Were instructions given?</a:t>
            </a:r>
          </a:p>
          <a:p>
            <a:pPr marL="742950" lvl="1" indent="-285750">
              <a:buClrTx/>
              <a:buFont typeface="Arial" panose="020B0604020202020204" pitchFamily="34" charset="0"/>
              <a:buChar char="•"/>
            </a:pPr>
            <a:r>
              <a:rPr lang="en-US" sz="2000" dirty="0"/>
              <a:t>How were the instructions voiced?</a:t>
            </a:r>
          </a:p>
          <a:p>
            <a:endParaRPr lang="en-US" sz="1400" dirty="0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71ACE147-C626-4FC8-8E13-A662EE9241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440" y="634781"/>
            <a:ext cx="4824272" cy="5588437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6EBDFA8-599D-48CB-8ECC-0F4D1679587C}"/>
              </a:ext>
            </a:extLst>
          </p:cNvPr>
          <p:cNvSpPr txBox="1"/>
          <p:nvPr/>
        </p:nvSpPr>
        <p:spPr>
          <a:xfrm>
            <a:off x="7291881" y="6154578"/>
            <a:ext cx="43548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i="1" dirty="0"/>
              <a:t>Picture courtesy of artofliving.org</a:t>
            </a:r>
          </a:p>
        </p:txBody>
      </p:sp>
    </p:spTree>
    <p:extLst>
      <p:ext uri="{BB962C8B-B14F-4D97-AF65-F5344CB8AC3E}">
        <p14:creationId xmlns:p14="http://schemas.microsoft.com/office/powerpoint/2010/main" val="201320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34AB9-E620-49A4-9B87-36A64E27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Ailments addressed in featured 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1908B-33A6-4972-A8A5-84B86924BE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Menopause symptoms</a:t>
            </a:r>
          </a:p>
          <a:p>
            <a:r>
              <a:rPr lang="en-US" dirty="0">
                <a:solidFill>
                  <a:schemeClr val="accent1"/>
                </a:solidFill>
              </a:rPr>
              <a:t>Substance abuse</a:t>
            </a:r>
          </a:p>
          <a:p>
            <a:r>
              <a:rPr lang="en-US" dirty="0">
                <a:solidFill>
                  <a:schemeClr val="accent1"/>
                </a:solidFill>
              </a:rPr>
              <a:t>Suppressed Immune System</a:t>
            </a:r>
          </a:p>
          <a:p>
            <a:r>
              <a:rPr lang="en-US" dirty="0">
                <a:solidFill>
                  <a:schemeClr val="accent1"/>
                </a:solidFill>
              </a:rPr>
              <a:t>Heart Disease</a:t>
            </a:r>
          </a:p>
          <a:p>
            <a:r>
              <a:rPr lang="en-US" dirty="0">
                <a:solidFill>
                  <a:schemeClr val="accent1"/>
                </a:solidFill>
              </a:rPr>
              <a:t>Hypertension</a:t>
            </a:r>
          </a:p>
          <a:p>
            <a:r>
              <a:rPr lang="en-US" dirty="0">
                <a:solidFill>
                  <a:schemeClr val="accent1"/>
                </a:solidFill>
              </a:rPr>
              <a:t>Stress</a:t>
            </a:r>
          </a:p>
          <a:p>
            <a:r>
              <a:rPr lang="en-US" dirty="0">
                <a:solidFill>
                  <a:schemeClr val="accent1"/>
                </a:solidFill>
              </a:rPr>
              <a:t>Eating Disorders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CD9BE2-0F5A-4FDF-AB8F-691A5A305CE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ADHD</a:t>
            </a:r>
          </a:p>
          <a:p>
            <a:r>
              <a:rPr lang="en-US" dirty="0">
                <a:solidFill>
                  <a:schemeClr val="accent1"/>
                </a:solidFill>
              </a:rPr>
              <a:t>Asthma</a:t>
            </a:r>
          </a:p>
          <a:p>
            <a:r>
              <a:rPr lang="en-US" dirty="0">
                <a:solidFill>
                  <a:schemeClr val="accent1"/>
                </a:solidFill>
              </a:rPr>
              <a:t>Anxiety</a:t>
            </a:r>
          </a:p>
          <a:p>
            <a:r>
              <a:rPr lang="en-US" dirty="0">
                <a:solidFill>
                  <a:schemeClr val="accent1"/>
                </a:solidFill>
              </a:rPr>
              <a:t>Pain Management</a:t>
            </a:r>
          </a:p>
          <a:p>
            <a:r>
              <a:rPr lang="en-US" dirty="0">
                <a:solidFill>
                  <a:schemeClr val="accent1"/>
                </a:solidFill>
              </a:rPr>
              <a:t>Arthritis</a:t>
            </a:r>
          </a:p>
          <a:p>
            <a:r>
              <a:rPr lang="en-US" dirty="0">
                <a:solidFill>
                  <a:schemeClr val="accent1"/>
                </a:solidFill>
              </a:rPr>
              <a:t>Weight Loss and Management</a:t>
            </a:r>
          </a:p>
          <a:p>
            <a:r>
              <a:rPr lang="en-US" dirty="0">
                <a:solidFill>
                  <a:schemeClr val="accent1"/>
                </a:solidFill>
              </a:rPr>
              <a:t>Depression</a:t>
            </a:r>
          </a:p>
        </p:txBody>
      </p:sp>
    </p:spTree>
    <p:extLst>
      <p:ext uri="{BB962C8B-B14F-4D97-AF65-F5344CB8AC3E}">
        <p14:creationId xmlns:p14="http://schemas.microsoft.com/office/powerpoint/2010/main" val="338019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E5380-1368-4A94-8F3F-EE3E36495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9440" y="-754380"/>
            <a:ext cx="5035922" cy="2078355"/>
          </a:xfrm>
        </p:spPr>
        <p:txBody>
          <a:bodyPr/>
          <a:lstStyle/>
          <a:p>
            <a:pPr algn="r"/>
            <a:r>
              <a:rPr lang="en-US" b="1" dirty="0"/>
              <a:t>Other indications of westernization</a:t>
            </a:r>
          </a:p>
        </p:txBody>
      </p:sp>
      <p:pic>
        <p:nvPicPr>
          <p:cNvPr id="6" name="Content Placeholder 5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DCA86C20-92EC-4CAB-9CBC-2B28494CD5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01" y="438150"/>
            <a:ext cx="5035923" cy="57150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23B77-5B31-4E64-8275-ABDAAE4E2A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8933" y="1752600"/>
            <a:ext cx="4716936" cy="4200525"/>
          </a:xfrm>
        </p:spPr>
        <p:txBody>
          <a:bodyPr>
            <a:normAutofit fontScale="62500" lnSpcReduction="20000"/>
          </a:bodyPr>
          <a:lstStyle/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/>
              <a:t>Focus on outcome-based results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/>
              <a:t>Adaptations of original modalities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8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800" dirty="0"/>
              <a:t>Purposes for using modalities change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Job performance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Pet Care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“Email” meditation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3600" dirty="0"/>
              <a:t>Societal benefits</a:t>
            </a:r>
          </a:p>
          <a:p>
            <a:pPr algn="ctr"/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13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373</Words>
  <Application>Microsoft Office PowerPoint</Application>
  <PresentationFormat>Widescreen</PresentationFormat>
  <Paragraphs>82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Health Fitness 16x9</vt:lpstr>
      <vt:lpstr>The Westernization of yoga and meditation through the lens of Spirituality &amp; Health Magazine 1999-2019</vt:lpstr>
      <vt:lpstr>Traditional eastern spiritual practices</vt:lpstr>
      <vt:lpstr> Westernization is seen through the medicalization of these practices</vt:lpstr>
      <vt:lpstr>Spirituality and Health Magazine</vt:lpstr>
      <vt:lpstr>Research and methods</vt:lpstr>
      <vt:lpstr>Coding:</vt:lpstr>
      <vt:lpstr>Coding continued:</vt:lpstr>
      <vt:lpstr>Ailments addressed in featured articles</vt:lpstr>
      <vt:lpstr>Other indications of westernization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Westernization of yoga and meditation through the lens of Spirituality &amp; Health Magazine 1999-2019</dc:title>
  <dc:creator>Jen Kania</dc:creator>
  <cp:lastModifiedBy>Jen Kania</cp:lastModifiedBy>
  <cp:revision>6</cp:revision>
  <dcterms:created xsi:type="dcterms:W3CDTF">2020-04-18T19:33:40Z</dcterms:created>
  <dcterms:modified xsi:type="dcterms:W3CDTF">2020-04-18T20:07:01Z</dcterms:modified>
</cp:coreProperties>
</file>