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23"/>
  </p:notesMasterIdLst>
  <p:sldIdLst>
    <p:sldId id="256" r:id="rId5"/>
    <p:sldId id="257" r:id="rId6"/>
    <p:sldId id="267" r:id="rId7"/>
    <p:sldId id="258" r:id="rId8"/>
    <p:sldId id="259" r:id="rId9"/>
    <p:sldId id="269" r:id="rId10"/>
    <p:sldId id="260" r:id="rId11"/>
    <p:sldId id="271" r:id="rId12"/>
    <p:sldId id="274" r:id="rId13"/>
    <p:sldId id="268" r:id="rId14"/>
    <p:sldId id="261" r:id="rId15"/>
    <p:sldId id="262" r:id="rId16"/>
    <p:sldId id="272" r:id="rId17"/>
    <p:sldId id="273" r:id="rId18"/>
    <p:sldId id="263" r:id="rId19"/>
    <p:sldId id="270" r:id="rId20"/>
    <p:sldId id="264" r:id="rId21"/>
    <p:sldId id="275"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rgan Elizabeth McDougall" initials="MM" lastIdx="3" clrIdx="0">
    <p:extLst>
      <p:ext uri="{19B8F6BF-5375-455C-9EA6-DF929625EA0E}">
        <p15:presenceInfo xmlns:p15="http://schemas.microsoft.com/office/powerpoint/2012/main" userId="S::memcdou@bgsu.edu::3634f07d-4118-4fea-a9fd-64a71b4ea3de" providerId="AD"/>
      </p:ext>
    </p:extLst>
  </p:cmAuthor>
  <p:cmAuthor id="2" name="Guest User" initials="GU" lastIdx="1" clrIdx="1">
    <p:extLst>
      <p:ext uri="{19B8F6BF-5375-455C-9EA6-DF929625EA0E}">
        <p15:presenceInfo xmlns:p15="http://schemas.microsoft.com/office/powerpoint/2012/main" userId="S::urn:spo:anon#8fb4f2c53add316ce820afe3230afb04c0b55a7521d890fd2f87a4b63e341637::" providerId="AD"/>
      </p:ext>
    </p:extLst>
  </p:cmAuthor>
  <p:cmAuthor id="3" name="Brian Ray Urias" initials="BU" lastIdx="3" clrIdx="2">
    <p:extLst>
      <p:ext uri="{19B8F6BF-5375-455C-9EA6-DF929625EA0E}">
        <p15:presenceInfo xmlns:p15="http://schemas.microsoft.com/office/powerpoint/2012/main" userId="S::uriasb@bgsu.edu::0824641b-3f40-4468-82f2-ce60e55e292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64D2AF9-DEA7-4813-A917-703608648CA3}" v="18" dt="2020-04-18T03:39:58.56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1985" autoAdjust="0"/>
  </p:normalViewPr>
  <p:slideViewPr>
    <p:cSldViewPr snapToGrid="0">
      <p:cViewPr varScale="1">
        <p:scale>
          <a:sx n="52" d="100"/>
          <a:sy n="52" d="100"/>
        </p:scale>
        <p:origin x="143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ollynn Marie Judge" userId="440c4bcb-2573-4c41-9375-cbf23ebd1145" providerId="ADAL" clId="{864D2AF9-DEA7-4813-A917-703608648CA3}"/>
    <pc:docChg chg="custSel modSld">
      <pc:chgData name="Carollynn Marie Judge" userId="440c4bcb-2573-4c41-9375-cbf23ebd1145" providerId="ADAL" clId="{864D2AF9-DEA7-4813-A917-703608648CA3}" dt="2020-04-18T03:40:00.422" v="41" actId="20577"/>
      <pc:docMkLst>
        <pc:docMk/>
      </pc:docMkLst>
      <pc:sldChg chg="modNotesTx">
        <pc:chgData name="Carollynn Marie Judge" userId="440c4bcb-2573-4c41-9375-cbf23ebd1145" providerId="ADAL" clId="{864D2AF9-DEA7-4813-A917-703608648CA3}" dt="2020-04-18T03:37:16.478" v="10" actId="20577"/>
        <pc:sldMkLst>
          <pc:docMk/>
          <pc:sldMk cId="3196792495" sldId="256"/>
        </pc:sldMkLst>
      </pc:sldChg>
      <pc:sldChg chg="modNotesTx">
        <pc:chgData name="Carollynn Marie Judge" userId="440c4bcb-2573-4c41-9375-cbf23ebd1145" providerId="ADAL" clId="{864D2AF9-DEA7-4813-A917-703608648CA3}" dt="2020-04-18T03:37:13.791" v="9" actId="20577"/>
        <pc:sldMkLst>
          <pc:docMk/>
          <pc:sldMk cId="4085349945" sldId="257"/>
        </pc:sldMkLst>
      </pc:sldChg>
      <pc:sldChg chg="delCm modNotesTx">
        <pc:chgData name="Carollynn Marie Judge" userId="440c4bcb-2573-4c41-9375-cbf23ebd1145" providerId="ADAL" clId="{864D2AF9-DEA7-4813-A917-703608648CA3}" dt="2020-04-18T03:37:11.850" v="8" actId="20577"/>
        <pc:sldMkLst>
          <pc:docMk/>
          <pc:sldMk cId="2328343137" sldId="258"/>
        </pc:sldMkLst>
      </pc:sldChg>
      <pc:sldChg chg="modNotesTx">
        <pc:chgData name="Carollynn Marie Judge" userId="440c4bcb-2573-4c41-9375-cbf23ebd1145" providerId="ADAL" clId="{864D2AF9-DEA7-4813-A917-703608648CA3}" dt="2020-04-18T03:37:29.934" v="14" actId="20577"/>
        <pc:sldMkLst>
          <pc:docMk/>
          <pc:sldMk cId="652022871" sldId="259"/>
        </pc:sldMkLst>
      </pc:sldChg>
      <pc:sldChg chg="modNotesTx">
        <pc:chgData name="Carollynn Marie Judge" userId="440c4bcb-2573-4c41-9375-cbf23ebd1145" providerId="ADAL" clId="{864D2AF9-DEA7-4813-A917-703608648CA3}" dt="2020-04-18T03:37:51.149" v="16" actId="20577"/>
        <pc:sldMkLst>
          <pc:docMk/>
          <pc:sldMk cId="2412831511" sldId="260"/>
        </pc:sldMkLst>
      </pc:sldChg>
      <pc:sldChg chg="delCm modNotesTx">
        <pc:chgData name="Carollynn Marie Judge" userId="440c4bcb-2573-4c41-9375-cbf23ebd1145" providerId="ADAL" clId="{864D2AF9-DEA7-4813-A917-703608648CA3}" dt="2020-04-18T03:38:20.004" v="20" actId="20577"/>
        <pc:sldMkLst>
          <pc:docMk/>
          <pc:sldMk cId="3409203986" sldId="261"/>
        </pc:sldMkLst>
      </pc:sldChg>
      <pc:sldChg chg="modNotesTx">
        <pc:chgData name="Carollynn Marie Judge" userId="440c4bcb-2573-4c41-9375-cbf23ebd1145" providerId="ADAL" clId="{864D2AF9-DEA7-4813-A917-703608648CA3}" dt="2020-04-18T03:38:48.025" v="23" actId="20577"/>
        <pc:sldMkLst>
          <pc:docMk/>
          <pc:sldMk cId="3966049243" sldId="262"/>
        </pc:sldMkLst>
      </pc:sldChg>
      <pc:sldChg chg="modNotesTx">
        <pc:chgData name="Carollynn Marie Judge" userId="440c4bcb-2573-4c41-9375-cbf23ebd1145" providerId="ADAL" clId="{864D2AF9-DEA7-4813-A917-703608648CA3}" dt="2020-04-18T03:39:34.687" v="38" actId="20577"/>
        <pc:sldMkLst>
          <pc:docMk/>
          <pc:sldMk cId="1015533040" sldId="263"/>
        </pc:sldMkLst>
      </pc:sldChg>
      <pc:sldChg chg="modNotesTx">
        <pc:chgData name="Carollynn Marie Judge" userId="440c4bcb-2573-4c41-9375-cbf23ebd1145" providerId="ADAL" clId="{864D2AF9-DEA7-4813-A917-703608648CA3}" dt="2020-04-18T03:39:51.761" v="40" actId="20577"/>
        <pc:sldMkLst>
          <pc:docMk/>
          <pc:sldMk cId="2200346748" sldId="264"/>
        </pc:sldMkLst>
      </pc:sldChg>
      <pc:sldChg chg="modNotesTx">
        <pc:chgData name="Carollynn Marie Judge" userId="440c4bcb-2573-4c41-9375-cbf23ebd1145" providerId="ADAL" clId="{864D2AF9-DEA7-4813-A917-703608648CA3}" dt="2020-04-18T03:37:20.179" v="13" actId="20577"/>
        <pc:sldMkLst>
          <pc:docMk/>
          <pc:sldMk cId="1301760878" sldId="267"/>
        </pc:sldMkLst>
      </pc:sldChg>
      <pc:sldChg chg="modNotesTx">
        <pc:chgData name="Carollynn Marie Judge" userId="440c4bcb-2573-4c41-9375-cbf23ebd1145" providerId="ADAL" clId="{864D2AF9-DEA7-4813-A917-703608648CA3}" dt="2020-04-18T03:38:12.385" v="19" actId="20577"/>
        <pc:sldMkLst>
          <pc:docMk/>
          <pc:sldMk cId="4138204555" sldId="268"/>
        </pc:sldMkLst>
      </pc:sldChg>
      <pc:sldChg chg="modNotesTx">
        <pc:chgData name="Carollynn Marie Judge" userId="440c4bcb-2573-4c41-9375-cbf23ebd1145" providerId="ADAL" clId="{864D2AF9-DEA7-4813-A917-703608648CA3}" dt="2020-04-18T03:37:41.926" v="15" actId="20577"/>
        <pc:sldMkLst>
          <pc:docMk/>
          <pc:sldMk cId="1119579938" sldId="269"/>
        </pc:sldMkLst>
      </pc:sldChg>
      <pc:sldChg chg="modNotesTx">
        <pc:chgData name="Carollynn Marie Judge" userId="440c4bcb-2573-4c41-9375-cbf23ebd1145" providerId="ADAL" clId="{864D2AF9-DEA7-4813-A917-703608648CA3}" dt="2020-04-18T03:39:36.460" v="39" actId="20577"/>
        <pc:sldMkLst>
          <pc:docMk/>
          <pc:sldMk cId="105517053" sldId="270"/>
        </pc:sldMkLst>
      </pc:sldChg>
      <pc:sldChg chg="delCm modNotesTx">
        <pc:chgData name="Carollynn Marie Judge" userId="440c4bcb-2573-4c41-9375-cbf23ebd1145" providerId="ADAL" clId="{864D2AF9-DEA7-4813-A917-703608648CA3}" dt="2020-04-18T03:38:01.431" v="17" actId="20577"/>
        <pc:sldMkLst>
          <pc:docMk/>
          <pc:sldMk cId="2960041590" sldId="271"/>
        </pc:sldMkLst>
      </pc:sldChg>
      <pc:sldChg chg="delCm modNotesTx">
        <pc:chgData name="Carollynn Marie Judge" userId="440c4bcb-2573-4c41-9375-cbf23ebd1145" providerId="ADAL" clId="{864D2AF9-DEA7-4813-A917-703608648CA3}" dt="2020-04-18T03:39:20.970" v="37" actId="20577"/>
        <pc:sldMkLst>
          <pc:docMk/>
          <pc:sldMk cId="2873998261" sldId="272"/>
        </pc:sldMkLst>
      </pc:sldChg>
      <pc:sldChg chg="delCm modNotesTx">
        <pc:chgData name="Carollynn Marie Judge" userId="440c4bcb-2573-4c41-9375-cbf23ebd1145" providerId="ADAL" clId="{864D2AF9-DEA7-4813-A917-703608648CA3}" dt="2020-04-18T03:39:06.016" v="26" actId="20577"/>
        <pc:sldMkLst>
          <pc:docMk/>
          <pc:sldMk cId="637747043" sldId="273"/>
        </pc:sldMkLst>
      </pc:sldChg>
      <pc:sldChg chg="modNotesTx">
        <pc:chgData name="Carollynn Marie Judge" userId="440c4bcb-2573-4c41-9375-cbf23ebd1145" providerId="ADAL" clId="{864D2AF9-DEA7-4813-A917-703608648CA3}" dt="2020-04-18T03:38:03.821" v="18" actId="20577"/>
        <pc:sldMkLst>
          <pc:docMk/>
          <pc:sldMk cId="2087468436" sldId="274"/>
        </pc:sldMkLst>
      </pc:sldChg>
      <pc:sldChg chg="modNotesTx">
        <pc:chgData name="Carollynn Marie Judge" userId="440c4bcb-2573-4c41-9375-cbf23ebd1145" providerId="ADAL" clId="{864D2AF9-DEA7-4813-A917-703608648CA3}" dt="2020-04-18T03:40:00.422" v="41" actId="20577"/>
        <pc:sldMkLst>
          <pc:docMk/>
          <pc:sldMk cId="3307889205" sldId="275"/>
        </pc:sldMkLst>
      </pc:sldChg>
    </pc:docChg>
  </pc:docChgLst>
</pc:chgInfo>
</file>

<file path=ppt/diagrams/_rels/data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s>
</file>

<file path=ppt/diagrams/_rels/data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svg"/><Relationship Id="rId1" Type="http://schemas.openxmlformats.org/officeDocument/2006/relationships/image" Target="../media/image19.png"/><Relationship Id="rId6" Type="http://schemas.openxmlformats.org/officeDocument/2006/relationships/image" Target="../media/image24.svg"/><Relationship Id="rId5" Type="http://schemas.openxmlformats.org/officeDocument/2006/relationships/image" Target="../media/image23.png"/><Relationship Id="rId4" Type="http://schemas.openxmlformats.org/officeDocument/2006/relationships/image" Target="../media/image22.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14.png"/><Relationship Id="rId7" Type="http://schemas.openxmlformats.org/officeDocument/2006/relationships/image" Target="../media/image16.png"/><Relationship Id="rId2" Type="http://schemas.openxmlformats.org/officeDocument/2006/relationships/image" Target="../media/image4.svg"/><Relationship Id="rId1" Type="http://schemas.openxmlformats.org/officeDocument/2006/relationships/image" Target="../media/image13.png"/><Relationship Id="rId6" Type="http://schemas.openxmlformats.org/officeDocument/2006/relationships/image" Target="../media/image8.svg"/><Relationship Id="rId5" Type="http://schemas.openxmlformats.org/officeDocument/2006/relationships/image" Target="../media/image15.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7.png"/></Relationships>
</file>

<file path=ppt/diagrams/_rels/drawing3.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0.svg"/><Relationship Id="rId1" Type="http://schemas.openxmlformats.org/officeDocument/2006/relationships/image" Target="../media/image25.png"/><Relationship Id="rId6" Type="http://schemas.openxmlformats.org/officeDocument/2006/relationships/image" Target="../media/image24.svg"/><Relationship Id="rId5" Type="http://schemas.openxmlformats.org/officeDocument/2006/relationships/image" Target="../media/image27.png"/><Relationship Id="rId4" Type="http://schemas.openxmlformats.org/officeDocument/2006/relationships/image" Target="../media/image22.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37AE0DFF-D02B-425F-ADAB-C0E3F83375E0}"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0F07E25B-3ABD-40C8-A6F3-0B03414B835E}">
      <dgm:prSet/>
      <dgm:spPr/>
      <dgm:t>
        <a:bodyPr/>
        <a:lstStyle/>
        <a:p>
          <a:r>
            <a:rPr lang="en-US"/>
            <a:t>Online Survey</a:t>
          </a:r>
        </a:p>
      </dgm:t>
    </dgm:pt>
    <dgm:pt modelId="{34102566-8C0A-41CD-8474-F58D34242285}" type="parTrans" cxnId="{84A10720-1DF4-4BCB-B309-7B20FB6F52B4}">
      <dgm:prSet/>
      <dgm:spPr/>
      <dgm:t>
        <a:bodyPr/>
        <a:lstStyle/>
        <a:p>
          <a:endParaRPr lang="en-US"/>
        </a:p>
      </dgm:t>
    </dgm:pt>
    <dgm:pt modelId="{6829D6FD-8A07-4729-A844-91D5AC255891}" type="sibTrans" cxnId="{84A10720-1DF4-4BCB-B309-7B20FB6F52B4}">
      <dgm:prSet/>
      <dgm:spPr/>
      <dgm:t>
        <a:bodyPr/>
        <a:lstStyle/>
        <a:p>
          <a:endParaRPr lang="en-US"/>
        </a:p>
      </dgm:t>
    </dgm:pt>
    <dgm:pt modelId="{554ECDCF-9C64-468F-85C0-1608E6A81C8B}">
      <dgm:prSet/>
      <dgm:spPr/>
      <dgm:t>
        <a:bodyPr/>
        <a:lstStyle/>
        <a:p>
          <a:r>
            <a:rPr lang="en-US"/>
            <a:t>20-30 minutes long</a:t>
          </a:r>
        </a:p>
      </dgm:t>
    </dgm:pt>
    <dgm:pt modelId="{32D5F92E-0282-4A17-803E-7A72645424BA}" type="parTrans" cxnId="{6DBA95A9-3B20-41C7-93B5-12F6765519DD}">
      <dgm:prSet/>
      <dgm:spPr/>
      <dgm:t>
        <a:bodyPr/>
        <a:lstStyle/>
        <a:p>
          <a:endParaRPr lang="en-US"/>
        </a:p>
      </dgm:t>
    </dgm:pt>
    <dgm:pt modelId="{FD74B10C-40FF-4966-85C0-39E3F4EAFC2C}" type="sibTrans" cxnId="{6DBA95A9-3B20-41C7-93B5-12F6765519DD}">
      <dgm:prSet/>
      <dgm:spPr/>
      <dgm:t>
        <a:bodyPr/>
        <a:lstStyle/>
        <a:p>
          <a:endParaRPr lang="en-US"/>
        </a:p>
      </dgm:t>
    </dgm:pt>
    <dgm:pt modelId="{4939DCD6-1778-4973-9C19-581FFA6D32EC}">
      <dgm:prSet/>
      <dgm:spPr/>
      <dgm:t>
        <a:bodyPr/>
        <a:lstStyle/>
        <a:p>
          <a:r>
            <a:rPr lang="en-US"/>
            <a:t>Distributed via e-mail</a:t>
          </a:r>
        </a:p>
      </dgm:t>
    </dgm:pt>
    <dgm:pt modelId="{FC3CE99F-D5B2-43A1-8289-1142E7E82929}" type="parTrans" cxnId="{BF4BA8D2-8904-4CB6-928D-F187E9051032}">
      <dgm:prSet/>
      <dgm:spPr/>
      <dgm:t>
        <a:bodyPr/>
        <a:lstStyle/>
        <a:p>
          <a:endParaRPr lang="en-US"/>
        </a:p>
      </dgm:t>
    </dgm:pt>
    <dgm:pt modelId="{1DA35043-09ED-48B1-B40B-613BE3774FEE}" type="sibTrans" cxnId="{BF4BA8D2-8904-4CB6-928D-F187E9051032}">
      <dgm:prSet/>
      <dgm:spPr/>
      <dgm:t>
        <a:bodyPr/>
        <a:lstStyle/>
        <a:p>
          <a:endParaRPr lang="en-US"/>
        </a:p>
      </dgm:t>
    </dgm:pt>
    <dgm:pt modelId="{72E7ACF1-D8B9-4622-A25C-570AB40E5113}">
      <dgm:prSet/>
      <dgm:spPr/>
      <dgm:t>
        <a:bodyPr/>
        <a:lstStyle/>
        <a:p>
          <a:r>
            <a:rPr lang="en-US"/>
            <a:t>Email addresses collected with each response</a:t>
          </a:r>
        </a:p>
      </dgm:t>
    </dgm:pt>
    <dgm:pt modelId="{F3416217-28E9-4550-BAB7-598B4867B8A4}" type="parTrans" cxnId="{1941B638-FC81-4833-A102-7EBA8A1A6186}">
      <dgm:prSet/>
      <dgm:spPr/>
      <dgm:t>
        <a:bodyPr/>
        <a:lstStyle/>
        <a:p>
          <a:endParaRPr lang="en-US"/>
        </a:p>
      </dgm:t>
    </dgm:pt>
    <dgm:pt modelId="{C8C66E5D-9466-4427-BC1D-15B33D1960D5}" type="sibTrans" cxnId="{1941B638-FC81-4833-A102-7EBA8A1A6186}">
      <dgm:prSet/>
      <dgm:spPr/>
      <dgm:t>
        <a:bodyPr/>
        <a:lstStyle/>
        <a:p>
          <a:endParaRPr lang="en-US"/>
        </a:p>
      </dgm:t>
    </dgm:pt>
    <dgm:pt modelId="{7F40F3F9-F215-4309-93D1-7107ADA056F2}">
      <dgm:prSet/>
      <dgm:spPr/>
      <dgm:t>
        <a:bodyPr/>
        <a:lstStyle/>
        <a:p>
          <a:r>
            <a:rPr lang="en-US" baseline="0"/>
            <a:t>Ability to conduct interviews and re-issue survey</a:t>
          </a:r>
          <a:endParaRPr lang="en-US"/>
        </a:p>
      </dgm:t>
    </dgm:pt>
    <dgm:pt modelId="{F5C907D6-AEC7-4903-9C5B-0D99BAF6DA22}" type="parTrans" cxnId="{ED28A298-F58F-4E2A-9B5B-BF358C3609C5}">
      <dgm:prSet/>
      <dgm:spPr/>
      <dgm:t>
        <a:bodyPr/>
        <a:lstStyle/>
        <a:p>
          <a:endParaRPr lang="en-US"/>
        </a:p>
      </dgm:t>
    </dgm:pt>
    <dgm:pt modelId="{FB37B59D-7E30-4767-A7C0-E5588E2BDFCD}" type="sibTrans" cxnId="{ED28A298-F58F-4E2A-9B5B-BF358C3609C5}">
      <dgm:prSet/>
      <dgm:spPr/>
      <dgm:t>
        <a:bodyPr/>
        <a:lstStyle/>
        <a:p>
          <a:endParaRPr lang="en-US"/>
        </a:p>
      </dgm:t>
    </dgm:pt>
    <dgm:pt modelId="{78648DCD-0DBD-4CF6-819F-F18D84D88B0F}">
      <dgm:prSet/>
      <dgm:spPr/>
      <dgm:t>
        <a:bodyPr/>
        <a:lstStyle/>
        <a:p>
          <a:r>
            <a:rPr lang="en-US"/>
            <a:t>No answers required; every question was left optional</a:t>
          </a:r>
        </a:p>
      </dgm:t>
    </dgm:pt>
    <dgm:pt modelId="{3F3A9247-FFFB-4CAF-B5B3-7215B36DA77A}" type="parTrans" cxnId="{3156484E-314E-440A-B501-E86965645421}">
      <dgm:prSet/>
      <dgm:spPr/>
      <dgm:t>
        <a:bodyPr/>
        <a:lstStyle/>
        <a:p>
          <a:endParaRPr lang="en-US"/>
        </a:p>
      </dgm:t>
    </dgm:pt>
    <dgm:pt modelId="{CFD39CF0-D2BE-4547-81F1-3A84C9114F7B}" type="sibTrans" cxnId="{3156484E-314E-440A-B501-E86965645421}">
      <dgm:prSet/>
      <dgm:spPr/>
      <dgm:t>
        <a:bodyPr/>
        <a:lstStyle/>
        <a:p>
          <a:endParaRPr lang="en-US"/>
        </a:p>
      </dgm:t>
    </dgm:pt>
    <dgm:pt modelId="{FC902CB9-9A5B-4036-8547-FEFC6F48327C}" type="pres">
      <dgm:prSet presAssocID="{37AE0DFF-D02B-425F-ADAB-C0E3F83375E0}" presName="root" presStyleCnt="0">
        <dgm:presLayoutVars>
          <dgm:dir/>
          <dgm:resizeHandles val="exact"/>
        </dgm:presLayoutVars>
      </dgm:prSet>
      <dgm:spPr/>
    </dgm:pt>
    <dgm:pt modelId="{7316200D-F55F-4E72-B43B-485CC00E7AEF}" type="pres">
      <dgm:prSet presAssocID="{0F07E25B-3ABD-40C8-A6F3-0B03414B835E}" presName="compNode" presStyleCnt="0"/>
      <dgm:spPr/>
    </dgm:pt>
    <dgm:pt modelId="{BFBA5D57-15E6-4665-9A64-5FEB01BAE1ED}" type="pres">
      <dgm:prSet presAssocID="{0F07E25B-3ABD-40C8-A6F3-0B03414B835E}" presName="bgRect" presStyleLbl="bgShp" presStyleIdx="0" presStyleCnt="5"/>
      <dgm:spPr/>
    </dgm:pt>
    <dgm:pt modelId="{DE304866-F5ED-4612-885D-BB4382853162}" type="pres">
      <dgm:prSet presAssocID="{0F07E25B-3ABD-40C8-A6F3-0B03414B835E}"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Laptop"/>
        </a:ext>
      </dgm:extLst>
    </dgm:pt>
    <dgm:pt modelId="{96D11914-4B65-4091-816A-26AFE89584B2}" type="pres">
      <dgm:prSet presAssocID="{0F07E25B-3ABD-40C8-A6F3-0B03414B835E}" presName="spaceRect" presStyleCnt="0"/>
      <dgm:spPr/>
    </dgm:pt>
    <dgm:pt modelId="{E8371BF0-1345-4E30-BAF9-F222C9A0CD4C}" type="pres">
      <dgm:prSet presAssocID="{0F07E25B-3ABD-40C8-A6F3-0B03414B835E}" presName="parTx" presStyleLbl="revTx" presStyleIdx="0" presStyleCnt="6">
        <dgm:presLayoutVars>
          <dgm:chMax val="0"/>
          <dgm:chPref val="0"/>
        </dgm:presLayoutVars>
      </dgm:prSet>
      <dgm:spPr/>
    </dgm:pt>
    <dgm:pt modelId="{A6CEB399-C981-4EE0-885B-AE64705B10AD}" type="pres">
      <dgm:prSet presAssocID="{6829D6FD-8A07-4729-A844-91D5AC255891}" presName="sibTrans" presStyleCnt="0"/>
      <dgm:spPr/>
    </dgm:pt>
    <dgm:pt modelId="{B8A27641-5CA7-43EC-ACEB-1663FD3ABFD5}" type="pres">
      <dgm:prSet presAssocID="{554ECDCF-9C64-468F-85C0-1608E6A81C8B}" presName="compNode" presStyleCnt="0"/>
      <dgm:spPr/>
    </dgm:pt>
    <dgm:pt modelId="{08C42AAD-C614-4B31-B687-F990F1BEC904}" type="pres">
      <dgm:prSet presAssocID="{554ECDCF-9C64-468F-85C0-1608E6A81C8B}" presName="bgRect" presStyleLbl="bgShp" presStyleIdx="1" presStyleCnt="5"/>
      <dgm:spPr/>
    </dgm:pt>
    <dgm:pt modelId="{6D230A3C-0F71-4477-AB5F-6023FBC4F490}" type="pres">
      <dgm:prSet presAssocID="{554ECDCF-9C64-468F-85C0-1608E6A81C8B}"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topwatch"/>
        </a:ext>
      </dgm:extLst>
    </dgm:pt>
    <dgm:pt modelId="{07388346-6917-4023-8734-89D47B72CFA9}" type="pres">
      <dgm:prSet presAssocID="{554ECDCF-9C64-468F-85C0-1608E6A81C8B}" presName="spaceRect" presStyleCnt="0"/>
      <dgm:spPr/>
    </dgm:pt>
    <dgm:pt modelId="{BD133959-B97B-4219-9E06-07BD5999B63E}" type="pres">
      <dgm:prSet presAssocID="{554ECDCF-9C64-468F-85C0-1608E6A81C8B}" presName="parTx" presStyleLbl="revTx" presStyleIdx="1" presStyleCnt="6">
        <dgm:presLayoutVars>
          <dgm:chMax val="0"/>
          <dgm:chPref val="0"/>
        </dgm:presLayoutVars>
      </dgm:prSet>
      <dgm:spPr/>
    </dgm:pt>
    <dgm:pt modelId="{278E74ED-48B6-41E3-90CB-0920F076E972}" type="pres">
      <dgm:prSet presAssocID="{FD74B10C-40FF-4966-85C0-39E3F4EAFC2C}" presName="sibTrans" presStyleCnt="0"/>
      <dgm:spPr/>
    </dgm:pt>
    <dgm:pt modelId="{DF552C35-B63F-4BC1-B991-41539CF69E23}" type="pres">
      <dgm:prSet presAssocID="{4939DCD6-1778-4973-9C19-581FFA6D32EC}" presName="compNode" presStyleCnt="0"/>
      <dgm:spPr/>
    </dgm:pt>
    <dgm:pt modelId="{82A2C37C-27C2-45DC-B2B5-F678328B75DD}" type="pres">
      <dgm:prSet presAssocID="{4939DCD6-1778-4973-9C19-581FFA6D32EC}" presName="bgRect" presStyleLbl="bgShp" presStyleIdx="2" presStyleCnt="5"/>
      <dgm:spPr/>
    </dgm:pt>
    <dgm:pt modelId="{9F4101AA-3B90-41C5-B32E-D8836770B9B0}" type="pres">
      <dgm:prSet presAssocID="{4939DCD6-1778-4973-9C19-581FFA6D32EC}"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Email"/>
        </a:ext>
      </dgm:extLst>
    </dgm:pt>
    <dgm:pt modelId="{A4121690-C28D-4FE9-854B-1779E69DF5FE}" type="pres">
      <dgm:prSet presAssocID="{4939DCD6-1778-4973-9C19-581FFA6D32EC}" presName="spaceRect" presStyleCnt="0"/>
      <dgm:spPr/>
    </dgm:pt>
    <dgm:pt modelId="{ACCDFA46-0F1E-43FC-9B43-53314D693499}" type="pres">
      <dgm:prSet presAssocID="{4939DCD6-1778-4973-9C19-581FFA6D32EC}" presName="parTx" presStyleLbl="revTx" presStyleIdx="2" presStyleCnt="6">
        <dgm:presLayoutVars>
          <dgm:chMax val="0"/>
          <dgm:chPref val="0"/>
        </dgm:presLayoutVars>
      </dgm:prSet>
      <dgm:spPr/>
    </dgm:pt>
    <dgm:pt modelId="{032F3B41-8C78-4C8D-B2D3-1B5E92ACAA57}" type="pres">
      <dgm:prSet presAssocID="{1DA35043-09ED-48B1-B40B-613BE3774FEE}" presName="sibTrans" presStyleCnt="0"/>
      <dgm:spPr/>
    </dgm:pt>
    <dgm:pt modelId="{DC7DD624-20F7-43BD-AA71-F01F1B246129}" type="pres">
      <dgm:prSet presAssocID="{72E7ACF1-D8B9-4622-A25C-570AB40E5113}" presName="compNode" presStyleCnt="0"/>
      <dgm:spPr/>
    </dgm:pt>
    <dgm:pt modelId="{34B00C02-1C9B-4006-8434-5311F445176D}" type="pres">
      <dgm:prSet presAssocID="{72E7ACF1-D8B9-4622-A25C-570AB40E5113}" presName="bgRect" presStyleLbl="bgShp" presStyleIdx="3" presStyleCnt="5"/>
      <dgm:spPr/>
    </dgm:pt>
    <dgm:pt modelId="{A37EE142-D097-4960-A396-0E7EC5937A26}" type="pres">
      <dgm:prSet presAssocID="{72E7ACF1-D8B9-4622-A25C-570AB40E5113}"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Envelope"/>
        </a:ext>
      </dgm:extLst>
    </dgm:pt>
    <dgm:pt modelId="{935522D6-B978-4444-B684-C10FDF59BEA7}" type="pres">
      <dgm:prSet presAssocID="{72E7ACF1-D8B9-4622-A25C-570AB40E5113}" presName="spaceRect" presStyleCnt="0"/>
      <dgm:spPr/>
    </dgm:pt>
    <dgm:pt modelId="{EF52A802-006D-4D21-86E4-F7B628275DF5}" type="pres">
      <dgm:prSet presAssocID="{72E7ACF1-D8B9-4622-A25C-570AB40E5113}" presName="parTx" presStyleLbl="revTx" presStyleIdx="3" presStyleCnt="6">
        <dgm:presLayoutVars>
          <dgm:chMax val="0"/>
          <dgm:chPref val="0"/>
        </dgm:presLayoutVars>
      </dgm:prSet>
      <dgm:spPr/>
    </dgm:pt>
    <dgm:pt modelId="{D43D36AC-297B-4E4B-BBB5-2807275E7F84}" type="pres">
      <dgm:prSet presAssocID="{72E7ACF1-D8B9-4622-A25C-570AB40E5113}" presName="desTx" presStyleLbl="revTx" presStyleIdx="4" presStyleCnt="6">
        <dgm:presLayoutVars/>
      </dgm:prSet>
      <dgm:spPr/>
    </dgm:pt>
    <dgm:pt modelId="{FD796F4B-90F2-43F1-92A0-74F4D7FA9D03}" type="pres">
      <dgm:prSet presAssocID="{C8C66E5D-9466-4427-BC1D-15B33D1960D5}" presName="sibTrans" presStyleCnt="0"/>
      <dgm:spPr/>
    </dgm:pt>
    <dgm:pt modelId="{56076F0D-5FCB-4A9B-95D1-0FD3E178A1D3}" type="pres">
      <dgm:prSet presAssocID="{78648DCD-0DBD-4CF6-819F-F18D84D88B0F}" presName="compNode" presStyleCnt="0"/>
      <dgm:spPr/>
    </dgm:pt>
    <dgm:pt modelId="{F0514F75-EF18-42D2-98A5-C4F5608C6993}" type="pres">
      <dgm:prSet presAssocID="{78648DCD-0DBD-4CF6-819F-F18D84D88B0F}" presName="bgRect" presStyleLbl="bgShp" presStyleIdx="4" presStyleCnt="5"/>
      <dgm:spPr/>
    </dgm:pt>
    <dgm:pt modelId="{F3C7E52F-8197-4E38-ACC9-5ABC96ECE2AE}" type="pres">
      <dgm:prSet presAssocID="{78648DCD-0DBD-4CF6-819F-F18D84D88B0F}"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Checkmark"/>
        </a:ext>
      </dgm:extLst>
    </dgm:pt>
    <dgm:pt modelId="{A4EB5C29-4F1F-4FA5-BD0A-606EDF707297}" type="pres">
      <dgm:prSet presAssocID="{78648DCD-0DBD-4CF6-819F-F18D84D88B0F}" presName="spaceRect" presStyleCnt="0"/>
      <dgm:spPr/>
    </dgm:pt>
    <dgm:pt modelId="{34012FEA-BB45-4149-886F-0271F31A25DD}" type="pres">
      <dgm:prSet presAssocID="{78648DCD-0DBD-4CF6-819F-F18D84D88B0F}" presName="parTx" presStyleLbl="revTx" presStyleIdx="5" presStyleCnt="6">
        <dgm:presLayoutVars>
          <dgm:chMax val="0"/>
          <dgm:chPref val="0"/>
        </dgm:presLayoutVars>
      </dgm:prSet>
      <dgm:spPr/>
    </dgm:pt>
  </dgm:ptLst>
  <dgm:cxnLst>
    <dgm:cxn modelId="{A1B87810-E811-4133-BBA6-426EB8628207}" type="presOf" srcId="{554ECDCF-9C64-468F-85C0-1608E6A81C8B}" destId="{BD133959-B97B-4219-9E06-07BD5999B63E}" srcOrd="0" destOrd="0" presId="urn:microsoft.com/office/officeart/2018/2/layout/IconVerticalSolidList"/>
    <dgm:cxn modelId="{84A10720-1DF4-4BCB-B309-7B20FB6F52B4}" srcId="{37AE0DFF-D02B-425F-ADAB-C0E3F83375E0}" destId="{0F07E25B-3ABD-40C8-A6F3-0B03414B835E}" srcOrd="0" destOrd="0" parTransId="{34102566-8C0A-41CD-8474-F58D34242285}" sibTransId="{6829D6FD-8A07-4729-A844-91D5AC255891}"/>
    <dgm:cxn modelId="{1941B638-FC81-4833-A102-7EBA8A1A6186}" srcId="{37AE0DFF-D02B-425F-ADAB-C0E3F83375E0}" destId="{72E7ACF1-D8B9-4622-A25C-570AB40E5113}" srcOrd="3" destOrd="0" parTransId="{F3416217-28E9-4550-BAB7-598B4867B8A4}" sibTransId="{C8C66E5D-9466-4427-BC1D-15B33D1960D5}"/>
    <dgm:cxn modelId="{F2587E3E-34C0-476A-95E9-6AAA88388E40}" type="presOf" srcId="{37AE0DFF-D02B-425F-ADAB-C0E3F83375E0}" destId="{FC902CB9-9A5B-4036-8547-FEFC6F48327C}" srcOrd="0" destOrd="0" presId="urn:microsoft.com/office/officeart/2018/2/layout/IconVerticalSolidList"/>
    <dgm:cxn modelId="{3156484E-314E-440A-B501-E86965645421}" srcId="{37AE0DFF-D02B-425F-ADAB-C0E3F83375E0}" destId="{78648DCD-0DBD-4CF6-819F-F18D84D88B0F}" srcOrd="4" destOrd="0" parTransId="{3F3A9247-FFFB-4CAF-B5B3-7215B36DA77A}" sibTransId="{CFD39CF0-D2BE-4547-81F1-3A84C9114F7B}"/>
    <dgm:cxn modelId="{B46B7A7D-3D2F-4D03-92D6-A994E7757E1A}" type="presOf" srcId="{72E7ACF1-D8B9-4622-A25C-570AB40E5113}" destId="{EF52A802-006D-4D21-86E4-F7B628275DF5}" srcOrd="0" destOrd="0" presId="urn:microsoft.com/office/officeart/2018/2/layout/IconVerticalSolidList"/>
    <dgm:cxn modelId="{707FE67D-C77D-4371-8356-4133CD2CF1CA}" type="presOf" srcId="{0F07E25B-3ABD-40C8-A6F3-0B03414B835E}" destId="{E8371BF0-1345-4E30-BAF9-F222C9A0CD4C}" srcOrd="0" destOrd="0" presId="urn:microsoft.com/office/officeart/2018/2/layout/IconVerticalSolidList"/>
    <dgm:cxn modelId="{E3AC3D83-7D6A-48A4-BB06-716A1BD945ED}" type="presOf" srcId="{7F40F3F9-F215-4309-93D1-7107ADA056F2}" destId="{D43D36AC-297B-4E4B-BBB5-2807275E7F84}" srcOrd="0" destOrd="0" presId="urn:microsoft.com/office/officeart/2018/2/layout/IconVerticalSolidList"/>
    <dgm:cxn modelId="{ED28A298-F58F-4E2A-9B5B-BF358C3609C5}" srcId="{72E7ACF1-D8B9-4622-A25C-570AB40E5113}" destId="{7F40F3F9-F215-4309-93D1-7107ADA056F2}" srcOrd="0" destOrd="0" parTransId="{F5C907D6-AEC7-4903-9C5B-0D99BAF6DA22}" sibTransId="{FB37B59D-7E30-4767-A7C0-E5588E2BDFCD}"/>
    <dgm:cxn modelId="{60F170A5-21E2-46FA-ABE2-3CF84AD92AB6}" type="presOf" srcId="{78648DCD-0DBD-4CF6-819F-F18D84D88B0F}" destId="{34012FEA-BB45-4149-886F-0271F31A25DD}" srcOrd="0" destOrd="0" presId="urn:microsoft.com/office/officeart/2018/2/layout/IconVerticalSolidList"/>
    <dgm:cxn modelId="{6DBA95A9-3B20-41C7-93B5-12F6765519DD}" srcId="{37AE0DFF-D02B-425F-ADAB-C0E3F83375E0}" destId="{554ECDCF-9C64-468F-85C0-1608E6A81C8B}" srcOrd="1" destOrd="0" parTransId="{32D5F92E-0282-4A17-803E-7A72645424BA}" sibTransId="{FD74B10C-40FF-4966-85C0-39E3F4EAFC2C}"/>
    <dgm:cxn modelId="{BF4BA8D2-8904-4CB6-928D-F187E9051032}" srcId="{37AE0DFF-D02B-425F-ADAB-C0E3F83375E0}" destId="{4939DCD6-1778-4973-9C19-581FFA6D32EC}" srcOrd="2" destOrd="0" parTransId="{FC3CE99F-D5B2-43A1-8289-1142E7E82929}" sibTransId="{1DA35043-09ED-48B1-B40B-613BE3774FEE}"/>
    <dgm:cxn modelId="{DD3B40F4-018D-4742-9668-166AFAEF828F}" type="presOf" srcId="{4939DCD6-1778-4973-9C19-581FFA6D32EC}" destId="{ACCDFA46-0F1E-43FC-9B43-53314D693499}" srcOrd="0" destOrd="0" presId="urn:microsoft.com/office/officeart/2018/2/layout/IconVerticalSolidList"/>
    <dgm:cxn modelId="{BCCEE58E-12D6-4E15-9F6D-056C4ACB0184}" type="presParOf" srcId="{FC902CB9-9A5B-4036-8547-FEFC6F48327C}" destId="{7316200D-F55F-4E72-B43B-485CC00E7AEF}" srcOrd="0" destOrd="0" presId="urn:microsoft.com/office/officeart/2018/2/layout/IconVerticalSolidList"/>
    <dgm:cxn modelId="{F8B3773D-776C-457E-986D-00296C60208D}" type="presParOf" srcId="{7316200D-F55F-4E72-B43B-485CC00E7AEF}" destId="{BFBA5D57-15E6-4665-9A64-5FEB01BAE1ED}" srcOrd="0" destOrd="0" presId="urn:microsoft.com/office/officeart/2018/2/layout/IconVerticalSolidList"/>
    <dgm:cxn modelId="{867D616C-DD1F-4A87-968F-FB0DB47D5CED}" type="presParOf" srcId="{7316200D-F55F-4E72-B43B-485CC00E7AEF}" destId="{DE304866-F5ED-4612-885D-BB4382853162}" srcOrd="1" destOrd="0" presId="urn:microsoft.com/office/officeart/2018/2/layout/IconVerticalSolidList"/>
    <dgm:cxn modelId="{435C88D1-DA42-47DF-9F0B-B8479ACBABF0}" type="presParOf" srcId="{7316200D-F55F-4E72-B43B-485CC00E7AEF}" destId="{96D11914-4B65-4091-816A-26AFE89584B2}" srcOrd="2" destOrd="0" presId="urn:microsoft.com/office/officeart/2018/2/layout/IconVerticalSolidList"/>
    <dgm:cxn modelId="{3F5256EA-CBEF-45F0-B43C-7E329E6012CD}" type="presParOf" srcId="{7316200D-F55F-4E72-B43B-485CC00E7AEF}" destId="{E8371BF0-1345-4E30-BAF9-F222C9A0CD4C}" srcOrd="3" destOrd="0" presId="urn:microsoft.com/office/officeart/2018/2/layout/IconVerticalSolidList"/>
    <dgm:cxn modelId="{B13D4B63-6A95-46AF-AAAE-C455C24F825D}" type="presParOf" srcId="{FC902CB9-9A5B-4036-8547-FEFC6F48327C}" destId="{A6CEB399-C981-4EE0-885B-AE64705B10AD}" srcOrd="1" destOrd="0" presId="urn:microsoft.com/office/officeart/2018/2/layout/IconVerticalSolidList"/>
    <dgm:cxn modelId="{30FCC296-C898-4A5D-BAA2-AD39683A73FC}" type="presParOf" srcId="{FC902CB9-9A5B-4036-8547-FEFC6F48327C}" destId="{B8A27641-5CA7-43EC-ACEB-1663FD3ABFD5}" srcOrd="2" destOrd="0" presId="urn:microsoft.com/office/officeart/2018/2/layout/IconVerticalSolidList"/>
    <dgm:cxn modelId="{A2F391E2-6BE6-447E-8B6B-C0806F39BECA}" type="presParOf" srcId="{B8A27641-5CA7-43EC-ACEB-1663FD3ABFD5}" destId="{08C42AAD-C614-4B31-B687-F990F1BEC904}" srcOrd="0" destOrd="0" presId="urn:microsoft.com/office/officeart/2018/2/layout/IconVerticalSolidList"/>
    <dgm:cxn modelId="{CAA6DDA5-4C99-4BE5-AF02-6A131ACE431A}" type="presParOf" srcId="{B8A27641-5CA7-43EC-ACEB-1663FD3ABFD5}" destId="{6D230A3C-0F71-4477-AB5F-6023FBC4F490}" srcOrd="1" destOrd="0" presId="urn:microsoft.com/office/officeart/2018/2/layout/IconVerticalSolidList"/>
    <dgm:cxn modelId="{288443E8-B75F-4AC1-95FB-7465F513CDAD}" type="presParOf" srcId="{B8A27641-5CA7-43EC-ACEB-1663FD3ABFD5}" destId="{07388346-6917-4023-8734-89D47B72CFA9}" srcOrd="2" destOrd="0" presId="urn:microsoft.com/office/officeart/2018/2/layout/IconVerticalSolidList"/>
    <dgm:cxn modelId="{60972C2E-7834-481F-851F-20CF8DCFF4C3}" type="presParOf" srcId="{B8A27641-5CA7-43EC-ACEB-1663FD3ABFD5}" destId="{BD133959-B97B-4219-9E06-07BD5999B63E}" srcOrd="3" destOrd="0" presId="urn:microsoft.com/office/officeart/2018/2/layout/IconVerticalSolidList"/>
    <dgm:cxn modelId="{EAF57550-99B6-46BA-826B-FA7195CEFA8F}" type="presParOf" srcId="{FC902CB9-9A5B-4036-8547-FEFC6F48327C}" destId="{278E74ED-48B6-41E3-90CB-0920F076E972}" srcOrd="3" destOrd="0" presId="urn:microsoft.com/office/officeart/2018/2/layout/IconVerticalSolidList"/>
    <dgm:cxn modelId="{6D65BA4F-B9AA-4E93-A44C-EC0593994855}" type="presParOf" srcId="{FC902CB9-9A5B-4036-8547-FEFC6F48327C}" destId="{DF552C35-B63F-4BC1-B991-41539CF69E23}" srcOrd="4" destOrd="0" presId="urn:microsoft.com/office/officeart/2018/2/layout/IconVerticalSolidList"/>
    <dgm:cxn modelId="{A89D45C1-6863-427F-ADE4-C1919070C05B}" type="presParOf" srcId="{DF552C35-B63F-4BC1-B991-41539CF69E23}" destId="{82A2C37C-27C2-45DC-B2B5-F678328B75DD}" srcOrd="0" destOrd="0" presId="urn:microsoft.com/office/officeart/2018/2/layout/IconVerticalSolidList"/>
    <dgm:cxn modelId="{A58BFCD2-9498-4858-8E90-42EC3446D54D}" type="presParOf" srcId="{DF552C35-B63F-4BC1-B991-41539CF69E23}" destId="{9F4101AA-3B90-41C5-B32E-D8836770B9B0}" srcOrd="1" destOrd="0" presId="urn:microsoft.com/office/officeart/2018/2/layout/IconVerticalSolidList"/>
    <dgm:cxn modelId="{67790C61-E57B-4FBE-A8A1-BB3F43EB012B}" type="presParOf" srcId="{DF552C35-B63F-4BC1-B991-41539CF69E23}" destId="{A4121690-C28D-4FE9-854B-1779E69DF5FE}" srcOrd="2" destOrd="0" presId="urn:microsoft.com/office/officeart/2018/2/layout/IconVerticalSolidList"/>
    <dgm:cxn modelId="{333CAF04-4751-4588-B5F8-66E8A11B9559}" type="presParOf" srcId="{DF552C35-B63F-4BC1-B991-41539CF69E23}" destId="{ACCDFA46-0F1E-43FC-9B43-53314D693499}" srcOrd="3" destOrd="0" presId="urn:microsoft.com/office/officeart/2018/2/layout/IconVerticalSolidList"/>
    <dgm:cxn modelId="{ED222203-62D5-4A44-B77F-8DF6F53C0626}" type="presParOf" srcId="{FC902CB9-9A5B-4036-8547-FEFC6F48327C}" destId="{032F3B41-8C78-4C8D-B2D3-1B5E92ACAA57}" srcOrd="5" destOrd="0" presId="urn:microsoft.com/office/officeart/2018/2/layout/IconVerticalSolidList"/>
    <dgm:cxn modelId="{44E41115-15EC-460E-84E6-4309E422DC0F}" type="presParOf" srcId="{FC902CB9-9A5B-4036-8547-FEFC6F48327C}" destId="{DC7DD624-20F7-43BD-AA71-F01F1B246129}" srcOrd="6" destOrd="0" presId="urn:microsoft.com/office/officeart/2018/2/layout/IconVerticalSolidList"/>
    <dgm:cxn modelId="{1493752D-53A5-4733-A233-BE4269F6D45D}" type="presParOf" srcId="{DC7DD624-20F7-43BD-AA71-F01F1B246129}" destId="{34B00C02-1C9B-4006-8434-5311F445176D}" srcOrd="0" destOrd="0" presId="urn:microsoft.com/office/officeart/2018/2/layout/IconVerticalSolidList"/>
    <dgm:cxn modelId="{006B9C7F-B373-4C4F-901C-47FF3AE9020D}" type="presParOf" srcId="{DC7DD624-20F7-43BD-AA71-F01F1B246129}" destId="{A37EE142-D097-4960-A396-0E7EC5937A26}" srcOrd="1" destOrd="0" presId="urn:microsoft.com/office/officeart/2018/2/layout/IconVerticalSolidList"/>
    <dgm:cxn modelId="{20CBACD3-D1F1-4528-AE06-021B1FDD9A99}" type="presParOf" srcId="{DC7DD624-20F7-43BD-AA71-F01F1B246129}" destId="{935522D6-B978-4444-B684-C10FDF59BEA7}" srcOrd="2" destOrd="0" presId="urn:microsoft.com/office/officeart/2018/2/layout/IconVerticalSolidList"/>
    <dgm:cxn modelId="{9403BDEB-AFD3-4373-93ED-399B95C4427A}" type="presParOf" srcId="{DC7DD624-20F7-43BD-AA71-F01F1B246129}" destId="{EF52A802-006D-4D21-86E4-F7B628275DF5}" srcOrd="3" destOrd="0" presId="urn:microsoft.com/office/officeart/2018/2/layout/IconVerticalSolidList"/>
    <dgm:cxn modelId="{6F33EF68-AEF6-46A3-874C-C93D179EAFE8}" type="presParOf" srcId="{DC7DD624-20F7-43BD-AA71-F01F1B246129}" destId="{D43D36AC-297B-4E4B-BBB5-2807275E7F84}" srcOrd="4" destOrd="0" presId="urn:microsoft.com/office/officeart/2018/2/layout/IconVerticalSolidList"/>
    <dgm:cxn modelId="{7C4A3AC6-3B50-4A97-80E7-4427A671FD77}" type="presParOf" srcId="{FC902CB9-9A5B-4036-8547-FEFC6F48327C}" destId="{FD796F4B-90F2-43F1-92A0-74F4D7FA9D03}" srcOrd="7" destOrd="0" presId="urn:microsoft.com/office/officeart/2018/2/layout/IconVerticalSolidList"/>
    <dgm:cxn modelId="{47A104B9-D394-436A-B01B-FF6BB891352E}" type="presParOf" srcId="{FC902CB9-9A5B-4036-8547-FEFC6F48327C}" destId="{56076F0D-5FCB-4A9B-95D1-0FD3E178A1D3}" srcOrd="8" destOrd="0" presId="urn:microsoft.com/office/officeart/2018/2/layout/IconVerticalSolidList"/>
    <dgm:cxn modelId="{0D5BA754-4452-4FA7-9A44-57D374399F88}" type="presParOf" srcId="{56076F0D-5FCB-4A9B-95D1-0FD3E178A1D3}" destId="{F0514F75-EF18-42D2-98A5-C4F5608C6993}" srcOrd="0" destOrd="0" presId="urn:microsoft.com/office/officeart/2018/2/layout/IconVerticalSolidList"/>
    <dgm:cxn modelId="{2E53926C-239D-4584-9B63-49F0E1BB4274}" type="presParOf" srcId="{56076F0D-5FCB-4A9B-95D1-0FD3E178A1D3}" destId="{F3C7E52F-8197-4E38-ACC9-5ABC96ECE2AE}" srcOrd="1" destOrd="0" presId="urn:microsoft.com/office/officeart/2018/2/layout/IconVerticalSolidList"/>
    <dgm:cxn modelId="{9E754954-FC94-430D-B9D5-74AAF500AAAC}" type="presParOf" srcId="{56076F0D-5FCB-4A9B-95D1-0FD3E178A1D3}" destId="{A4EB5C29-4F1F-4FA5-BD0A-606EDF707297}" srcOrd="2" destOrd="0" presId="urn:microsoft.com/office/officeart/2018/2/layout/IconVerticalSolidList"/>
    <dgm:cxn modelId="{777F2B87-8DEF-4DC8-BF4F-EF2711656F23}" type="presParOf" srcId="{56076F0D-5FCB-4A9B-95D1-0FD3E178A1D3}" destId="{34012FEA-BB45-4149-886F-0271F31A25DD}"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02AD445-CF55-440B-AF23-A4ADAC9D0F65}"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FA5E063A-D9B8-405B-9DFE-9C272FCDB3C6}">
      <dgm:prSet/>
      <dgm:spPr/>
      <dgm:t>
        <a:bodyPr/>
        <a:lstStyle/>
        <a:p>
          <a:r>
            <a:rPr lang="en-US"/>
            <a:t>Survey closed February 19, 2020</a:t>
          </a:r>
        </a:p>
      </dgm:t>
    </dgm:pt>
    <dgm:pt modelId="{145F5691-55F8-4F59-ADB9-2CC1A16F1262}" type="parTrans" cxnId="{6D8C2EE0-DBBD-4E5A-9436-BB216409D6E9}">
      <dgm:prSet/>
      <dgm:spPr/>
      <dgm:t>
        <a:bodyPr/>
        <a:lstStyle/>
        <a:p>
          <a:endParaRPr lang="en-US"/>
        </a:p>
      </dgm:t>
    </dgm:pt>
    <dgm:pt modelId="{41133767-8FE5-4900-B98C-7D1A2F5E3D1B}" type="sibTrans" cxnId="{6D8C2EE0-DBBD-4E5A-9436-BB216409D6E9}">
      <dgm:prSet/>
      <dgm:spPr/>
      <dgm:t>
        <a:bodyPr/>
        <a:lstStyle/>
        <a:p>
          <a:endParaRPr lang="en-US"/>
        </a:p>
      </dgm:t>
    </dgm:pt>
    <dgm:pt modelId="{DD89AA4F-F287-4F86-8194-DB1D30677D63}">
      <dgm:prSet/>
      <dgm:spPr/>
      <dgm:t>
        <a:bodyPr/>
        <a:lstStyle/>
        <a:p>
          <a:r>
            <a:rPr lang="en-US"/>
            <a:t>327 Responses</a:t>
          </a:r>
        </a:p>
      </dgm:t>
    </dgm:pt>
    <dgm:pt modelId="{9A11E57D-22B1-43EB-B489-1A7A9A60D202}" type="parTrans" cxnId="{39E06486-62C8-49F2-8863-977D8972D45B}">
      <dgm:prSet/>
      <dgm:spPr/>
      <dgm:t>
        <a:bodyPr/>
        <a:lstStyle/>
        <a:p>
          <a:endParaRPr lang="en-US"/>
        </a:p>
      </dgm:t>
    </dgm:pt>
    <dgm:pt modelId="{02F80578-2CCF-48C0-BC05-0A09DD9534B7}" type="sibTrans" cxnId="{39E06486-62C8-49F2-8863-977D8972D45B}">
      <dgm:prSet/>
      <dgm:spPr/>
      <dgm:t>
        <a:bodyPr/>
        <a:lstStyle/>
        <a:p>
          <a:endParaRPr lang="en-US"/>
        </a:p>
      </dgm:t>
    </dgm:pt>
    <dgm:pt modelId="{EE7C2C40-342E-4D3B-8022-6240CE537957}">
      <dgm:prSet/>
      <dgm:spPr/>
      <dgm:t>
        <a:bodyPr/>
        <a:lstStyle/>
        <a:p>
          <a:r>
            <a:rPr lang="en-US"/>
            <a:t>47 Graduate</a:t>
          </a:r>
        </a:p>
      </dgm:t>
    </dgm:pt>
    <dgm:pt modelId="{5C22D6BB-B034-41EF-B5F0-C78EBC8A0EAB}" type="parTrans" cxnId="{6300A4DD-3850-4C15-8DDB-C5FFC7DB79CA}">
      <dgm:prSet/>
      <dgm:spPr/>
      <dgm:t>
        <a:bodyPr/>
        <a:lstStyle/>
        <a:p>
          <a:endParaRPr lang="en-US"/>
        </a:p>
      </dgm:t>
    </dgm:pt>
    <dgm:pt modelId="{A11CA60B-E0E4-4965-B60B-DCEE618373B3}" type="sibTrans" cxnId="{6300A4DD-3850-4C15-8DDB-C5FFC7DB79CA}">
      <dgm:prSet/>
      <dgm:spPr/>
      <dgm:t>
        <a:bodyPr/>
        <a:lstStyle/>
        <a:p>
          <a:endParaRPr lang="en-US"/>
        </a:p>
      </dgm:t>
    </dgm:pt>
    <dgm:pt modelId="{0A4E0D90-5B53-4087-BE32-E88DCD7DAD1B}">
      <dgm:prSet/>
      <dgm:spPr/>
      <dgm:t>
        <a:bodyPr/>
        <a:lstStyle/>
        <a:p>
          <a:r>
            <a:rPr lang="en-US"/>
            <a:t>55 CCP/Dual Credit </a:t>
          </a:r>
        </a:p>
      </dgm:t>
    </dgm:pt>
    <dgm:pt modelId="{619FF8A0-29F1-4E63-BF9E-EB4B7A64A837}" type="parTrans" cxnId="{AC899845-C077-43E9-8520-14A73D2DFE21}">
      <dgm:prSet/>
      <dgm:spPr/>
      <dgm:t>
        <a:bodyPr/>
        <a:lstStyle/>
        <a:p>
          <a:endParaRPr lang="en-US"/>
        </a:p>
      </dgm:t>
    </dgm:pt>
    <dgm:pt modelId="{5D287E1F-6436-4F41-AB49-8D13B0B8CE26}" type="sibTrans" cxnId="{AC899845-C077-43E9-8520-14A73D2DFE21}">
      <dgm:prSet/>
      <dgm:spPr/>
      <dgm:t>
        <a:bodyPr/>
        <a:lstStyle/>
        <a:p>
          <a:endParaRPr lang="en-US"/>
        </a:p>
      </dgm:t>
    </dgm:pt>
    <dgm:pt modelId="{8DCF7D7E-8530-48F2-A25D-0B1EF5CB018E}">
      <dgm:prSet/>
      <dgm:spPr/>
      <dgm:t>
        <a:bodyPr/>
        <a:lstStyle/>
        <a:p>
          <a:r>
            <a:rPr lang="en-US"/>
            <a:t>48 Not Specified</a:t>
          </a:r>
        </a:p>
      </dgm:t>
    </dgm:pt>
    <dgm:pt modelId="{8123FE99-F940-45FD-8B75-431AD9D71D5B}" type="parTrans" cxnId="{918165FE-BC18-4F9B-92FD-DD7B7FFF2EF7}">
      <dgm:prSet/>
      <dgm:spPr/>
      <dgm:t>
        <a:bodyPr/>
        <a:lstStyle/>
        <a:p>
          <a:endParaRPr lang="en-US"/>
        </a:p>
      </dgm:t>
    </dgm:pt>
    <dgm:pt modelId="{A97BD008-DE13-46AF-905B-B967D771F48A}" type="sibTrans" cxnId="{918165FE-BC18-4F9B-92FD-DD7B7FFF2EF7}">
      <dgm:prSet/>
      <dgm:spPr/>
      <dgm:t>
        <a:bodyPr/>
        <a:lstStyle/>
        <a:p>
          <a:endParaRPr lang="en-US"/>
        </a:p>
      </dgm:t>
    </dgm:pt>
    <dgm:pt modelId="{27A1390D-4D0F-486B-822D-701194E60E3E}">
      <dgm:prSet/>
      <dgm:spPr/>
      <dgm:t>
        <a:bodyPr/>
        <a:lstStyle/>
        <a:p>
          <a:r>
            <a:rPr lang="en-US"/>
            <a:t>177 Undergraduate</a:t>
          </a:r>
        </a:p>
      </dgm:t>
    </dgm:pt>
    <dgm:pt modelId="{3F0FCC8B-5E8F-4B05-82B0-9A26542E20BE}" type="parTrans" cxnId="{268E61A3-463B-4570-9B3A-8A55986638EA}">
      <dgm:prSet/>
      <dgm:spPr/>
      <dgm:t>
        <a:bodyPr/>
        <a:lstStyle/>
        <a:p>
          <a:endParaRPr lang="en-US"/>
        </a:p>
      </dgm:t>
    </dgm:pt>
    <dgm:pt modelId="{1C3BBDEB-CF7D-444E-AF9C-5C7A75433F4C}" type="sibTrans" cxnId="{268E61A3-463B-4570-9B3A-8A55986638EA}">
      <dgm:prSet/>
      <dgm:spPr/>
      <dgm:t>
        <a:bodyPr/>
        <a:lstStyle/>
        <a:p>
          <a:endParaRPr lang="en-US"/>
        </a:p>
      </dgm:t>
    </dgm:pt>
    <dgm:pt modelId="{CE0AB1D6-EC3D-4163-B737-784311498D0F}" type="pres">
      <dgm:prSet presAssocID="{202AD445-CF55-440B-AF23-A4ADAC9D0F65}" presName="linear" presStyleCnt="0">
        <dgm:presLayoutVars>
          <dgm:animLvl val="lvl"/>
          <dgm:resizeHandles val="exact"/>
        </dgm:presLayoutVars>
      </dgm:prSet>
      <dgm:spPr/>
    </dgm:pt>
    <dgm:pt modelId="{C746D0F2-EB89-4CA0-9A58-936892127A96}" type="pres">
      <dgm:prSet presAssocID="{FA5E063A-D9B8-405B-9DFE-9C272FCDB3C6}" presName="parentText" presStyleLbl="node1" presStyleIdx="0" presStyleCnt="2">
        <dgm:presLayoutVars>
          <dgm:chMax val="0"/>
          <dgm:bulletEnabled val="1"/>
        </dgm:presLayoutVars>
      </dgm:prSet>
      <dgm:spPr/>
    </dgm:pt>
    <dgm:pt modelId="{3C8D12EF-1FD1-46BD-958D-D652E87C42C2}" type="pres">
      <dgm:prSet presAssocID="{41133767-8FE5-4900-B98C-7D1A2F5E3D1B}" presName="spacer" presStyleCnt="0"/>
      <dgm:spPr/>
    </dgm:pt>
    <dgm:pt modelId="{851C9022-BD6B-4D9E-8357-864D83C14F6D}" type="pres">
      <dgm:prSet presAssocID="{DD89AA4F-F287-4F86-8194-DB1D30677D63}" presName="parentText" presStyleLbl="node1" presStyleIdx="1" presStyleCnt="2">
        <dgm:presLayoutVars>
          <dgm:chMax val="0"/>
          <dgm:bulletEnabled val="1"/>
        </dgm:presLayoutVars>
      </dgm:prSet>
      <dgm:spPr/>
    </dgm:pt>
    <dgm:pt modelId="{7B5D87FF-377E-449E-8695-95B01FA2C153}" type="pres">
      <dgm:prSet presAssocID="{DD89AA4F-F287-4F86-8194-DB1D30677D63}" presName="childText" presStyleLbl="revTx" presStyleIdx="0" presStyleCnt="1">
        <dgm:presLayoutVars>
          <dgm:bulletEnabled val="1"/>
        </dgm:presLayoutVars>
      </dgm:prSet>
      <dgm:spPr/>
    </dgm:pt>
  </dgm:ptLst>
  <dgm:cxnLst>
    <dgm:cxn modelId="{AFABBA31-C534-4EBC-AF2A-4C1966923B0F}" type="presOf" srcId="{8DCF7D7E-8530-48F2-A25D-0B1EF5CB018E}" destId="{7B5D87FF-377E-449E-8695-95B01FA2C153}" srcOrd="0" destOrd="3" presId="urn:microsoft.com/office/officeart/2005/8/layout/vList2"/>
    <dgm:cxn modelId="{AC899845-C077-43E9-8520-14A73D2DFE21}" srcId="{DD89AA4F-F287-4F86-8194-DB1D30677D63}" destId="{0A4E0D90-5B53-4087-BE32-E88DCD7DAD1B}" srcOrd="2" destOrd="0" parTransId="{619FF8A0-29F1-4E63-BF9E-EB4B7A64A837}" sibTransId="{5D287E1F-6436-4F41-AB49-8D13B0B8CE26}"/>
    <dgm:cxn modelId="{39E06486-62C8-49F2-8863-977D8972D45B}" srcId="{202AD445-CF55-440B-AF23-A4ADAC9D0F65}" destId="{DD89AA4F-F287-4F86-8194-DB1D30677D63}" srcOrd="1" destOrd="0" parTransId="{9A11E57D-22B1-43EB-B489-1A7A9A60D202}" sibTransId="{02F80578-2CCF-48C0-BC05-0A09DD9534B7}"/>
    <dgm:cxn modelId="{268E61A3-463B-4570-9B3A-8A55986638EA}" srcId="{DD89AA4F-F287-4F86-8194-DB1D30677D63}" destId="{27A1390D-4D0F-486B-822D-701194E60E3E}" srcOrd="0" destOrd="0" parTransId="{3F0FCC8B-5E8F-4B05-82B0-9A26542E20BE}" sibTransId="{1C3BBDEB-CF7D-444E-AF9C-5C7A75433F4C}"/>
    <dgm:cxn modelId="{2E9AE7B2-A83B-441E-882B-77AF4C386895}" type="presOf" srcId="{DD89AA4F-F287-4F86-8194-DB1D30677D63}" destId="{851C9022-BD6B-4D9E-8357-864D83C14F6D}" srcOrd="0" destOrd="0" presId="urn:microsoft.com/office/officeart/2005/8/layout/vList2"/>
    <dgm:cxn modelId="{8BCB7EBC-6D86-4DBD-B99B-15E1537687C5}" type="presOf" srcId="{202AD445-CF55-440B-AF23-A4ADAC9D0F65}" destId="{CE0AB1D6-EC3D-4163-B737-784311498D0F}" srcOrd="0" destOrd="0" presId="urn:microsoft.com/office/officeart/2005/8/layout/vList2"/>
    <dgm:cxn modelId="{CCB485BD-1FF1-4C11-93A5-0391205E0849}" type="presOf" srcId="{0A4E0D90-5B53-4087-BE32-E88DCD7DAD1B}" destId="{7B5D87FF-377E-449E-8695-95B01FA2C153}" srcOrd="0" destOrd="2" presId="urn:microsoft.com/office/officeart/2005/8/layout/vList2"/>
    <dgm:cxn modelId="{6300A4DD-3850-4C15-8DDB-C5FFC7DB79CA}" srcId="{DD89AA4F-F287-4F86-8194-DB1D30677D63}" destId="{EE7C2C40-342E-4D3B-8022-6240CE537957}" srcOrd="1" destOrd="0" parTransId="{5C22D6BB-B034-41EF-B5F0-C78EBC8A0EAB}" sibTransId="{A11CA60B-E0E4-4965-B60B-DCEE618373B3}"/>
    <dgm:cxn modelId="{2C5452DE-9E8B-49DF-A78E-881882B76C0D}" type="presOf" srcId="{27A1390D-4D0F-486B-822D-701194E60E3E}" destId="{7B5D87FF-377E-449E-8695-95B01FA2C153}" srcOrd="0" destOrd="0" presId="urn:microsoft.com/office/officeart/2005/8/layout/vList2"/>
    <dgm:cxn modelId="{6D8C2EE0-DBBD-4E5A-9436-BB216409D6E9}" srcId="{202AD445-CF55-440B-AF23-A4ADAC9D0F65}" destId="{FA5E063A-D9B8-405B-9DFE-9C272FCDB3C6}" srcOrd="0" destOrd="0" parTransId="{145F5691-55F8-4F59-ADB9-2CC1A16F1262}" sibTransId="{41133767-8FE5-4900-B98C-7D1A2F5E3D1B}"/>
    <dgm:cxn modelId="{650EC7E6-B9F5-4235-A712-B4647B005123}" type="presOf" srcId="{EE7C2C40-342E-4D3B-8022-6240CE537957}" destId="{7B5D87FF-377E-449E-8695-95B01FA2C153}" srcOrd="0" destOrd="1" presId="urn:microsoft.com/office/officeart/2005/8/layout/vList2"/>
    <dgm:cxn modelId="{F43B08FC-705A-42B5-9341-A2E345B64A95}" type="presOf" srcId="{FA5E063A-D9B8-405B-9DFE-9C272FCDB3C6}" destId="{C746D0F2-EB89-4CA0-9A58-936892127A96}" srcOrd="0" destOrd="0" presId="urn:microsoft.com/office/officeart/2005/8/layout/vList2"/>
    <dgm:cxn modelId="{918165FE-BC18-4F9B-92FD-DD7B7FFF2EF7}" srcId="{DD89AA4F-F287-4F86-8194-DB1D30677D63}" destId="{8DCF7D7E-8530-48F2-A25D-0B1EF5CB018E}" srcOrd="3" destOrd="0" parTransId="{8123FE99-F940-45FD-8B75-431AD9D71D5B}" sibTransId="{A97BD008-DE13-46AF-905B-B967D771F48A}"/>
    <dgm:cxn modelId="{FC375504-41D5-420E-82AC-CF1DCFCD0278}" type="presParOf" srcId="{CE0AB1D6-EC3D-4163-B737-784311498D0F}" destId="{C746D0F2-EB89-4CA0-9A58-936892127A96}" srcOrd="0" destOrd="0" presId="urn:microsoft.com/office/officeart/2005/8/layout/vList2"/>
    <dgm:cxn modelId="{3E879CB6-AE82-41A4-87A2-A4F0CAEC6884}" type="presParOf" srcId="{CE0AB1D6-EC3D-4163-B737-784311498D0F}" destId="{3C8D12EF-1FD1-46BD-958D-D652E87C42C2}" srcOrd="1" destOrd="0" presId="urn:microsoft.com/office/officeart/2005/8/layout/vList2"/>
    <dgm:cxn modelId="{481CB6C5-CDB8-4524-940C-1248B48A9F9E}" type="presParOf" srcId="{CE0AB1D6-EC3D-4163-B737-784311498D0F}" destId="{851C9022-BD6B-4D9E-8357-864D83C14F6D}" srcOrd="2" destOrd="0" presId="urn:microsoft.com/office/officeart/2005/8/layout/vList2"/>
    <dgm:cxn modelId="{AD3019B6-A282-4DAB-ADEB-8AD5EFD54824}" type="presParOf" srcId="{CE0AB1D6-EC3D-4163-B737-784311498D0F}" destId="{7B5D87FF-377E-449E-8695-95B01FA2C153}" srcOrd="3"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6CE072B-4D0D-405F-A3B0-E2112F8467E8}"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06BE1EA5-BB91-484E-8450-5DCC5D29BA6C}">
      <dgm:prSet/>
      <dgm:spPr/>
      <dgm:t>
        <a:bodyPr/>
        <a:lstStyle/>
        <a:p>
          <a:r>
            <a:rPr lang="en-US"/>
            <a:t>Re-issue survey to participating students</a:t>
          </a:r>
        </a:p>
      </dgm:t>
    </dgm:pt>
    <dgm:pt modelId="{A7369FC4-11B7-446B-A578-3961C0A2EEFF}" type="parTrans" cxnId="{38A6E611-504B-4376-BEE1-258FB5936DD5}">
      <dgm:prSet/>
      <dgm:spPr/>
      <dgm:t>
        <a:bodyPr/>
        <a:lstStyle/>
        <a:p>
          <a:endParaRPr lang="en-US"/>
        </a:p>
      </dgm:t>
    </dgm:pt>
    <dgm:pt modelId="{FA088EB5-D87E-4A03-B97C-C3B142631B3B}" type="sibTrans" cxnId="{38A6E611-504B-4376-BEE1-258FB5936DD5}">
      <dgm:prSet/>
      <dgm:spPr/>
      <dgm:t>
        <a:bodyPr/>
        <a:lstStyle/>
        <a:p>
          <a:endParaRPr lang="en-US"/>
        </a:p>
      </dgm:t>
    </dgm:pt>
    <dgm:pt modelId="{084111B1-4BD7-42F4-BFF5-05F5B9F8DAFE}">
      <dgm:prSet/>
      <dgm:spPr/>
      <dgm:t>
        <a:bodyPr/>
        <a:lstStyle/>
        <a:p>
          <a:r>
            <a:rPr lang="en-US"/>
            <a:t>Follow up with personal interviews about writing attitudes</a:t>
          </a:r>
        </a:p>
      </dgm:t>
    </dgm:pt>
    <dgm:pt modelId="{47F5E37C-1DE7-4DDF-8123-7672C46D41D2}" type="parTrans" cxnId="{CAFFF46D-1032-48D4-9719-D20A6324500C}">
      <dgm:prSet/>
      <dgm:spPr/>
      <dgm:t>
        <a:bodyPr/>
        <a:lstStyle/>
        <a:p>
          <a:endParaRPr lang="en-US"/>
        </a:p>
      </dgm:t>
    </dgm:pt>
    <dgm:pt modelId="{E84C8D72-518F-4986-8555-740074764A5E}" type="sibTrans" cxnId="{CAFFF46D-1032-48D4-9719-D20A6324500C}">
      <dgm:prSet/>
      <dgm:spPr/>
      <dgm:t>
        <a:bodyPr/>
        <a:lstStyle/>
        <a:p>
          <a:endParaRPr lang="en-US"/>
        </a:p>
      </dgm:t>
    </dgm:pt>
    <dgm:pt modelId="{B93F2914-4A3A-46A6-845F-86E6E0743288}">
      <dgm:prSet/>
      <dgm:spPr/>
      <dgm:t>
        <a:bodyPr/>
        <a:lstStyle/>
        <a:p>
          <a:r>
            <a:rPr lang="en-US"/>
            <a:t>Repeat survey for incoming student participation</a:t>
          </a:r>
        </a:p>
      </dgm:t>
    </dgm:pt>
    <dgm:pt modelId="{3AED8344-BF46-4E8B-BA23-880E6A8BB379}" type="parTrans" cxnId="{850E711A-81F7-4162-A36D-CAEE77A52460}">
      <dgm:prSet/>
      <dgm:spPr/>
      <dgm:t>
        <a:bodyPr/>
        <a:lstStyle/>
        <a:p>
          <a:endParaRPr lang="en-US"/>
        </a:p>
      </dgm:t>
    </dgm:pt>
    <dgm:pt modelId="{01AB3D2A-DF16-4E6B-AA7C-01C8CF0DB9BD}" type="sibTrans" cxnId="{850E711A-81F7-4162-A36D-CAEE77A52460}">
      <dgm:prSet/>
      <dgm:spPr/>
      <dgm:t>
        <a:bodyPr/>
        <a:lstStyle/>
        <a:p>
          <a:endParaRPr lang="en-US"/>
        </a:p>
      </dgm:t>
    </dgm:pt>
    <dgm:pt modelId="{6A1D758D-F80D-4880-8CAB-6DD921308713}">
      <dgm:prSet/>
      <dgm:spPr/>
      <dgm:t>
        <a:bodyPr/>
        <a:lstStyle/>
        <a:p>
          <a:r>
            <a:rPr lang="en-US" baseline="0"/>
            <a:t>Observe changes in student attitudes with different generations</a:t>
          </a:r>
          <a:endParaRPr lang="en-US"/>
        </a:p>
      </dgm:t>
    </dgm:pt>
    <dgm:pt modelId="{326BCFBC-D630-45BA-BA9A-C24DCD08BA40}" type="parTrans" cxnId="{FDC9FB58-4DC6-4989-A15A-8F33EAD3F3BB}">
      <dgm:prSet/>
      <dgm:spPr/>
      <dgm:t>
        <a:bodyPr/>
        <a:lstStyle/>
        <a:p>
          <a:endParaRPr lang="en-US"/>
        </a:p>
      </dgm:t>
    </dgm:pt>
    <dgm:pt modelId="{9127C26F-B912-4250-9AA5-AEE1703CF4B5}" type="sibTrans" cxnId="{FDC9FB58-4DC6-4989-A15A-8F33EAD3F3BB}">
      <dgm:prSet/>
      <dgm:spPr/>
      <dgm:t>
        <a:bodyPr/>
        <a:lstStyle/>
        <a:p>
          <a:endParaRPr lang="en-US"/>
        </a:p>
      </dgm:t>
    </dgm:pt>
    <dgm:pt modelId="{36073593-5A1E-489D-B49C-D72106CDAD76}" type="pres">
      <dgm:prSet presAssocID="{E6CE072B-4D0D-405F-A3B0-E2112F8467E8}" presName="root" presStyleCnt="0">
        <dgm:presLayoutVars>
          <dgm:dir/>
          <dgm:resizeHandles val="exact"/>
        </dgm:presLayoutVars>
      </dgm:prSet>
      <dgm:spPr/>
    </dgm:pt>
    <dgm:pt modelId="{79BCACEF-6621-4F81-920B-5EFDDB5D24AD}" type="pres">
      <dgm:prSet presAssocID="{06BE1EA5-BB91-484E-8450-5DCC5D29BA6C}" presName="compNode" presStyleCnt="0"/>
      <dgm:spPr/>
    </dgm:pt>
    <dgm:pt modelId="{96AC06CA-C87E-43D9-920D-0DC6F3FE8271}" type="pres">
      <dgm:prSet presAssocID="{06BE1EA5-BB91-484E-8450-5DCC5D29BA6C}" presName="bgRect" presStyleLbl="bgShp" presStyleIdx="0" presStyleCnt="3"/>
      <dgm:spPr/>
    </dgm:pt>
    <dgm:pt modelId="{4B73E693-D493-4C63-8B59-B996E65F6337}" type="pres">
      <dgm:prSet presAssocID="{06BE1EA5-BB91-484E-8450-5DCC5D29BA6C}"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Questions"/>
        </a:ext>
      </dgm:extLst>
    </dgm:pt>
    <dgm:pt modelId="{C137F857-3163-4649-92B0-20C029A01D5B}" type="pres">
      <dgm:prSet presAssocID="{06BE1EA5-BB91-484E-8450-5DCC5D29BA6C}" presName="spaceRect" presStyleCnt="0"/>
      <dgm:spPr/>
    </dgm:pt>
    <dgm:pt modelId="{9ED0B48B-7380-431E-9544-6D1CE3E1F839}" type="pres">
      <dgm:prSet presAssocID="{06BE1EA5-BB91-484E-8450-5DCC5D29BA6C}" presName="parTx" presStyleLbl="revTx" presStyleIdx="0" presStyleCnt="4">
        <dgm:presLayoutVars>
          <dgm:chMax val="0"/>
          <dgm:chPref val="0"/>
        </dgm:presLayoutVars>
      </dgm:prSet>
      <dgm:spPr/>
    </dgm:pt>
    <dgm:pt modelId="{C1C7F517-498A-482D-916D-8D0E440390D0}" type="pres">
      <dgm:prSet presAssocID="{FA088EB5-D87E-4A03-B97C-C3B142631B3B}" presName="sibTrans" presStyleCnt="0"/>
      <dgm:spPr/>
    </dgm:pt>
    <dgm:pt modelId="{8756752D-C678-4B8D-B007-9ECB274AB18F}" type="pres">
      <dgm:prSet presAssocID="{084111B1-4BD7-42F4-BFF5-05F5B9F8DAFE}" presName="compNode" presStyleCnt="0"/>
      <dgm:spPr/>
    </dgm:pt>
    <dgm:pt modelId="{F5829B00-9AE3-4AB7-865C-DCA2500FAA0A}" type="pres">
      <dgm:prSet presAssocID="{084111B1-4BD7-42F4-BFF5-05F5B9F8DAFE}" presName="bgRect" presStyleLbl="bgShp" presStyleIdx="1" presStyleCnt="3"/>
      <dgm:spPr/>
    </dgm:pt>
    <dgm:pt modelId="{C1AF0B88-3E92-4F69-95ED-8471EACAD755}" type="pres">
      <dgm:prSet presAssocID="{084111B1-4BD7-42F4-BFF5-05F5B9F8DAFE}"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at Bubble"/>
        </a:ext>
      </dgm:extLst>
    </dgm:pt>
    <dgm:pt modelId="{C499514A-19C5-400C-92AD-D5A842F6EAB7}" type="pres">
      <dgm:prSet presAssocID="{084111B1-4BD7-42F4-BFF5-05F5B9F8DAFE}" presName="spaceRect" presStyleCnt="0"/>
      <dgm:spPr/>
    </dgm:pt>
    <dgm:pt modelId="{3ABD55BA-1888-4824-A4A8-34FD66991F89}" type="pres">
      <dgm:prSet presAssocID="{084111B1-4BD7-42F4-BFF5-05F5B9F8DAFE}" presName="parTx" presStyleLbl="revTx" presStyleIdx="1" presStyleCnt="4">
        <dgm:presLayoutVars>
          <dgm:chMax val="0"/>
          <dgm:chPref val="0"/>
        </dgm:presLayoutVars>
      </dgm:prSet>
      <dgm:spPr/>
    </dgm:pt>
    <dgm:pt modelId="{FBEC4102-4B87-4850-8129-46E400A6E6C0}" type="pres">
      <dgm:prSet presAssocID="{E84C8D72-518F-4986-8555-740074764A5E}" presName="sibTrans" presStyleCnt="0"/>
      <dgm:spPr/>
    </dgm:pt>
    <dgm:pt modelId="{2D2B6837-27F2-4330-9155-446173C22F82}" type="pres">
      <dgm:prSet presAssocID="{B93F2914-4A3A-46A6-845F-86E6E0743288}" presName="compNode" presStyleCnt="0"/>
      <dgm:spPr/>
    </dgm:pt>
    <dgm:pt modelId="{12C223AB-E0F1-4F7A-BF8D-A587D8C9724D}" type="pres">
      <dgm:prSet presAssocID="{B93F2914-4A3A-46A6-845F-86E6E0743288}" presName="bgRect" presStyleLbl="bgShp" presStyleIdx="2" presStyleCnt="3"/>
      <dgm:spPr/>
    </dgm:pt>
    <dgm:pt modelId="{161CE454-062D-4E7B-800E-B017F675401C}" type="pres">
      <dgm:prSet presAssocID="{B93F2914-4A3A-46A6-845F-86E6E0743288}"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Users"/>
        </a:ext>
      </dgm:extLst>
    </dgm:pt>
    <dgm:pt modelId="{DD133AB5-00D3-4946-B01B-1F6DD27CE24C}" type="pres">
      <dgm:prSet presAssocID="{B93F2914-4A3A-46A6-845F-86E6E0743288}" presName="spaceRect" presStyleCnt="0"/>
      <dgm:spPr/>
    </dgm:pt>
    <dgm:pt modelId="{DCAC925F-B36D-49AC-816A-D06169FAC876}" type="pres">
      <dgm:prSet presAssocID="{B93F2914-4A3A-46A6-845F-86E6E0743288}" presName="parTx" presStyleLbl="revTx" presStyleIdx="2" presStyleCnt="4">
        <dgm:presLayoutVars>
          <dgm:chMax val="0"/>
          <dgm:chPref val="0"/>
        </dgm:presLayoutVars>
      </dgm:prSet>
      <dgm:spPr/>
    </dgm:pt>
    <dgm:pt modelId="{90C2DD3C-4388-419B-9548-5ADA511A81EF}" type="pres">
      <dgm:prSet presAssocID="{B93F2914-4A3A-46A6-845F-86E6E0743288}" presName="desTx" presStyleLbl="revTx" presStyleIdx="3" presStyleCnt="4">
        <dgm:presLayoutVars/>
      </dgm:prSet>
      <dgm:spPr/>
    </dgm:pt>
  </dgm:ptLst>
  <dgm:cxnLst>
    <dgm:cxn modelId="{7972310C-A5F4-438D-81AB-E4DE5D2EB8DA}" type="presOf" srcId="{084111B1-4BD7-42F4-BFF5-05F5B9F8DAFE}" destId="{3ABD55BA-1888-4824-A4A8-34FD66991F89}" srcOrd="0" destOrd="0" presId="urn:microsoft.com/office/officeart/2018/2/layout/IconVerticalSolidList"/>
    <dgm:cxn modelId="{38A6E611-504B-4376-BEE1-258FB5936DD5}" srcId="{E6CE072B-4D0D-405F-A3B0-E2112F8467E8}" destId="{06BE1EA5-BB91-484E-8450-5DCC5D29BA6C}" srcOrd="0" destOrd="0" parTransId="{A7369FC4-11B7-446B-A578-3961C0A2EEFF}" sibTransId="{FA088EB5-D87E-4A03-B97C-C3B142631B3B}"/>
    <dgm:cxn modelId="{850E711A-81F7-4162-A36D-CAEE77A52460}" srcId="{E6CE072B-4D0D-405F-A3B0-E2112F8467E8}" destId="{B93F2914-4A3A-46A6-845F-86E6E0743288}" srcOrd="2" destOrd="0" parTransId="{3AED8344-BF46-4E8B-BA23-880E6A8BB379}" sibTransId="{01AB3D2A-DF16-4E6B-AA7C-01C8CF0DB9BD}"/>
    <dgm:cxn modelId="{0019C025-3A52-43A5-887E-764FDEA6AB3E}" type="presOf" srcId="{B93F2914-4A3A-46A6-845F-86E6E0743288}" destId="{DCAC925F-B36D-49AC-816A-D06169FAC876}" srcOrd="0" destOrd="0" presId="urn:microsoft.com/office/officeart/2018/2/layout/IconVerticalSolidList"/>
    <dgm:cxn modelId="{9AE1FB68-3D02-45D9-A0BE-9C826F0A953F}" type="presOf" srcId="{6A1D758D-F80D-4880-8CAB-6DD921308713}" destId="{90C2DD3C-4388-419B-9548-5ADA511A81EF}" srcOrd="0" destOrd="0" presId="urn:microsoft.com/office/officeart/2018/2/layout/IconVerticalSolidList"/>
    <dgm:cxn modelId="{CAFFF46D-1032-48D4-9719-D20A6324500C}" srcId="{E6CE072B-4D0D-405F-A3B0-E2112F8467E8}" destId="{084111B1-4BD7-42F4-BFF5-05F5B9F8DAFE}" srcOrd="1" destOrd="0" parTransId="{47F5E37C-1DE7-4DDF-8123-7672C46D41D2}" sibTransId="{E84C8D72-518F-4986-8555-740074764A5E}"/>
    <dgm:cxn modelId="{FDC9FB58-4DC6-4989-A15A-8F33EAD3F3BB}" srcId="{B93F2914-4A3A-46A6-845F-86E6E0743288}" destId="{6A1D758D-F80D-4880-8CAB-6DD921308713}" srcOrd="0" destOrd="0" parTransId="{326BCFBC-D630-45BA-BA9A-C24DCD08BA40}" sibTransId="{9127C26F-B912-4250-9AA5-AEE1703CF4B5}"/>
    <dgm:cxn modelId="{0F2B2E7B-D696-4930-957F-5A42FBCFD58C}" type="presOf" srcId="{E6CE072B-4D0D-405F-A3B0-E2112F8467E8}" destId="{36073593-5A1E-489D-B49C-D72106CDAD76}" srcOrd="0" destOrd="0" presId="urn:microsoft.com/office/officeart/2018/2/layout/IconVerticalSolidList"/>
    <dgm:cxn modelId="{11AF6EB9-4092-4C22-BFA4-DB2F89A1D1AF}" type="presOf" srcId="{06BE1EA5-BB91-484E-8450-5DCC5D29BA6C}" destId="{9ED0B48B-7380-431E-9544-6D1CE3E1F839}" srcOrd="0" destOrd="0" presId="urn:microsoft.com/office/officeart/2018/2/layout/IconVerticalSolidList"/>
    <dgm:cxn modelId="{78446ABC-A5D2-4E7D-94F6-D5DDF76E2ECF}" type="presParOf" srcId="{36073593-5A1E-489D-B49C-D72106CDAD76}" destId="{79BCACEF-6621-4F81-920B-5EFDDB5D24AD}" srcOrd="0" destOrd="0" presId="urn:microsoft.com/office/officeart/2018/2/layout/IconVerticalSolidList"/>
    <dgm:cxn modelId="{C8C6A3DA-46F8-4EE6-9334-026198FBE74F}" type="presParOf" srcId="{79BCACEF-6621-4F81-920B-5EFDDB5D24AD}" destId="{96AC06CA-C87E-43D9-920D-0DC6F3FE8271}" srcOrd="0" destOrd="0" presId="urn:microsoft.com/office/officeart/2018/2/layout/IconVerticalSolidList"/>
    <dgm:cxn modelId="{BAC66BE2-362C-4AAD-B1CB-5544D1F22FCB}" type="presParOf" srcId="{79BCACEF-6621-4F81-920B-5EFDDB5D24AD}" destId="{4B73E693-D493-4C63-8B59-B996E65F6337}" srcOrd="1" destOrd="0" presId="urn:microsoft.com/office/officeart/2018/2/layout/IconVerticalSolidList"/>
    <dgm:cxn modelId="{46EC437B-D638-40DC-93D2-031809067AEA}" type="presParOf" srcId="{79BCACEF-6621-4F81-920B-5EFDDB5D24AD}" destId="{C137F857-3163-4649-92B0-20C029A01D5B}" srcOrd="2" destOrd="0" presId="urn:microsoft.com/office/officeart/2018/2/layout/IconVerticalSolidList"/>
    <dgm:cxn modelId="{3F23AA7B-9D85-4B07-8256-CC4D0DD401E5}" type="presParOf" srcId="{79BCACEF-6621-4F81-920B-5EFDDB5D24AD}" destId="{9ED0B48B-7380-431E-9544-6D1CE3E1F839}" srcOrd="3" destOrd="0" presId="urn:microsoft.com/office/officeart/2018/2/layout/IconVerticalSolidList"/>
    <dgm:cxn modelId="{DFCEC943-CE02-4F50-A297-936E80A0F81E}" type="presParOf" srcId="{36073593-5A1E-489D-B49C-D72106CDAD76}" destId="{C1C7F517-498A-482D-916D-8D0E440390D0}" srcOrd="1" destOrd="0" presId="urn:microsoft.com/office/officeart/2018/2/layout/IconVerticalSolidList"/>
    <dgm:cxn modelId="{45DD1203-86CD-4F00-88EA-8DE6794211DC}" type="presParOf" srcId="{36073593-5A1E-489D-B49C-D72106CDAD76}" destId="{8756752D-C678-4B8D-B007-9ECB274AB18F}" srcOrd="2" destOrd="0" presId="urn:microsoft.com/office/officeart/2018/2/layout/IconVerticalSolidList"/>
    <dgm:cxn modelId="{4A9F14D2-5843-409A-BB72-8B414C17EBED}" type="presParOf" srcId="{8756752D-C678-4B8D-B007-9ECB274AB18F}" destId="{F5829B00-9AE3-4AB7-865C-DCA2500FAA0A}" srcOrd="0" destOrd="0" presId="urn:microsoft.com/office/officeart/2018/2/layout/IconVerticalSolidList"/>
    <dgm:cxn modelId="{D9BC14DD-6B0E-46E0-BDFA-19D2D750A0A5}" type="presParOf" srcId="{8756752D-C678-4B8D-B007-9ECB274AB18F}" destId="{C1AF0B88-3E92-4F69-95ED-8471EACAD755}" srcOrd="1" destOrd="0" presId="urn:microsoft.com/office/officeart/2018/2/layout/IconVerticalSolidList"/>
    <dgm:cxn modelId="{6AF065EA-0F24-4A97-B74B-66A98629995F}" type="presParOf" srcId="{8756752D-C678-4B8D-B007-9ECB274AB18F}" destId="{C499514A-19C5-400C-92AD-D5A842F6EAB7}" srcOrd="2" destOrd="0" presId="urn:microsoft.com/office/officeart/2018/2/layout/IconVerticalSolidList"/>
    <dgm:cxn modelId="{1C749AF7-B101-47FA-822B-21D7DB8F851A}" type="presParOf" srcId="{8756752D-C678-4B8D-B007-9ECB274AB18F}" destId="{3ABD55BA-1888-4824-A4A8-34FD66991F89}" srcOrd="3" destOrd="0" presId="urn:microsoft.com/office/officeart/2018/2/layout/IconVerticalSolidList"/>
    <dgm:cxn modelId="{477399B0-1E8D-4BF2-BFCE-0E61513F8E0F}" type="presParOf" srcId="{36073593-5A1E-489D-B49C-D72106CDAD76}" destId="{FBEC4102-4B87-4850-8129-46E400A6E6C0}" srcOrd="3" destOrd="0" presId="urn:microsoft.com/office/officeart/2018/2/layout/IconVerticalSolidList"/>
    <dgm:cxn modelId="{0338452D-8AF7-4B5F-9EBC-355D52C98578}" type="presParOf" srcId="{36073593-5A1E-489D-B49C-D72106CDAD76}" destId="{2D2B6837-27F2-4330-9155-446173C22F82}" srcOrd="4" destOrd="0" presId="urn:microsoft.com/office/officeart/2018/2/layout/IconVerticalSolidList"/>
    <dgm:cxn modelId="{5A88C160-9A12-4349-B7F0-5E2803FEF604}" type="presParOf" srcId="{2D2B6837-27F2-4330-9155-446173C22F82}" destId="{12C223AB-E0F1-4F7A-BF8D-A587D8C9724D}" srcOrd="0" destOrd="0" presId="urn:microsoft.com/office/officeart/2018/2/layout/IconVerticalSolidList"/>
    <dgm:cxn modelId="{4E41C18A-EE89-4F29-ABB0-99D7A9E91D30}" type="presParOf" srcId="{2D2B6837-27F2-4330-9155-446173C22F82}" destId="{161CE454-062D-4E7B-800E-B017F675401C}" srcOrd="1" destOrd="0" presId="urn:microsoft.com/office/officeart/2018/2/layout/IconVerticalSolidList"/>
    <dgm:cxn modelId="{CCB706D6-4E2C-4D63-96DD-5FE7322A6FA4}" type="presParOf" srcId="{2D2B6837-27F2-4330-9155-446173C22F82}" destId="{DD133AB5-00D3-4946-B01B-1F6DD27CE24C}" srcOrd="2" destOrd="0" presId="urn:microsoft.com/office/officeart/2018/2/layout/IconVerticalSolidList"/>
    <dgm:cxn modelId="{D207CE99-E3D8-4888-B899-0BD1A66073DF}" type="presParOf" srcId="{2D2B6837-27F2-4330-9155-446173C22F82}" destId="{DCAC925F-B36D-49AC-816A-D06169FAC876}" srcOrd="3" destOrd="0" presId="urn:microsoft.com/office/officeart/2018/2/layout/IconVerticalSolidList"/>
    <dgm:cxn modelId="{98299729-78FD-4942-9976-55569BE670AD}" type="presParOf" srcId="{2D2B6837-27F2-4330-9155-446173C22F82}" destId="{90C2DD3C-4388-419B-9548-5ADA511A81EF}" srcOrd="4" destOrd="0" presId="urn:microsoft.com/office/officeart/2018/2/layout/IconVerticalSoli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BA5D57-15E6-4665-9A64-5FEB01BAE1ED}">
      <dsp:nvSpPr>
        <dsp:cNvPr id="0" name=""/>
        <dsp:cNvSpPr/>
      </dsp:nvSpPr>
      <dsp:spPr>
        <a:xfrm>
          <a:off x="0" y="4102"/>
          <a:ext cx="5913437" cy="87387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E304866-F5ED-4612-885D-BB4382853162}">
      <dsp:nvSpPr>
        <dsp:cNvPr id="0" name=""/>
        <dsp:cNvSpPr/>
      </dsp:nvSpPr>
      <dsp:spPr>
        <a:xfrm>
          <a:off x="264346" y="200724"/>
          <a:ext cx="480630" cy="48063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8371BF0-1345-4E30-BAF9-F222C9A0CD4C}">
      <dsp:nvSpPr>
        <dsp:cNvPr id="0" name=""/>
        <dsp:cNvSpPr/>
      </dsp:nvSpPr>
      <dsp:spPr>
        <a:xfrm>
          <a:off x="1009324" y="4102"/>
          <a:ext cx="4904112" cy="8738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85" tIns="92485" rIns="92485" bIns="92485" numCol="1" spcCol="1270" anchor="ctr" anchorCtr="0">
          <a:noAutofit/>
        </a:bodyPr>
        <a:lstStyle/>
        <a:p>
          <a:pPr marL="0" lvl="0" indent="0" algn="l" defTabSz="711200">
            <a:lnSpc>
              <a:spcPct val="90000"/>
            </a:lnSpc>
            <a:spcBef>
              <a:spcPct val="0"/>
            </a:spcBef>
            <a:spcAft>
              <a:spcPct val="35000"/>
            </a:spcAft>
            <a:buNone/>
          </a:pPr>
          <a:r>
            <a:rPr lang="en-US" sz="1600" kern="1200"/>
            <a:t>Online Survey</a:t>
          </a:r>
        </a:p>
      </dsp:txBody>
      <dsp:txXfrm>
        <a:off x="1009324" y="4102"/>
        <a:ext cx="4904112" cy="873874"/>
      </dsp:txXfrm>
    </dsp:sp>
    <dsp:sp modelId="{08C42AAD-C614-4B31-B687-F990F1BEC904}">
      <dsp:nvSpPr>
        <dsp:cNvPr id="0" name=""/>
        <dsp:cNvSpPr/>
      </dsp:nvSpPr>
      <dsp:spPr>
        <a:xfrm>
          <a:off x="0" y="1096445"/>
          <a:ext cx="5913437" cy="87387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D230A3C-0F71-4477-AB5F-6023FBC4F490}">
      <dsp:nvSpPr>
        <dsp:cNvPr id="0" name=""/>
        <dsp:cNvSpPr/>
      </dsp:nvSpPr>
      <dsp:spPr>
        <a:xfrm>
          <a:off x="264346" y="1293066"/>
          <a:ext cx="480630" cy="48063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D133959-B97B-4219-9E06-07BD5999B63E}">
      <dsp:nvSpPr>
        <dsp:cNvPr id="0" name=""/>
        <dsp:cNvSpPr/>
      </dsp:nvSpPr>
      <dsp:spPr>
        <a:xfrm>
          <a:off x="1009324" y="1096445"/>
          <a:ext cx="4904112" cy="8738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85" tIns="92485" rIns="92485" bIns="92485" numCol="1" spcCol="1270" anchor="ctr" anchorCtr="0">
          <a:noAutofit/>
        </a:bodyPr>
        <a:lstStyle/>
        <a:p>
          <a:pPr marL="0" lvl="0" indent="0" algn="l" defTabSz="711200">
            <a:lnSpc>
              <a:spcPct val="90000"/>
            </a:lnSpc>
            <a:spcBef>
              <a:spcPct val="0"/>
            </a:spcBef>
            <a:spcAft>
              <a:spcPct val="35000"/>
            </a:spcAft>
            <a:buNone/>
          </a:pPr>
          <a:r>
            <a:rPr lang="en-US" sz="1600" kern="1200"/>
            <a:t>20-30 minutes long</a:t>
          </a:r>
        </a:p>
      </dsp:txBody>
      <dsp:txXfrm>
        <a:off x="1009324" y="1096445"/>
        <a:ext cx="4904112" cy="873874"/>
      </dsp:txXfrm>
    </dsp:sp>
    <dsp:sp modelId="{82A2C37C-27C2-45DC-B2B5-F678328B75DD}">
      <dsp:nvSpPr>
        <dsp:cNvPr id="0" name=""/>
        <dsp:cNvSpPr/>
      </dsp:nvSpPr>
      <dsp:spPr>
        <a:xfrm>
          <a:off x="0" y="2188787"/>
          <a:ext cx="5913437" cy="87387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F4101AA-3B90-41C5-B32E-D8836770B9B0}">
      <dsp:nvSpPr>
        <dsp:cNvPr id="0" name=""/>
        <dsp:cNvSpPr/>
      </dsp:nvSpPr>
      <dsp:spPr>
        <a:xfrm>
          <a:off x="264346" y="2385409"/>
          <a:ext cx="480630" cy="48063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CCDFA46-0F1E-43FC-9B43-53314D693499}">
      <dsp:nvSpPr>
        <dsp:cNvPr id="0" name=""/>
        <dsp:cNvSpPr/>
      </dsp:nvSpPr>
      <dsp:spPr>
        <a:xfrm>
          <a:off x="1009324" y="2188787"/>
          <a:ext cx="4904112" cy="8738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85" tIns="92485" rIns="92485" bIns="92485" numCol="1" spcCol="1270" anchor="ctr" anchorCtr="0">
          <a:noAutofit/>
        </a:bodyPr>
        <a:lstStyle/>
        <a:p>
          <a:pPr marL="0" lvl="0" indent="0" algn="l" defTabSz="711200">
            <a:lnSpc>
              <a:spcPct val="90000"/>
            </a:lnSpc>
            <a:spcBef>
              <a:spcPct val="0"/>
            </a:spcBef>
            <a:spcAft>
              <a:spcPct val="35000"/>
            </a:spcAft>
            <a:buNone/>
          </a:pPr>
          <a:r>
            <a:rPr lang="en-US" sz="1600" kern="1200"/>
            <a:t>Distributed via e-mail</a:t>
          </a:r>
        </a:p>
      </dsp:txBody>
      <dsp:txXfrm>
        <a:off x="1009324" y="2188787"/>
        <a:ext cx="4904112" cy="873874"/>
      </dsp:txXfrm>
    </dsp:sp>
    <dsp:sp modelId="{34B00C02-1C9B-4006-8434-5311F445176D}">
      <dsp:nvSpPr>
        <dsp:cNvPr id="0" name=""/>
        <dsp:cNvSpPr/>
      </dsp:nvSpPr>
      <dsp:spPr>
        <a:xfrm>
          <a:off x="0" y="3281130"/>
          <a:ext cx="5913437" cy="87387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37EE142-D097-4960-A396-0E7EC5937A26}">
      <dsp:nvSpPr>
        <dsp:cNvPr id="0" name=""/>
        <dsp:cNvSpPr/>
      </dsp:nvSpPr>
      <dsp:spPr>
        <a:xfrm>
          <a:off x="264346" y="3477752"/>
          <a:ext cx="480630" cy="48063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F52A802-006D-4D21-86E4-F7B628275DF5}">
      <dsp:nvSpPr>
        <dsp:cNvPr id="0" name=""/>
        <dsp:cNvSpPr/>
      </dsp:nvSpPr>
      <dsp:spPr>
        <a:xfrm>
          <a:off x="1009324" y="3281130"/>
          <a:ext cx="2661046" cy="8738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85" tIns="92485" rIns="92485" bIns="92485" numCol="1" spcCol="1270" anchor="ctr" anchorCtr="0">
          <a:noAutofit/>
        </a:bodyPr>
        <a:lstStyle/>
        <a:p>
          <a:pPr marL="0" lvl="0" indent="0" algn="l" defTabSz="711200">
            <a:lnSpc>
              <a:spcPct val="90000"/>
            </a:lnSpc>
            <a:spcBef>
              <a:spcPct val="0"/>
            </a:spcBef>
            <a:spcAft>
              <a:spcPct val="35000"/>
            </a:spcAft>
            <a:buNone/>
          </a:pPr>
          <a:r>
            <a:rPr lang="en-US" sz="1600" kern="1200"/>
            <a:t>Email addresses collected with each response</a:t>
          </a:r>
        </a:p>
      </dsp:txBody>
      <dsp:txXfrm>
        <a:off x="1009324" y="3281130"/>
        <a:ext cx="2661046" cy="873874"/>
      </dsp:txXfrm>
    </dsp:sp>
    <dsp:sp modelId="{D43D36AC-297B-4E4B-BBB5-2807275E7F84}">
      <dsp:nvSpPr>
        <dsp:cNvPr id="0" name=""/>
        <dsp:cNvSpPr/>
      </dsp:nvSpPr>
      <dsp:spPr>
        <a:xfrm>
          <a:off x="3670371" y="3281130"/>
          <a:ext cx="2243065" cy="8738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85" tIns="92485" rIns="92485" bIns="92485" numCol="1" spcCol="1270" anchor="ctr" anchorCtr="0">
          <a:noAutofit/>
        </a:bodyPr>
        <a:lstStyle/>
        <a:p>
          <a:pPr marL="0" lvl="0" indent="0" algn="l" defTabSz="533400">
            <a:lnSpc>
              <a:spcPct val="90000"/>
            </a:lnSpc>
            <a:spcBef>
              <a:spcPct val="0"/>
            </a:spcBef>
            <a:spcAft>
              <a:spcPct val="35000"/>
            </a:spcAft>
            <a:buNone/>
          </a:pPr>
          <a:r>
            <a:rPr lang="en-US" sz="1200" kern="1200" baseline="0"/>
            <a:t>Ability to conduct interviews and re-issue survey</a:t>
          </a:r>
          <a:endParaRPr lang="en-US" sz="1200" kern="1200"/>
        </a:p>
      </dsp:txBody>
      <dsp:txXfrm>
        <a:off x="3670371" y="3281130"/>
        <a:ext cx="2243065" cy="873874"/>
      </dsp:txXfrm>
    </dsp:sp>
    <dsp:sp modelId="{F0514F75-EF18-42D2-98A5-C4F5608C6993}">
      <dsp:nvSpPr>
        <dsp:cNvPr id="0" name=""/>
        <dsp:cNvSpPr/>
      </dsp:nvSpPr>
      <dsp:spPr>
        <a:xfrm>
          <a:off x="0" y="4373473"/>
          <a:ext cx="5913437" cy="87387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3C7E52F-8197-4E38-ACC9-5ABC96ECE2AE}">
      <dsp:nvSpPr>
        <dsp:cNvPr id="0" name=""/>
        <dsp:cNvSpPr/>
      </dsp:nvSpPr>
      <dsp:spPr>
        <a:xfrm>
          <a:off x="264346" y="4570094"/>
          <a:ext cx="480630" cy="480630"/>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4012FEA-BB45-4149-886F-0271F31A25DD}">
      <dsp:nvSpPr>
        <dsp:cNvPr id="0" name=""/>
        <dsp:cNvSpPr/>
      </dsp:nvSpPr>
      <dsp:spPr>
        <a:xfrm>
          <a:off x="1009324" y="4373473"/>
          <a:ext cx="4904112" cy="8738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85" tIns="92485" rIns="92485" bIns="92485" numCol="1" spcCol="1270" anchor="ctr" anchorCtr="0">
          <a:noAutofit/>
        </a:bodyPr>
        <a:lstStyle/>
        <a:p>
          <a:pPr marL="0" lvl="0" indent="0" algn="l" defTabSz="711200">
            <a:lnSpc>
              <a:spcPct val="90000"/>
            </a:lnSpc>
            <a:spcBef>
              <a:spcPct val="0"/>
            </a:spcBef>
            <a:spcAft>
              <a:spcPct val="35000"/>
            </a:spcAft>
            <a:buNone/>
          </a:pPr>
          <a:r>
            <a:rPr lang="en-US" sz="1600" kern="1200"/>
            <a:t>No answers required; every question was left optional</a:t>
          </a:r>
        </a:p>
      </dsp:txBody>
      <dsp:txXfrm>
        <a:off x="1009324" y="4373473"/>
        <a:ext cx="4904112" cy="87387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46D0F2-EB89-4CA0-9A58-936892127A96}">
      <dsp:nvSpPr>
        <dsp:cNvPr id="0" name=""/>
        <dsp:cNvSpPr/>
      </dsp:nvSpPr>
      <dsp:spPr>
        <a:xfrm>
          <a:off x="0" y="53176"/>
          <a:ext cx="5913437" cy="1312740"/>
        </a:xfrm>
        <a:prstGeom prst="roundRect">
          <a:avLst/>
        </a:prstGeom>
        <a:gradFill rotWithShape="0">
          <a:gsLst>
            <a:gs pos="0">
              <a:schemeClr val="accent2">
                <a:hueOff val="0"/>
                <a:satOff val="0"/>
                <a:lumOff val="0"/>
                <a:alphaOff val="0"/>
                <a:tint val="98000"/>
                <a:satMod val="110000"/>
                <a:lumMod val="104000"/>
              </a:schemeClr>
            </a:gs>
            <a:gs pos="69000">
              <a:schemeClr val="accent2">
                <a:hueOff val="0"/>
                <a:satOff val="0"/>
                <a:lumOff val="0"/>
                <a:alphaOff val="0"/>
                <a:shade val="88000"/>
                <a:satMod val="130000"/>
                <a:lumMod val="92000"/>
              </a:schemeClr>
            </a:gs>
            <a:gs pos="100000">
              <a:schemeClr val="accent2">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kern="1200"/>
            <a:t>Survey closed February 19, 2020</a:t>
          </a:r>
        </a:p>
      </dsp:txBody>
      <dsp:txXfrm>
        <a:off x="64083" y="117259"/>
        <a:ext cx="5785271" cy="1184574"/>
      </dsp:txXfrm>
    </dsp:sp>
    <dsp:sp modelId="{851C9022-BD6B-4D9E-8357-864D83C14F6D}">
      <dsp:nvSpPr>
        <dsp:cNvPr id="0" name=""/>
        <dsp:cNvSpPr/>
      </dsp:nvSpPr>
      <dsp:spPr>
        <a:xfrm>
          <a:off x="0" y="1460956"/>
          <a:ext cx="5913437" cy="1312740"/>
        </a:xfrm>
        <a:prstGeom prst="roundRect">
          <a:avLst/>
        </a:prstGeom>
        <a:gradFill rotWithShape="0">
          <a:gsLst>
            <a:gs pos="0">
              <a:schemeClr val="accent2">
                <a:hueOff val="-1085893"/>
                <a:satOff val="41188"/>
                <a:lumOff val="-22547"/>
                <a:alphaOff val="0"/>
                <a:tint val="98000"/>
                <a:satMod val="110000"/>
                <a:lumMod val="104000"/>
              </a:schemeClr>
            </a:gs>
            <a:gs pos="69000">
              <a:schemeClr val="accent2">
                <a:hueOff val="-1085893"/>
                <a:satOff val="41188"/>
                <a:lumOff val="-22547"/>
                <a:alphaOff val="0"/>
                <a:shade val="88000"/>
                <a:satMod val="130000"/>
                <a:lumMod val="92000"/>
              </a:schemeClr>
            </a:gs>
            <a:gs pos="100000">
              <a:schemeClr val="accent2">
                <a:hueOff val="-1085893"/>
                <a:satOff val="41188"/>
                <a:lumOff val="-22547"/>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kern="1200"/>
            <a:t>327 Responses</a:t>
          </a:r>
        </a:p>
      </dsp:txBody>
      <dsp:txXfrm>
        <a:off x="64083" y="1525039"/>
        <a:ext cx="5785271" cy="1184574"/>
      </dsp:txXfrm>
    </dsp:sp>
    <dsp:sp modelId="{7B5D87FF-377E-449E-8695-95B01FA2C153}">
      <dsp:nvSpPr>
        <dsp:cNvPr id="0" name=""/>
        <dsp:cNvSpPr/>
      </dsp:nvSpPr>
      <dsp:spPr>
        <a:xfrm>
          <a:off x="0" y="2773696"/>
          <a:ext cx="5913437" cy="18102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7752" tIns="41910" rIns="234696" bIns="41910" numCol="1" spcCol="1270" anchor="t" anchorCtr="0">
          <a:noAutofit/>
        </a:bodyPr>
        <a:lstStyle/>
        <a:p>
          <a:pPr marL="228600" lvl="1" indent="-228600" algn="l" defTabSz="1155700">
            <a:lnSpc>
              <a:spcPct val="90000"/>
            </a:lnSpc>
            <a:spcBef>
              <a:spcPct val="0"/>
            </a:spcBef>
            <a:spcAft>
              <a:spcPct val="20000"/>
            </a:spcAft>
            <a:buChar char="•"/>
          </a:pPr>
          <a:r>
            <a:rPr lang="en-US" sz="2600" kern="1200"/>
            <a:t>177 Undergraduate</a:t>
          </a:r>
        </a:p>
        <a:p>
          <a:pPr marL="228600" lvl="1" indent="-228600" algn="l" defTabSz="1155700">
            <a:lnSpc>
              <a:spcPct val="90000"/>
            </a:lnSpc>
            <a:spcBef>
              <a:spcPct val="0"/>
            </a:spcBef>
            <a:spcAft>
              <a:spcPct val="20000"/>
            </a:spcAft>
            <a:buChar char="•"/>
          </a:pPr>
          <a:r>
            <a:rPr lang="en-US" sz="2600" kern="1200"/>
            <a:t>47 Graduate</a:t>
          </a:r>
        </a:p>
        <a:p>
          <a:pPr marL="228600" lvl="1" indent="-228600" algn="l" defTabSz="1155700">
            <a:lnSpc>
              <a:spcPct val="90000"/>
            </a:lnSpc>
            <a:spcBef>
              <a:spcPct val="0"/>
            </a:spcBef>
            <a:spcAft>
              <a:spcPct val="20000"/>
            </a:spcAft>
            <a:buChar char="•"/>
          </a:pPr>
          <a:r>
            <a:rPr lang="en-US" sz="2600" kern="1200"/>
            <a:t>55 CCP/Dual Credit </a:t>
          </a:r>
        </a:p>
        <a:p>
          <a:pPr marL="228600" lvl="1" indent="-228600" algn="l" defTabSz="1155700">
            <a:lnSpc>
              <a:spcPct val="90000"/>
            </a:lnSpc>
            <a:spcBef>
              <a:spcPct val="0"/>
            </a:spcBef>
            <a:spcAft>
              <a:spcPct val="20000"/>
            </a:spcAft>
            <a:buChar char="•"/>
          </a:pPr>
          <a:r>
            <a:rPr lang="en-US" sz="2600" kern="1200"/>
            <a:t>48 Not Specified</a:t>
          </a:r>
        </a:p>
      </dsp:txBody>
      <dsp:txXfrm>
        <a:off x="0" y="2773696"/>
        <a:ext cx="5913437" cy="181021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AC06CA-C87E-43D9-920D-0DC6F3FE8271}">
      <dsp:nvSpPr>
        <dsp:cNvPr id="0" name=""/>
        <dsp:cNvSpPr/>
      </dsp:nvSpPr>
      <dsp:spPr>
        <a:xfrm>
          <a:off x="0" y="566"/>
          <a:ext cx="5913437" cy="1324558"/>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B73E693-D493-4C63-8B59-B996E65F6337}">
      <dsp:nvSpPr>
        <dsp:cNvPr id="0" name=""/>
        <dsp:cNvSpPr/>
      </dsp:nvSpPr>
      <dsp:spPr>
        <a:xfrm>
          <a:off x="400679" y="298591"/>
          <a:ext cx="728507" cy="72850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ED0B48B-7380-431E-9544-6D1CE3E1F839}">
      <dsp:nvSpPr>
        <dsp:cNvPr id="0" name=""/>
        <dsp:cNvSpPr/>
      </dsp:nvSpPr>
      <dsp:spPr>
        <a:xfrm>
          <a:off x="1529865" y="566"/>
          <a:ext cx="4383571" cy="13245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182" tIns="140182" rIns="140182" bIns="140182" numCol="1" spcCol="1270" anchor="ctr" anchorCtr="0">
          <a:noAutofit/>
        </a:bodyPr>
        <a:lstStyle/>
        <a:p>
          <a:pPr marL="0" lvl="0" indent="0" algn="l" defTabSz="933450">
            <a:lnSpc>
              <a:spcPct val="90000"/>
            </a:lnSpc>
            <a:spcBef>
              <a:spcPct val="0"/>
            </a:spcBef>
            <a:spcAft>
              <a:spcPct val="35000"/>
            </a:spcAft>
            <a:buNone/>
          </a:pPr>
          <a:r>
            <a:rPr lang="en-US" sz="2100" kern="1200"/>
            <a:t>Re-issue survey to participating students</a:t>
          </a:r>
        </a:p>
      </dsp:txBody>
      <dsp:txXfrm>
        <a:off x="1529865" y="566"/>
        <a:ext cx="4383571" cy="1324558"/>
      </dsp:txXfrm>
    </dsp:sp>
    <dsp:sp modelId="{F5829B00-9AE3-4AB7-865C-DCA2500FAA0A}">
      <dsp:nvSpPr>
        <dsp:cNvPr id="0" name=""/>
        <dsp:cNvSpPr/>
      </dsp:nvSpPr>
      <dsp:spPr>
        <a:xfrm>
          <a:off x="0" y="1656264"/>
          <a:ext cx="5913437" cy="1324558"/>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1AF0B88-3E92-4F69-95ED-8471EACAD755}">
      <dsp:nvSpPr>
        <dsp:cNvPr id="0" name=""/>
        <dsp:cNvSpPr/>
      </dsp:nvSpPr>
      <dsp:spPr>
        <a:xfrm>
          <a:off x="400679" y="1954290"/>
          <a:ext cx="728507" cy="72850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ABD55BA-1888-4824-A4A8-34FD66991F89}">
      <dsp:nvSpPr>
        <dsp:cNvPr id="0" name=""/>
        <dsp:cNvSpPr/>
      </dsp:nvSpPr>
      <dsp:spPr>
        <a:xfrm>
          <a:off x="1529865" y="1656264"/>
          <a:ext cx="4383571" cy="13245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182" tIns="140182" rIns="140182" bIns="140182" numCol="1" spcCol="1270" anchor="ctr" anchorCtr="0">
          <a:noAutofit/>
        </a:bodyPr>
        <a:lstStyle/>
        <a:p>
          <a:pPr marL="0" lvl="0" indent="0" algn="l" defTabSz="933450">
            <a:lnSpc>
              <a:spcPct val="90000"/>
            </a:lnSpc>
            <a:spcBef>
              <a:spcPct val="0"/>
            </a:spcBef>
            <a:spcAft>
              <a:spcPct val="35000"/>
            </a:spcAft>
            <a:buNone/>
          </a:pPr>
          <a:r>
            <a:rPr lang="en-US" sz="2100" kern="1200"/>
            <a:t>Follow up with personal interviews about writing attitudes</a:t>
          </a:r>
        </a:p>
      </dsp:txBody>
      <dsp:txXfrm>
        <a:off x="1529865" y="1656264"/>
        <a:ext cx="4383571" cy="1324558"/>
      </dsp:txXfrm>
    </dsp:sp>
    <dsp:sp modelId="{12C223AB-E0F1-4F7A-BF8D-A587D8C9724D}">
      <dsp:nvSpPr>
        <dsp:cNvPr id="0" name=""/>
        <dsp:cNvSpPr/>
      </dsp:nvSpPr>
      <dsp:spPr>
        <a:xfrm>
          <a:off x="0" y="3311963"/>
          <a:ext cx="5913437" cy="1324558"/>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61CE454-062D-4E7B-800E-B017F675401C}">
      <dsp:nvSpPr>
        <dsp:cNvPr id="0" name=""/>
        <dsp:cNvSpPr/>
      </dsp:nvSpPr>
      <dsp:spPr>
        <a:xfrm>
          <a:off x="400679" y="3609988"/>
          <a:ext cx="728507" cy="72850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CAC925F-B36D-49AC-816A-D06169FAC876}">
      <dsp:nvSpPr>
        <dsp:cNvPr id="0" name=""/>
        <dsp:cNvSpPr/>
      </dsp:nvSpPr>
      <dsp:spPr>
        <a:xfrm>
          <a:off x="1529865" y="3311963"/>
          <a:ext cx="2661046" cy="13245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182" tIns="140182" rIns="140182" bIns="140182" numCol="1" spcCol="1270" anchor="ctr" anchorCtr="0">
          <a:noAutofit/>
        </a:bodyPr>
        <a:lstStyle/>
        <a:p>
          <a:pPr marL="0" lvl="0" indent="0" algn="l" defTabSz="933450">
            <a:lnSpc>
              <a:spcPct val="90000"/>
            </a:lnSpc>
            <a:spcBef>
              <a:spcPct val="0"/>
            </a:spcBef>
            <a:spcAft>
              <a:spcPct val="35000"/>
            </a:spcAft>
            <a:buNone/>
          </a:pPr>
          <a:r>
            <a:rPr lang="en-US" sz="2100" kern="1200"/>
            <a:t>Repeat survey for incoming student participation</a:t>
          </a:r>
        </a:p>
      </dsp:txBody>
      <dsp:txXfrm>
        <a:off x="1529865" y="3311963"/>
        <a:ext cx="2661046" cy="1324558"/>
      </dsp:txXfrm>
    </dsp:sp>
    <dsp:sp modelId="{90C2DD3C-4388-419B-9548-5ADA511A81EF}">
      <dsp:nvSpPr>
        <dsp:cNvPr id="0" name=""/>
        <dsp:cNvSpPr/>
      </dsp:nvSpPr>
      <dsp:spPr>
        <a:xfrm>
          <a:off x="4190912" y="3311963"/>
          <a:ext cx="1722524" cy="13245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182" tIns="140182" rIns="140182" bIns="140182" numCol="1" spcCol="1270" anchor="ctr" anchorCtr="0">
          <a:noAutofit/>
        </a:bodyPr>
        <a:lstStyle/>
        <a:p>
          <a:pPr marL="0" lvl="0" indent="0" algn="l" defTabSz="577850">
            <a:lnSpc>
              <a:spcPct val="90000"/>
            </a:lnSpc>
            <a:spcBef>
              <a:spcPct val="0"/>
            </a:spcBef>
            <a:spcAft>
              <a:spcPct val="35000"/>
            </a:spcAft>
            <a:buNone/>
          </a:pPr>
          <a:r>
            <a:rPr lang="en-US" sz="1300" kern="1200" baseline="0"/>
            <a:t>Observe changes in student attitudes with different generations</a:t>
          </a:r>
          <a:endParaRPr lang="en-US" sz="1300" kern="1200"/>
        </a:p>
      </dsp:txBody>
      <dsp:txXfrm>
        <a:off x="4190912" y="3311963"/>
        <a:ext cx="1722524" cy="1324558"/>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0EE702-810B-49AD-9F36-18C81807F742}" type="datetimeFigureOut">
              <a:rPr lang="en-US" smtClean="0"/>
              <a:t>4/17/2020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68882E-B770-4B9E-8221-0843F1E07307}" type="slidenum">
              <a:rPr lang="en-US" smtClean="0"/>
              <a:t>‹#›</a:t>
            </a:fld>
            <a:endParaRPr lang="en-US"/>
          </a:p>
        </p:txBody>
      </p:sp>
    </p:spTree>
    <p:extLst>
      <p:ext uri="{BB962C8B-B14F-4D97-AF65-F5344CB8AC3E}">
        <p14:creationId xmlns:p14="http://schemas.microsoft.com/office/powerpoint/2010/main" val="4312497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mailto:cmjudge@bgsu.edu"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	Hello, everybody. I hope you are all doing well on this pleasant Saturday afternoon. My name is Carollynn Judge, and I am a second-year student studying Forensic Science at Bowling Green State University. I would like to present you all with the research project that I have been working on for the duration of this academic year: “Student Attitudes Towards Writing.” This was not something that I completed individually, as I belonged on a team with PhD students Emma Guthrie, Travis Hein, Morgan McDougall, and Brian Urias. The five of us worked with Dr. Neil Baird of the English Department throughout the planning and execution of this project, and I would like to acknowledge each of them for their dedication and diligence throughout our work together.</a:t>
            </a:r>
            <a:endParaRPr lang="en-US" dirty="0"/>
          </a:p>
        </p:txBody>
      </p:sp>
      <p:sp>
        <p:nvSpPr>
          <p:cNvPr id="4" name="Slide Number Placeholder 3"/>
          <p:cNvSpPr>
            <a:spLocks noGrp="1"/>
          </p:cNvSpPr>
          <p:nvPr>
            <p:ph type="sldNum" sz="quarter" idx="5"/>
          </p:nvPr>
        </p:nvSpPr>
        <p:spPr/>
        <p:txBody>
          <a:bodyPr/>
          <a:lstStyle/>
          <a:p>
            <a:fld id="{5B68882E-B770-4B9E-8221-0843F1E07307}" type="slidenum">
              <a:rPr lang="en-US" smtClean="0"/>
              <a:t>1</a:t>
            </a:fld>
            <a:endParaRPr lang="en-US"/>
          </a:p>
        </p:txBody>
      </p:sp>
    </p:spTree>
    <p:extLst>
      <p:ext uri="{BB962C8B-B14F-4D97-AF65-F5344CB8AC3E}">
        <p14:creationId xmlns:p14="http://schemas.microsoft.com/office/powerpoint/2010/main" val="38538501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t>
            </a:r>
            <a:r>
              <a:rPr lang="en-US" sz="1200" kern="1200" dirty="0">
                <a:solidFill>
                  <a:schemeClr val="tx1"/>
                </a:solidFill>
                <a:effectLst/>
                <a:latin typeface="+mn-lt"/>
                <a:ea typeface="+mn-ea"/>
                <a:cs typeface="+mn-cs"/>
              </a:rPr>
              <a:t>Our survey concluded with two open-response questions that both asked about student’s attitudes towards writing. One question asked what made writing successful, while the other question asked if there was anything that made writing challenging. We wanted to make sure that students had the space to provide their personal input in order for us to gain the most insight about the attitudes of each student. These open responses were then sorted into their respective student groups and further analyzed there.</a:t>
            </a:r>
          </a:p>
          <a:p>
            <a:endParaRPr lang="en-US" dirty="0"/>
          </a:p>
        </p:txBody>
      </p:sp>
      <p:sp>
        <p:nvSpPr>
          <p:cNvPr id="4" name="Slide Number Placeholder 3"/>
          <p:cNvSpPr>
            <a:spLocks noGrp="1"/>
          </p:cNvSpPr>
          <p:nvPr>
            <p:ph type="sldNum" sz="quarter" idx="5"/>
          </p:nvPr>
        </p:nvSpPr>
        <p:spPr/>
        <p:txBody>
          <a:bodyPr/>
          <a:lstStyle/>
          <a:p>
            <a:fld id="{5B68882E-B770-4B9E-8221-0843F1E07307}" type="slidenum">
              <a:rPr lang="en-US" smtClean="0"/>
              <a:t>10</a:t>
            </a:fld>
            <a:endParaRPr lang="en-US"/>
          </a:p>
        </p:txBody>
      </p:sp>
    </p:spTree>
    <p:extLst>
      <p:ext uri="{BB962C8B-B14F-4D97-AF65-F5344CB8AC3E}">
        <p14:creationId xmlns:p14="http://schemas.microsoft.com/office/powerpoint/2010/main" val="26259830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t>
            </a:r>
            <a:r>
              <a:rPr lang="en-US" sz="1200" kern="1200" dirty="0">
                <a:solidFill>
                  <a:schemeClr val="tx1"/>
                </a:solidFill>
                <a:effectLst/>
                <a:latin typeface="+mn-lt"/>
                <a:ea typeface="+mn-ea"/>
                <a:cs typeface="+mn-cs"/>
              </a:rPr>
              <a:t>This survey was open throughout the end of the Fall 2019 semester and closed in February 2020. At the time of closing, we received 327 responses. These responses were sorted into groups to yield the following distribution: 177 Undergraduates, 47 Graduates, 55 Dual Credit, and the remaining 48 were not specified. </a:t>
            </a:r>
          </a:p>
          <a:p>
            <a:endParaRPr lang="en-US" dirty="0"/>
          </a:p>
        </p:txBody>
      </p:sp>
      <p:sp>
        <p:nvSpPr>
          <p:cNvPr id="4" name="Slide Number Placeholder 3"/>
          <p:cNvSpPr>
            <a:spLocks noGrp="1"/>
          </p:cNvSpPr>
          <p:nvPr>
            <p:ph type="sldNum" sz="quarter" idx="5"/>
          </p:nvPr>
        </p:nvSpPr>
        <p:spPr/>
        <p:txBody>
          <a:bodyPr/>
          <a:lstStyle/>
          <a:p>
            <a:fld id="{5B68882E-B770-4B9E-8221-0843F1E07307}" type="slidenum">
              <a:rPr lang="en-US" smtClean="0"/>
              <a:t>11</a:t>
            </a:fld>
            <a:endParaRPr lang="en-US"/>
          </a:p>
        </p:txBody>
      </p:sp>
    </p:spTree>
    <p:extLst>
      <p:ext uri="{BB962C8B-B14F-4D97-AF65-F5344CB8AC3E}">
        <p14:creationId xmlns:p14="http://schemas.microsoft.com/office/powerpoint/2010/main" val="25133014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	For the Likert portion of the survey, we complied all of our data into this chart. The chart is a compilation of each disposition that we observed in this survey. Each line represents a different student population; the blue line represents dual credit/College Credit Plus students, the orange line represents Undergraduate students, and the gray line represents Graduate students. In order to create the 65-95 scale shown on the graph, we calculated the average number that each disposition had as a response, then multiplied it by a factor of 100% to better represent the numerical data. </a:t>
            </a:r>
          </a:p>
          <a:p>
            <a:r>
              <a:rPr lang="en-US" sz="1200" kern="1200" dirty="0">
                <a:solidFill>
                  <a:schemeClr val="tx1"/>
                </a:solidFill>
                <a:effectLst/>
                <a:latin typeface="+mn-lt"/>
                <a:ea typeface="+mn-ea"/>
                <a:cs typeface="+mn-cs"/>
              </a:rPr>
              <a:t>As I begin to explain the interesting discoveries on this graph, I would like to make the following known: All of the following information can be found on the next two slides of this presentation (slides 13 and 14, respectively). I will be staying on the chart while I go through this information to allow for better comprehension, but if you would like to re-read a point that was made, then those slides will be available for you.</a:t>
            </a:r>
          </a:p>
          <a:p>
            <a:r>
              <a:rPr lang="en-US" sz="1200" kern="1200" dirty="0">
                <a:solidFill>
                  <a:schemeClr val="tx1"/>
                </a:solidFill>
                <a:effectLst/>
                <a:latin typeface="+mn-lt"/>
                <a:ea typeface="+mn-ea"/>
                <a:cs typeface="+mn-cs"/>
              </a:rPr>
              <a:t>	(Slide 13) The averages for each disposition fell between 70 and 90 for all student groups. Among all three groups, the disposition with the highest average was “self-efficacy,” and the disposition with the lowest average was “managing impulsivity.” Interestingly, Dual-credit/CCP students had disposition averages that were generally higher than undergraduate students, and in some cases these averages surpassed even those of graduate students. This could be explained because Dual Credit students understand their academic excellence and use that fact to hold more generative attitudes towards their writing and work. It is also worth noting that undergraduate students (our largest group of responses) consistently had the lowest dispositional score for every disposition. This greatly piqued our interest, and we began to analyze the undergraduate responses for possible reasons why we were observing this trend.</a:t>
            </a:r>
          </a:p>
          <a:p>
            <a:r>
              <a:rPr lang="en-US" sz="1200" kern="1200" dirty="0">
                <a:solidFill>
                  <a:schemeClr val="tx1"/>
                </a:solidFill>
                <a:effectLst/>
                <a:latin typeface="+mn-lt"/>
                <a:ea typeface="+mn-ea"/>
                <a:cs typeface="+mn-cs"/>
              </a:rPr>
              <a:t>	(Slide 14) In our analysis, we determined that undergraduate students demonstrated high averages in Openness, Responsibility, and Listening with Empathy. The dispositions with the lowest averages included Managing Impulsivity, Flexibility, Persistence, and Attitudes Towards Emotion; however, it is worth noting here that Impulsivity was consistently low across each student group. These lower averages could be due to the lifestyle adjustment that many undergraduate students make when they begin their collegiate career. For many students, this is the first time that they are governing themselves, and several students may still be struggling with that adjustment beyond their classroom abilities.</a:t>
            </a:r>
          </a:p>
        </p:txBody>
      </p:sp>
      <p:sp>
        <p:nvSpPr>
          <p:cNvPr id="4" name="Slide Number Placeholder 3"/>
          <p:cNvSpPr>
            <a:spLocks noGrp="1"/>
          </p:cNvSpPr>
          <p:nvPr>
            <p:ph type="sldNum" sz="quarter" idx="5"/>
          </p:nvPr>
        </p:nvSpPr>
        <p:spPr/>
        <p:txBody>
          <a:bodyPr/>
          <a:lstStyle/>
          <a:p>
            <a:fld id="{5B68882E-B770-4B9E-8221-0843F1E07307}" type="slidenum">
              <a:rPr lang="en-US" smtClean="0"/>
              <a:t>12</a:t>
            </a:fld>
            <a:endParaRPr lang="en-US"/>
          </a:p>
        </p:txBody>
      </p:sp>
    </p:spTree>
    <p:extLst>
      <p:ext uri="{BB962C8B-B14F-4D97-AF65-F5344CB8AC3E}">
        <p14:creationId xmlns:p14="http://schemas.microsoft.com/office/powerpoint/2010/main" val="37046460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	The averages for each disposition fell between 70 and 90 for all student groups. Among all three groups, the disposition with the highest average was “self-efficacy,” and the disposition with the lowest average was “managing impulsivity.” Interestingly, Dual-credit/CCP students had disposition averages that were generally higher than undergraduate students, and in some cases these averages surpassed even those of graduate students. This could be explained because Dual Credit students understand their academic excellence and use that fact to hold more generative attitudes towards their writing and work. It is also worth noting that undergraduate students (our largest group of responses) consistently had the lowest dispositional score for every disposition. This greatly piqued our interest, and we began to analyze the undergraduate responses for possible reasons why we were observing this trend.</a:t>
            </a:r>
            <a:endParaRPr lang="en-US" sz="11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5B68882E-B770-4B9E-8221-0843F1E07307}" type="slidenum">
              <a:rPr lang="en-US" smtClean="0"/>
              <a:t>13</a:t>
            </a:fld>
            <a:endParaRPr lang="en-US"/>
          </a:p>
        </p:txBody>
      </p:sp>
    </p:spTree>
    <p:extLst>
      <p:ext uri="{BB962C8B-B14F-4D97-AF65-F5344CB8AC3E}">
        <p14:creationId xmlns:p14="http://schemas.microsoft.com/office/powerpoint/2010/main" val="1034625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r>
              <a:rPr lang="en-US" sz="1200" kern="1200" dirty="0">
                <a:solidFill>
                  <a:schemeClr val="tx1"/>
                </a:solidFill>
                <a:effectLst/>
                <a:latin typeface="+mn-lt"/>
                <a:ea typeface="+mn-ea"/>
                <a:cs typeface="+mn-cs"/>
              </a:rPr>
              <a:t> In our analysis, we determined that undergraduate students demonstrated high averages in Openness, Responsibility, and Listening with Empathy. The dispositions with the lowest averages included Managing Impulsivity, Flexibility, Persistence, and Attitudes Towards Emotion; however, it is worth noting here that Impulsivity was consistently low across each student group. These lower averages could be due to the lifestyle adjustment that many undergraduate students make when they begin their collegiate career. For many students, this is the first time that they are governing themselves, and several students may still be struggling with that adjustment beyond their classroom abilities.</a:t>
            </a:r>
            <a:endParaRPr lang="en-US" dirty="0"/>
          </a:p>
        </p:txBody>
      </p:sp>
      <p:sp>
        <p:nvSpPr>
          <p:cNvPr id="4" name="Slide Number Placeholder 3"/>
          <p:cNvSpPr>
            <a:spLocks noGrp="1"/>
          </p:cNvSpPr>
          <p:nvPr>
            <p:ph type="sldNum" sz="quarter" idx="5"/>
          </p:nvPr>
        </p:nvSpPr>
        <p:spPr/>
        <p:txBody>
          <a:bodyPr/>
          <a:lstStyle/>
          <a:p>
            <a:fld id="{5B68882E-B770-4B9E-8221-0843F1E07307}" type="slidenum">
              <a:rPr lang="en-US" smtClean="0"/>
              <a:t>14</a:t>
            </a:fld>
            <a:endParaRPr lang="en-US"/>
          </a:p>
        </p:txBody>
      </p:sp>
    </p:spTree>
    <p:extLst>
      <p:ext uri="{BB962C8B-B14F-4D97-AF65-F5344CB8AC3E}">
        <p14:creationId xmlns:p14="http://schemas.microsoft.com/office/powerpoint/2010/main" val="40708593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	We also analyzed the open responses of the undergraduate students to further understand their attitudes towards writing. When students were discussing successful writing-related attitudes, we noticed that there were several themes developing. Many students referenced the ability to express themselves and their argument through their writing, and that it helped them better organize their thoughts. Several others mentioned the importance of identity in their writing, and that their best writing occurred when there was a significant meaning to it. The mention of transfer, either in an educational or professional sense, was also mentioned many times throughout the responses.</a:t>
            </a:r>
          </a:p>
          <a:p>
            <a:endParaRPr lang="en-US" dirty="0"/>
          </a:p>
        </p:txBody>
      </p:sp>
      <p:sp>
        <p:nvSpPr>
          <p:cNvPr id="4" name="Slide Number Placeholder 3"/>
          <p:cNvSpPr>
            <a:spLocks noGrp="1"/>
          </p:cNvSpPr>
          <p:nvPr>
            <p:ph type="sldNum" sz="quarter" idx="5"/>
          </p:nvPr>
        </p:nvSpPr>
        <p:spPr/>
        <p:txBody>
          <a:bodyPr/>
          <a:lstStyle/>
          <a:p>
            <a:fld id="{5B68882E-B770-4B9E-8221-0843F1E07307}" type="slidenum">
              <a:rPr lang="en-US" smtClean="0"/>
              <a:t>15</a:t>
            </a:fld>
            <a:endParaRPr lang="en-US"/>
          </a:p>
        </p:txBody>
      </p:sp>
    </p:spTree>
    <p:extLst>
      <p:ext uri="{BB962C8B-B14F-4D97-AF65-F5344CB8AC3E}">
        <p14:creationId xmlns:p14="http://schemas.microsoft.com/office/powerpoint/2010/main" val="14260277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t>
            </a:r>
            <a:r>
              <a:rPr lang="en-US" sz="1200" kern="1200" dirty="0">
                <a:solidFill>
                  <a:schemeClr val="tx1"/>
                </a:solidFill>
                <a:effectLst/>
                <a:latin typeface="+mn-lt"/>
                <a:ea typeface="+mn-ea"/>
                <a:cs typeface="+mn-cs"/>
              </a:rPr>
              <a:t>There were also many themes found when discussing writing as a challenging act. Many students demonstrated an issue with self-esteem and believe in their abilities as a writer. Many of these students stated that they did not like working on a project unless it was focusing around an interest of theirs. Because they lacked interest, students stated that they avoided writing more than one draft or taking more time to plan their writing. Many students also indicated a disdain for incorporating feedback into their assignments, especially criticism from professors or peers. This relates to a lack of self-esteem and the resultant lack of motivation to spend more time on an assignment that these students are already avoiding.</a:t>
            </a:r>
          </a:p>
          <a:p>
            <a:endParaRPr lang="en-US" dirty="0"/>
          </a:p>
        </p:txBody>
      </p:sp>
      <p:sp>
        <p:nvSpPr>
          <p:cNvPr id="4" name="Slide Number Placeholder 3"/>
          <p:cNvSpPr>
            <a:spLocks noGrp="1"/>
          </p:cNvSpPr>
          <p:nvPr>
            <p:ph type="sldNum" sz="quarter" idx="5"/>
          </p:nvPr>
        </p:nvSpPr>
        <p:spPr/>
        <p:txBody>
          <a:bodyPr/>
          <a:lstStyle/>
          <a:p>
            <a:fld id="{5B68882E-B770-4B9E-8221-0843F1E07307}" type="slidenum">
              <a:rPr lang="en-US" smtClean="0"/>
              <a:t>16</a:t>
            </a:fld>
            <a:endParaRPr lang="en-US"/>
          </a:p>
        </p:txBody>
      </p:sp>
    </p:spTree>
    <p:extLst>
      <p:ext uri="{BB962C8B-B14F-4D97-AF65-F5344CB8AC3E}">
        <p14:creationId xmlns:p14="http://schemas.microsoft.com/office/powerpoint/2010/main" val="28532201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	This was the first year of distribution for this survey, and while we have already discovered so much important information, we believe that there is the potential to track student attitudes through yearly redistribution. We hope to re-issue this survey in the following academic year to both incoming and current students. If students take the survey multiple times throughout their BGSU career, we also would like to meet with those students to interview them about writing attitudes. We hope to observe how writing-related dispositions change with each incoming class, as well as how those current students are changing their perception of writing. This is something that all of us would like to see for many class cohorts in the future.</a:t>
            </a:r>
          </a:p>
          <a:p>
            <a:endParaRPr lang="en-US" dirty="0"/>
          </a:p>
        </p:txBody>
      </p:sp>
      <p:sp>
        <p:nvSpPr>
          <p:cNvPr id="4" name="Slide Number Placeholder 3"/>
          <p:cNvSpPr>
            <a:spLocks noGrp="1"/>
          </p:cNvSpPr>
          <p:nvPr>
            <p:ph type="sldNum" sz="quarter" idx="5"/>
          </p:nvPr>
        </p:nvSpPr>
        <p:spPr/>
        <p:txBody>
          <a:bodyPr/>
          <a:lstStyle/>
          <a:p>
            <a:fld id="{5B68882E-B770-4B9E-8221-0843F1E07307}" type="slidenum">
              <a:rPr lang="en-US" smtClean="0"/>
              <a:t>17</a:t>
            </a:fld>
            <a:endParaRPr lang="en-US"/>
          </a:p>
        </p:txBody>
      </p:sp>
    </p:spTree>
    <p:extLst>
      <p:ext uri="{BB962C8B-B14F-4D97-AF65-F5344CB8AC3E}">
        <p14:creationId xmlns:p14="http://schemas.microsoft.com/office/powerpoint/2010/main" val="8189542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	Thank you so much for finding interest in our study. If you have any questions about the material presented in today’s symposium, I can be reached best at </a:t>
            </a:r>
            <a:r>
              <a:rPr lang="en-US" sz="1200" u="sng" kern="1200" dirty="0">
                <a:solidFill>
                  <a:schemeClr val="tx1"/>
                </a:solidFill>
                <a:effectLst/>
                <a:latin typeface="+mn-lt"/>
                <a:ea typeface="+mn-ea"/>
                <a:cs typeface="+mn-cs"/>
                <a:hlinkClick r:id="rId3"/>
              </a:rPr>
              <a:t>cmjudge@bgsu.edu</a:t>
            </a:r>
            <a:r>
              <a:rPr lang="en-US" sz="1200" kern="1200" dirty="0">
                <a:solidFill>
                  <a:schemeClr val="tx1"/>
                </a:solidFill>
                <a:effectLst/>
                <a:latin typeface="+mn-lt"/>
                <a:ea typeface="+mn-ea"/>
                <a:cs typeface="+mn-cs"/>
              </a:rPr>
              <a:t>. It was my distinct pleasure sharing this information with you today, and I hope you have a great rest of your day!</a:t>
            </a:r>
          </a:p>
          <a:p>
            <a:endParaRPr lang="en-US" dirty="0"/>
          </a:p>
        </p:txBody>
      </p:sp>
      <p:sp>
        <p:nvSpPr>
          <p:cNvPr id="4" name="Slide Number Placeholder 3"/>
          <p:cNvSpPr>
            <a:spLocks noGrp="1"/>
          </p:cNvSpPr>
          <p:nvPr>
            <p:ph type="sldNum" sz="quarter" idx="5"/>
          </p:nvPr>
        </p:nvSpPr>
        <p:spPr/>
        <p:txBody>
          <a:bodyPr/>
          <a:lstStyle/>
          <a:p>
            <a:fld id="{5B68882E-B770-4B9E-8221-0843F1E07307}" type="slidenum">
              <a:rPr lang="en-US" smtClean="0"/>
              <a:t>18</a:t>
            </a:fld>
            <a:endParaRPr lang="en-US"/>
          </a:p>
        </p:txBody>
      </p:sp>
    </p:spTree>
    <p:extLst>
      <p:ext uri="{BB962C8B-B14F-4D97-AF65-F5344CB8AC3E}">
        <p14:creationId xmlns:p14="http://schemas.microsoft.com/office/powerpoint/2010/main" val="10349262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	Before we began designing our research project, the entire team began researching to see if we could find any information about dispositions, or habits of mind and how they impacted transfer of writing-based knowledge. We observed studies that identified several attitudes that were critical to both learning inside and outside of the classroom. Costa and </a:t>
            </a:r>
            <a:r>
              <a:rPr lang="en-US" sz="1200" kern="1200" dirty="0" err="1">
                <a:solidFill>
                  <a:schemeClr val="tx1"/>
                </a:solidFill>
                <a:effectLst/>
                <a:latin typeface="+mn-lt"/>
                <a:ea typeface="+mn-ea"/>
                <a:cs typeface="+mn-cs"/>
              </a:rPr>
              <a:t>Kallick</a:t>
            </a:r>
            <a:r>
              <a:rPr lang="en-US" sz="1200" kern="1200" dirty="0">
                <a:solidFill>
                  <a:schemeClr val="tx1"/>
                </a:solidFill>
                <a:effectLst/>
                <a:latin typeface="+mn-lt"/>
                <a:ea typeface="+mn-ea"/>
                <a:cs typeface="+mn-cs"/>
              </a:rPr>
              <a:t> identified several disposition frameworks important to learning, including their 16 Habits of Mind (2012), which include </a:t>
            </a:r>
            <a:r>
              <a:rPr lang="en-US" sz="1200" u="sng" kern="1200" dirty="0">
                <a:solidFill>
                  <a:schemeClr val="tx1"/>
                </a:solidFill>
                <a:effectLst/>
                <a:latin typeface="+mn-lt"/>
                <a:ea typeface="+mn-ea"/>
                <a:cs typeface="+mn-cs"/>
              </a:rPr>
              <a:t>listening and understanding with empathy, flexible thinking, and thinking interdependently</a:t>
            </a:r>
            <a:r>
              <a:rPr lang="en-US" sz="1200" kern="1200" dirty="0">
                <a:solidFill>
                  <a:schemeClr val="tx1"/>
                </a:solidFill>
                <a:effectLst/>
                <a:latin typeface="+mn-lt"/>
                <a:ea typeface="+mn-ea"/>
                <a:cs typeface="+mn-cs"/>
              </a:rPr>
              <a:t>. Each of the sixteen attitudes serve to aide an individual in gaining a positive outcome through critical thinking and utilization of past experience. </a:t>
            </a:r>
          </a:p>
          <a:p>
            <a:endParaRPr lang="en-US" dirty="0"/>
          </a:p>
        </p:txBody>
      </p:sp>
      <p:sp>
        <p:nvSpPr>
          <p:cNvPr id="4" name="Slide Number Placeholder 3"/>
          <p:cNvSpPr>
            <a:spLocks noGrp="1"/>
          </p:cNvSpPr>
          <p:nvPr>
            <p:ph type="sldNum" sz="quarter" idx="5"/>
          </p:nvPr>
        </p:nvSpPr>
        <p:spPr/>
        <p:txBody>
          <a:bodyPr/>
          <a:lstStyle/>
          <a:p>
            <a:fld id="{5B68882E-B770-4B9E-8221-0843F1E07307}" type="slidenum">
              <a:rPr lang="en-US" smtClean="0"/>
              <a:t>2</a:t>
            </a:fld>
            <a:endParaRPr lang="en-US"/>
          </a:p>
        </p:txBody>
      </p:sp>
    </p:spTree>
    <p:extLst>
      <p:ext uri="{BB962C8B-B14F-4D97-AF65-F5344CB8AC3E}">
        <p14:creationId xmlns:p14="http://schemas.microsoft.com/office/powerpoint/2010/main" val="10048895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	In addition to Costa and </a:t>
            </a:r>
            <a:r>
              <a:rPr lang="en-US" sz="1200" kern="1200" dirty="0" err="1">
                <a:solidFill>
                  <a:schemeClr val="tx1"/>
                </a:solidFill>
                <a:effectLst/>
                <a:latin typeface="+mn-lt"/>
                <a:ea typeface="+mn-ea"/>
                <a:cs typeface="+mn-cs"/>
              </a:rPr>
              <a:t>Kallick’s</a:t>
            </a:r>
            <a:r>
              <a:rPr lang="en-US" sz="1200" kern="1200" dirty="0">
                <a:solidFill>
                  <a:schemeClr val="tx1"/>
                </a:solidFill>
                <a:effectLst/>
                <a:latin typeface="+mn-lt"/>
                <a:ea typeface="+mn-ea"/>
                <a:cs typeface="+mn-cs"/>
              </a:rPr>
              <a:t> findings, Driscoll and Wells identified four dispositions in their 2012 publication—</a:t>
            </a:r>
            <a:r>
              <a:rPr lang="en-US" sz="1200" u="sng" kern="1200" dirty="0">
                <a:solidFill>
                  <a:schemeClr val="tx1"/>
                </a:solidFill>
                <a:effectLst/>
                <a:latin typeface="+mn-lt"/>
                <a:ea typeface="+mn-ea"/>
                <a:cs typeface="+mn-cs"/>
              </a:rPr>
              <a:t>value, attribution, self-efficacy, and self-regulation</a:t>
            </a:r>
            <a:r>
              <a:rPr lang="en-US" sz="1200" kern="1200" dirty="0">
                <a:solidFill>
                  <a:schemeClr val="tx1"/>
                </a:solidFill>
                <a:effectLst/>
                <a:latin typeface="+mn-lt"/>
                <a:ea typeface="+mn-ea"/>
                <a:cs typeface="+mn-cs"/>
              </a:rPr>
              <a:t>. These four values are crucial to writing-based transfer to other areas of life. This article also states that there is a vast amount of further research that can be completed in order to better understand the impact that each disposition has on an individual.</a:t>
            </a:r>
            <a:endParaRPr lang="en-US" dirty="0"/>
          </a:p>
        </p:txBody>
      </p:sp>
      <p:sp>
        <p:nvSpPr>
          <p:cNvPr id="4" name="Slide Number Placeholder 3"/>
          <p:cNvSpPr>
            <a:spLocks noGrp="1"/>
          </p:cNvSpPr>
          <p:nvPr>
            <p:ph type="sldNum" sz="quarter" idx="5"/>
          </p:nvPr>
        </p:nvSpPr>
        <p:spPr/>
        <p:txBody>
          <a:bodyPr/>
          <a:lstStyle/>
          <a:p>
            <a:fld id="{5B68882E-B770-4B9E-8221-0843F1E07307}" type="slidenum">
              <a:rPr lang="en-US" smtClean="0"/>
              <a:t>3</a:t>
            </a:fld>
            <a:endParaRPr lang="en-US"/>
          </a:p>
        </p:txBody>
      </p:sp>
    </p:spTree>
    <p:extLst>
      <p:ext uri="{BB962C8B-B14F-4D97-AF65-F5344CB8AC3E}">
        <p14:creationId xmlns:p14="http://schemas.microsoft.com/office/powerpoint/2010/main" val="30526987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	Once we discovered these dispositions existed, every person on the team was curious to understand how students at Bowling Green State University demonstrated these dispositions. Additionally, we were intrigued to see how these dispositions varied across the differing types of students that attend this University. This led us to formulate the following research question: “What dispositions do Bowling Green State University students hold in relation to writing?”</a:t>
            </a:r>
          </a:p>
          <a:p>
            <a:r>
              <a:rPr lang="en-US" sz="1200" kern="1200" dirty="0">
                <a:solidFill>
                  <a:schemeClr val="tx1"/>
                </a:solidFill>
                <a:effectLst/>
                <a:latin typeface="+mn-lt"/>
                <a:ea typeface="+mn-ea"/>
                <a:cs typeface="+mn-cs"/>
              </a:rPr>
              <a:t>	I would also like to clarify that we are using the term “writing” in its most general form possible. For this study, we were observing dispositions about writing that was both inside the classroom (an example of which being a research paper for a writing class) and outside the classroom (with an example being a set of short stories written for personal enjoyment).</a:t>
            </a:r>
          </a:p>
        </p:txBody>
      </p:sp>
      <p:sp>
        <p:nvSpPr>
          <p:cNvPr id="4" name="Slide Number Placeholder 3"/>
          <p:cNvSpPr>
            <a:spLocks noGrp="1"/>
          </p:cNvSpPr>
          <p:nvPr>
            <p:ph type="sldNum" sz="quarter" idx="5"/>
          </p:nvPr>
        </p:nvSpPr>
        <p:spPr/>
        <p:txBody>
          <a:bodyPr/>
          <a:lstStyle/>
          <a:p>
            <a:fld id="{5B68882E-B770-4B9E-8221-0843F1E07307}" type="slidenum">
              <a:rPr lang="en-US" smtClean="0"/>
              <a:t>4</a:t>
            </a:fld>
            <a:endParaRPr lang="en-US"/>
          </a:p>
        </p:txBody>
      </p:sp>
    </p:spTree>
    <p:extLst>
      <p:ext uri="{BB962C8B-B14F-4D97-AF65-F5344CB8AC3E}">
        <p14:creationId xmlns:p14="http://schemas.microsoft.com/office/powerpoint/2010/main" val="19188548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	Once we formulated our research project, we began to design our project. Our method of data collection was through an online survey that was distributed to students through their BGSU Outlook e-mail account. The survey was expected to take between twenty to thirty minutes to complete. Email address were collected when students submitted their responses for the potential of future research. All personal information was kept confidential, and each question was optional to ensure that we made each student as comfortable with their responses as possible.</a:t>
            </a:r>
          </a:p>
          <a:p>
            <a:endParaRPr lang="en-US" dirty="0"/>
          </a:p>
        </p:txBody>
      </p:sp>
      <p:sp>
        <p:nvSpPr>
          <p:cNvPr id="4" name="Slide Number Placeholder 3"/>
          <p:cNvSpPr>
            <a:spLocks noGrp="1"/>
          </p:cNvSpPr>
          <p:nvPr>
            <p:ph type="sldNum" sz="quarter" idx="5"/>
          </p:nvPr>
        </p:nvSpPr>
        <p:spPr/>
        <p:txBody>
          <a:bodyPr/>
          <a:lstStyle/>
          <a:p>
            <a:fld id="{5B68882E-B770-4B9E-8221-0843F1E07307}" type="slidenum">
              <a:rPr lang="en-US" smtClean="0"/>
              <a:t>5</a:t>
            </a:fld>
            <a:endParaRPr lang="en-US"/>
          </a:p>
        </p:txBody>
      </p:sp>
    </p:spTree>
    <p:extLst>
      <p:ext uri="{BB962C8B-B14F-4D97-AF65-F5344CB8AC3E}">
        <p14:creationId xmlns:p14="http://schemas.microsoft.com/office/powerpoint/2010/main" val="22212263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	Our survey had several sections to it. The first section was used to collect demographic information about each student. This included their name, academic status, age, etc. As I stated earlier, all of this information was kept confidential to protect the identities of each participant. We also asked students to select what type of student they were, with three options possible: Dual Credit/College Credit Plus, Undergraduate, and Graduate. This was to monitor the difference in dispositions in relation to the difference between these populations.</a:t>
            </a:r>
          </a:p>
          <a:p>
            <a:endParaRPr lang="en-US" dirty="0"/>
          </a:p>
        </p:txBody>
      </p:sp>
      <p:sp>
        <p:nvSpPr>
          <p:cNvPr id="4" name="Slide Number Placeholder 3"/>
          <p:cNvSpPr>
            <a:spLocks noGrp="1"/>
          </p:cNvSpPr>
          <p:nvPr>
            <p:ph type="sldNum" sz="quarter" idx="5"/>
          </p:nvPr>
        </p:nvSpPr>
        <p:spPr/>
        <p:txBody>
          <a:bodyPr/>
          <a:lstStyle/>
          <a:p>
            <a:fld id="{5B68882E-B770-4B9E-8221-0843F1E07307}" type="slidenum">
              <a:rPr lang="en-US" smtClean="0"/>
              <a:t>6</a:t>
            </a:fld>
            <a:endParaRPr lang="en-US"/>
          </a:p>
        </p:txBody>
      </p:sp>
    </p:spTree>
    <p:extLst>
      <p:ext uri="{BB962C8B-B14F-4D97-AF65-F5344CB8AC3E}">
        <p14:creationId xmlns:p14="http://schemas.microsoft.com/office/powerpoint/2010/main" val="7073622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	The second section of this survey was designed to determine how students regarded various dispositions. Participants of the survey were presented with various statements that represented these dispositions and used a Likert scale to represent their thoughts towards the statement. The scale ranged from numbers 1 to 6, with 1 representing “strongly disagree” and 6 representing “strongly agree.” Some of the statements that were asked in this survey include “I think deeply about how the words that I write will impact my readers,” and “I try to consider how others might feel before sharing my opinion.”</a:t>
            </a:r>
          </a:p>
          <a:p>
            <a:endParaRPr lang="en-US" dirty="0"/>
          </a:p>
        </p:txBody>
      </p:sp>
      <p:sp>
        <p:nvSpPr>
          <p:cNvPr id="4" name="Slide Number Placeholder 3"/>
          <p:cNvSpPr>
            <a:spLocks noGrp="1"/>
          </p:cNvSpPr>
          <p:nvPr>
            <p:ph type="sldNum" sz="quarter" idx="5"/>
          </p:nvPr>
        </p:nvSpPr>
        <p:spPr/>
        <p:txBody>
          <a:bodyPr/>
          <a:lstStyle/>
          <a:p>
            <a:fld id="{5B68882E-B770-4B9E-8221-0843F1E07307}" type="slidenum">
              <a:rPr lang="en-US" smtClean="0"/>
              <a:t>7</a:t>
            </a:fld>
            <a:endParaRPr lang="en-US"/>
          </a:p>
        </p:txBody>
      </p:sp>
    </p:spTree>
    <p:extLst>
      <p:ext uri="{BB962C8B-B14F-4D97-AF65-F5344CB8AC3E}">
        <p14:creationId xmlns:p14="http://schemas.microsoft.com/office/powerpoint/2010/main" val="34291323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	Before we continue with the discussion of the survey, I would like to identify what dispositions this survey included. Ultimately, we focused our research on thirteen dispositions total and divided them into two groups: Habits of Mind and Non-Habits of Mind. There were six Habits of Mind that we tested for, and they are Engagement, Flexibility, Metacognition, Openness, Persistence, and Responsibility.</a:t>
            </a:r>
          </a:p>
          <a:p>
            <a:endParaRPr lang="en-US" dirty="0"/>
          </a:p>
        </p:txBody>
      </p:sp>
      <p:sp>
        <p:nvSpPr>
          <p:cNvPr id="4" name="Slide Number Placeholder 3"/>
          <p:cNvSpPr>
            <a:spLocks noGrp="1"/>
          </p:cNvSpPr>
          <p:nvPr>
            <p:ph type="sldNum" sz="quarter" idx="5"/>
          </p:nvPr>
        </p:nvSpPr>
        <p:spPr/>
        <p:txBody>
          <a:bodyPr/>
          <a:lstStyle/>
          <a:p>
            <a:fld id="{5B68882E-B770-4B9E-8221-0843F1E07307}" type="slidenum">
              <a:rPr lang="en-US" smtClean="0"/>
              <a:t>8</a:t>
            </a:fld>
            <a:endParaRPr lang="en-US"/>
          </a:p>
        </p:txBody>
      </p:sp>
    </p:spTree>
    <p:extLst>
      <p:ext uri="{BB962C8B-B14F-4D97-AF65-F5344CB8AC3E}">
        <p14:creationId xmlns:p14="http://schemas.microsoft.com/office/powerpoint/2010/main" val="28618069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t>
            </a:r>
            <a:r>
              <a:rPr lang="en-US" sz="1200" kern="1200" dirty="0">
                <a:solidFill>
                  <a:schemeClr val="tx1"/>
                </a:solidFill>
                <a:effectLst/>
                <a:latin typeface="+mn-lt"/>
                <a:ea typeface="+mn-ea"/>
                <a:cs typeface="+mn-cs"/>
              </a:rPr>
              <a:t>The seven habits of mind that were included in the survey were the following: Application of Past Knowledge, Attitude Towards Emotion, Independent Thinking, Listening and Understanding with Empathy, Managing Impulsivity, Questioning and Posing Problems, and Self-Efficacy.</a:t>
            </a:r>
          </a:p>
          <a:p>
            <a:endParaRPr lang="en-US" dirty="0"/>
          </a:p>
        </p:txBody>
      </p:sp>
      <p:sp>
        <p:nvSpPr>
          <p:cNvPr id="4" name="Slide Number Placeholder 3"/>
          <p:cNvSpPr>
            <a:spLocks noGrp="1"/>
          </p:cNvSpPr>
          <p:nvPr>
            <p:ph type="sldNum" sz="quarter" idx="5"/>
          </p:nvPr>
        </p:nvSpPr>
        <p:spPr/>
        <p:txBody>
          <a:bodyPr/>
          <a:lstStyle/>
          <a:p>
            <a:fld id="{5B68882E-B770-4B9E-8221-0843F1E07307}" type="slidenum">
              <a:rPr lang="en-US" smtClean="0"/>
              <a:t>9</a:t>
            </a:fld>
            <a:endParaRPr lang="en-US"/>
          </a:p>
        </p:txBody>
      </p:sp>
    </p:spTree>
    <p:extLst>
      <p:ext uri="{BB962C8B-B14F-4D97-AF65-F5344CB8AC3E}">
        <p14:creationId xmlns:p14="http://schemas.microsoft.com/office/powerpoint/2010/main" val="683276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28403" y="945913"/>
            <a:ext cx="8637073" cy="2618554"/>
          </a:xfrm>
        </p:spPr>
        <p:txBody>
          <a:bodyPr bIns="0" anchor="b">
            <a:normAutofit/>
          </a:bodyPr>
          <a:lstStyle>
            <a:lvl1pPr algn="l">
              <a:defRPr sz="6600"/>
            </a:lvl1pPr>
          </a:lstStyle>
          <a:p>
            <a:r>
              <a:rPr lang="en-US"/>
              <a:t>Click to edit Master title style</a:t>
            </a:r>
          </a:p>
        </p:txBody>
      </p:sp>
      <p:sp>
        <p:nvSpPr>
          <p:cNvPr id="3" name="Subtitle 2"/>
          <p:cNvSpPr>
            <a:spLocks noGrp="1"/>
          </p:cNvSpPr>
          <p:nvPr>
            <p:ph type="subTitle" idx="1"/>
          </p:nvPr>
        </p:nvSpPr>
        <p:spPr>
          <a:xfrm>
            <a:off x="1128404" y="3564467"/>
            <a:ext cx="8637072" cy="1071095"/>
          </a:xfrm>
        </p:spPr>
        <p:txBody>
          <a:bodyPr tIns="91440" bIns="91440">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8A87A34-81AB-432B-8DAE-1953F412C126}" type="datetimeFigureOut">
              <a:rPr lang="en-US" dirty="0"/>
              <a:t>4/17/2020</a:t>
            </a:fld>
            <a:endParaRPr lang="en-US"/>
          </a:p>
        </p:txBody>
      </p:sp>
      <p:sp>
        <p:nvSpPr>
          <p:cNvPr id="5" name="Footer Placeholder 4"/>
          <p:cNvSpPr>
            <a:spLocks noGrp="1"/>
          </p:cNvSpPr>
          <p:nvPr>
            <p:ph type="ftr" sz="quarter" idx="11"/>
          </p:nvPr>
        </p:nvSpPr>
        <p:spPr>
          <a:xfrm>
            <a:off x="1127124" y="329307"/>
            <a:ext cx="5943668" cy="309201"/>
          </a:xfrm>
        </p:spPr>
        <p:txBody>
          <a:bodyPr/>
          <a:lstStyle/>
          <a:p>
            <a:endParaRPr lang="en-US"/>
          </a:p>
        </p:txBody>
      </p:sp>
      <p:sp>
        <p:nvSpPr>
          <p:cNvPr id="6" name="Slide Number Placeholder 5"/>
          <p:cNvSpPr>
            <a:spLocks noGrp="1"/>
          </p:cNvSpPr>
          <p:nvPr>
            <p:ph type="sldNum" sz="quarter" idx="12"/>
          </p:nvPr>
        </p:nvSpPr>
        <p:spPr>
          <a:xfrm>
            <a:off x="9924392" y="134930"/>
            <a:ext cx="811019" cy="503578"/>
          </a:xfrm>
        </p:spPr>
        <p:txBody>
          <a:bodyPr/>
          <a:lstStyle/>
          <a:p>
            <a:fld id="{6D22F896-40B5-4ADD-8801-0D06FADFA095}" type="slidenum">
              <a:rPr lang="en-US" dirty="0"/>
              <a:t>‹#›</a:t>
            </a:fld>
            <a:endParaRPr lang="en-US"/>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dirty="0"/>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a:p>
        </p:txBody>
      </p:sp>
      <p:pic>
        <p:nvPicPr>
          <p:cNvPr id="15" name="Picture 14"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4709" y="798973"/>
            <a:ext cx="1615742" cy="4659889"/>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1130270"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dirty="0"/>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a:p>
        </p:txBody>
      </p:sp>
      <p:pic>
        <p:nvPicPr>
          <p:cNvPr id="17" name="Picture 16"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59215" b="36435"/>
          <a:stretch/>
        </p:blipFill>
        <p:spPr>
          <a:xfrm rot="5400000">
            <a:off x="8642279" y="3046916"/>
            <a:ext cx="4663440" cy="155448"/>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sz="1200"/>
            </a:lvl1pPr>
          </a:lstStyle>
          <a:p>
            <a:fld id="{48A87A34-81AB-432B-8DAE-1953F412C126}" type="datetimeFigureOut">
              <a:rPr lang="en-US" dirty="0"/>
              <a:pPr/>
              <a:t>4/17/2020</a:t>
            </a:fld>
            <a:endParaRPr lang="en-US"/>
          </a:p>
        </p:txBody>
      </p:sp>
      <p:sp>
        <p:nvSpPr>
          <p:cNvPr id="5" name="Footer Placeholder 4"/>
          <p:cNvSpPr>
            <a:spLocks noGrp="1"/>
          </p:cNvSpPr>
          <p:nvPr>
            <p:ph type="ftr" sz="quarter" idx="11"/>
          </p:nvPr>
        </p:nvSpPr>
        <p:spPr/>
        <p:txBody>
          <a:bodyPr/>
          <a:lstStyle>
            <a:lvl1pPr>
              <a:defRPr sz="1200"/>
            </a:lvl1p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a:p>
        </p:txBody>
      </p:sp>
      <p:pic>
        <p:nvPicPr>
          <p:cNvPr id="24" name="Picture 2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29167" y="1756129"/>
            <a:ext cx="8619060" cy="2050065"/>
          </a:xfrm>
        </p:spPr>
        <p:txBody>
          <a:bodyPr anchor="b">
            <a:normAutofit/>
          </a:bodyPr>
          <a:lstStyle>
            <a:lvl1pPr algn="l">
              <a:defRPr sz="3600"/>
            </a:lvl1pPr>
          </a:lstStyle>
          <a:p>
            <a:r>
              <a:rPr lang="en-US"/>
              <a:t>Click to edit Master title style</a:t>
            </a:r>
          </a:p>
        </p:txBody>
      </p:sp>
      <p:sp>
        <p:nvSpPr>
          <p:cNvPr id="3" name="Text Placeholder 2"/>
          <p:cNvSpPr>
            <a:spLocks noGrp="1"/>
          </p:cNvSpPr>
          <p:nvPr>
            <p:ph type="body" idx="1" hasCustomPrompt="1"/>
          </p:nvPr>
        </p:nvSpPr>
        <p:spPr>
          <a:xfrm>
            <a:off x="1129166" y="3806195"/>
            <a:ext cx="861906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31052" y="958037"/>
            <a:ext cx="9605635" cy="1059305"/>
          </a:xfrm>
        </p:spPr>
        <p:txBody>
          <a:bodyPr/>
          <a:lstStyle/>
          <a:p>
            <a:r>
              <a:rPr lang="en-US"/>
              <a:t>Click to edit Master title style</a:t>
            </a:r>
          </a:p>
        </p:txBody>
      </p:sp>
      <p:sp>
        <p:nvSpPr>
          <p:cNvPr id="3" name="Content Placeholder 2"/>
          <p:cNvSpPr>
            <a:spLocks noGrp="1"/>
          </p:cNvSpPr>
          <p:nvPr>
            <p:ph sz="half" idx="1"/>
          </p:nvPr>
        </p:nvSpPr>
        <p:spPr>
          <a:xfrm>
            <a:off x="1129166" y="2165621"/>
            <a:ext cx="4645152" cy="32938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095606" y="2171769"/>
            <a:ext cx="4645152" cy="32870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8A87A34-81AB-432B-8DAE-1953F412C126}" type="datetimeFigureOut">
              <a:rPr lang="en-US" dirty="0"/>
              <a:t>4/17/2020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29166" y="953336"/>
            <a:ext cx="9607661" cy="1056319"/>
          </a:xfrm>
        </p:spPr>
        <p:txBody>
          <a:bodyPr/>
          <a:lstStyle/>
          <a:p>
            <a:r>
              <a:rPr lang="en-US"/>
              <a:t>Click to edit Master title style</a:t>
            </a:r>
          </a:p>
        </p:txBody>
      </p:sp>
      <p:sp>
        <p:nvSpPr>
          <p:cNvPr id="3" name="Text Placeholder 2"/>
          <p:cNvSpPr>
            <a:spLocks noGrp="1"/>
          </p:cNvSpPr>
          <p:nvPr>
            <p:ph type="body" idx="1"/>
          </p:nvPr>
        </p:nvSpPr>
        <p:spPr>
          <a:xfrm>
            <a:off x="1129166" y="2169727"/>
            <a:ext cx="4645152" cy="801943"/>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29166" y="2974448"/>
            <a:ext cx="4645152" cy="24938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094337" y="2173181"/>
            <a:ext cx="4645152" cy="802237"/>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094337" y="2971669"/>
            <a:ext cx="4645152" cy="2487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8A87A34-81AB-432B-8DAE-1953F412C126}" type="datetimeFigureOut">
              <a:rPr lang="en-US" dirty="0"/>
              <a:t>4/17/2020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a:p>
        </p:txBody>
      </p:sp>
      <p:pic>
        <p:nvPicPr>
          <p:cNvPr id="18" name="Picture 17"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8A87A34-81AB-432B-8DAE-1953F412C126}" type="datetimeFigureOut">
              <a:rPr lang="en-US" dirty="0"/>
              <a:t>4/17/2020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a:p>
        </p:txBody>
      </p:sp>
      <p:pic>
        <p:nvPicPr>
          <p:cNvPr id="14" name="Picture 1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24291" y="952578"/>
            <a:ext cx="3275013" cy="2322176"/>
          </a:xfrm>
        </p:spPr>
        <p:txBody>
          <a:bodyPr anchor="b">
            <a:normAutofit/>
          </a:bodyPr>
          <a:lstStyle>
            <a:lvl1pPr algn="l">
              <a:defRPr sz="2400"/>
            </a:lvl1pPr>
          </a:lstStyle>
          <a:p>
            <a:r>
              <a:rPr lang="en-US"/>
              <a:t>Click to edit Master title style</a:t>
            </a:r>
          </a:p>
        </p:txBody>
      </p:sp>
      <p:sp>
        <p:nvSpPr>
          <p:cNvPr id="3" name="Content Placeholder 2"/>
          <p:cNvSpPr>
            <a:spLocks noGrp="1"/>
          </p:cNvSpPr>
          <p:nvPr>
            <p:ph idx="1"/>
          </p:nvPr>
        </p:nvSpPr>
        <p:spPr>
          <a:xfrm>
            <a:off x="4723334" y="952578"/>
            <a:ext cx="6012470" cy="4505221"/>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124291" y="3274754"/>
            <a:ext cx="3275013" cy="2178918"/>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tx1">
                    <a:lumMod val="85000"/>
                    <a:lumOff val="15000"/>
                  </a:schemeClr>
                </a:gs>
                <a:gs pos="100000">
                  <a:schemeClr val="tx1">
                    <a:lumMod val="95000"/>
                    <a:lumOff val="5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129124" y="1129513"/>
            <a:ext cx="5854872" cy="1924208"/>
          </a:xfrm>
        </p:spPr>
        <p:txBody>
          <a:bodyPr anchor="b">
            <a:normAutofit/>
          </a:bodyPr>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128247" y="3053721"/>
            <a:ext cx="5846486" cy="2096013"/>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125300" y="5469856"/>
            <a:ext cx="5849605" cy="320123"/>
          </a:xfrm>
        </p:spPr>
        <p:txBody>
          <a:bodyPr/>
          <a:lstStyle>
            <a:lvl1pPr algn="l">
              <a:defRPr/>
            </a:lvl1pPr>
          </a:lstStyle>
          <a:p>
            <a:fld id="{48A87A34-81AB-432B-8DAE-1953F412C126}" type="datetimeFigureOut">
              <a:rPr lang="en-US" dirty="0"/>
              <a:pPr/>
              <a:t>4/17/2020</a:t>
            </a:fld>
            <a:endParaRPr lang="en-US"/>
          </a:p>
        </p:txBody>
      </p:sp>
      <p:sp>
        <p:nvSpPr>
          <p:cNvPr id="6" name="Footer Placeholder 5"/>
          <p:cNvSpPr>
            <a:spLocks noGrp="1"/>
          </p:cNvSpPr>
          <p:nvPr>
            <p:ph type="ftr" sz="quarter" idx="11"/>
          </p:nvPr>
        </p:nvSpPr>
        <p:spPr>
          <a:xfrm>
            <a:off x="1125300" y="318640"/>
            <a:ext cx="4877818" cy="320931"/>
          </a:xfrm>
        </p:spPr>
        <p:txBody>
          <a:bodyPr/>
          <a:lstStyle/>
          <a:p>
            <a:endParaRPr lang="en-US"/>
          </a:p>
        </p:txBody>
      </p:sp>
      <p:sp>
        <p:nvSpPr>
          <p:cNvPr id="7" name="Slide Number Placeholder 6"/>
          <p:cNvSpPr>
            <a:spLocks noGrp="1"/>
          </p:cNvSpPr>
          <p:nvPr>
            <p:ph type="sldNum" sz="quarter" idx="12"/>
          </p:nvPr>
        </p:nvSpPr>
        <p:spPr>
          <a:xfrm>
            <a:off x="6176794" y="137408"/>
            <a:ext cx="811019" cy="503578"/>
          </a:xfrm>
        </p:spPr>
        <p:txBody>
          <a:bodyPr/>
          <a:lstStyle/>
          <a:p>
            <a:fld id="{6D22F896-40B5-4ADD-8801-0D06FADFA095}" type="slidenum">
              <a:rPr lang="en-US" dirty="0"/>
              <a:t>‹#›</a:t>
            </a:fld>
            <a:endParaRPr lang="en-US"/>
          </a:p>
        </p:txBody>
      </p:sp>
      <p:pic>
        <p:nvPicPr>
          <p:cNvPr id="22" name="Picture 21"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t="474" r="48549" b="36564"/>
          <a:stretch/>
        </p:blipFill>
        <p:spPr>
          <a:xfrm>
            <a:off x="1125460" y="643464"/>
            <a:ext cx="5879592" cy="155448"/>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sp>
        <p:nvSpPr>
          <p:cNvPr id="13" name="Rectangle 12"/>
          <p:cNvSpPr/>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130270" y="953324"/>
            <a:ext cx="9603275" cy="1049235"/>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1130270" y="2171769"/>
            <a:ext cx="9603275" cy="329457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232830" y="330370"/>
            <a:ext cx="2515396"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4/17/2020</a:t>
            </a:fld>
            <a:endParaRPr lang="en-US"/>
          </a:p>
        </p:txBody>
      </p:sp>
      <p:sp>
        <p:nvSpPr>
          <p:cNvPr id="5" name="Footer Placeholder 4"/>
          <p:cNvSpPr>
            <a:spLocks noGrp="1"/>
          </p:cNvSpPr>
          <p:nvPr>
            <p:ph type="ftr" sz="quarter" idx="3"/>
          </p:nvPr>
        </p:nvSpPr>
        <p:spPr>
          <a:xfrm>
            <a:off x="1130270"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9918076" y="137408"/>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1.jpeg"/><Relationship Id="rId7" Type="http://schemas.openxmlformats.org/officeDocument/2006/relationships/diagramColors" Target="../diagrams/colors2.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1.jpeg"/><Relationship Id="rId7" Type="http://schemas.openxmlformats.org/officeDocument/2006/relationships/diagramColors" Target="../diagrams/colors3.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1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mailto:cmjudge@bgsu.edu"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FB3F2-8B12-428F-8D48-84B8DC88F934}"/>
              </a:ext>
            </a:extLst>
          </p:cNvPr>
          <p:cNvSpPr>
            <a:spLocks noGrp="1"/>
          </p:cNvSpPr>
          <p:nvPr>
            <p:ph type="ctrTitle"/>
          </p:nvPr>
        </p:nvSpPr>
        <p:spPr/>
        <p:txBody>
          <a:bodyPr/>
          <a:lstStyle/>
          <a:p>
            <a:r>
              <a:rPr lang="en-US"/>
              <a:t>Student Attitudes Towards Writing	</a:t>
            </a:r>
          </a:p>
        </p:txBody>
      </p:sp>
      <p:sp>
        <p:nvSpPr>
          <p:cNvPr id="3" name="Subtitle 2">
            <a:extLst>
              <a:ext uri="{FF2B5EF4-FFF2-40B4-BE49-F238E27FC236}">
                <a16:creationId xmlns:a16="http://schemas.microsoft.com/office/drawing/2014/main" id="{DAB20EF9-4DA7-4847-A4F3-5A1AF91B5BA8}"/>
              </a:ext>
            </a:extLst>
          </p:cNvPr>
          <p:cNvSpPr>
            <a:spLocks noGrp="1"/>
          </p:cNvSpPr>
          <p:nvPr>
            <p:ph type="subTitle" idx="1"/>
          </p:nvPr>
        </p:nvSpPr>
        <p:spPr>
          <a:xfrm>
            <a:off x="1128402" y="4174067"/>
            <a:ext cx="9990171" cy="1071095"/>
          </a:xfrm>
        </p:spPr>
        <p:txBody>
          <a:bodyPr>
            <a:noAutofit/>
          </a:bodyPr>
          <a:lstStyle/>
          <a:p>
            <a:r>
              <a:rPr lang="en-US"/>
              <a:t>Emma Guthrie, Travis Hein, Carollynn Judge, Morgan McDougall, Brian Urias</a:t>
            </a:r>
          </a:p>
          <a:p>
            <a:r>
              <a:rPr lang="en-US"/>
              <a:t>Working with Dr. Neil Baird</a:t>
            </a:r>
          </a:p>
          <a:p>
            <a:r>
              <a:rPr lang="en-US"/>
              <a:t>BOWLING GREEN STATE UNIVERSITY</a:t>
            </a:r>
          </a:p>
        </p:txBody>
      </p:sp>
    </p:spTree>
    <p:extLst>
      <p:ext uri="{BB962C8B-B14F-4D97-AF65-F5344CB8AC3E}">
        <p14:creationId xmlns:p14="http://schemas.microsoft.com/office/powerpoint/2010/main" val="31967924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87E38B-98C6-4495-99DC-F7CCDA1D0B5E}"/>
              </a:ext>
            </a:extLst>
          </p:cNvPr>
          <p:cNvSpPr>
            <a:spLocks noGrp="1"/>
          </p:cNvSpPr>
          <p:nvPr>
            <p:ph type="title"/>
          </p:nvPr>
        </p:nvSpPr>
        <p:spPr/>
        <p:txBody>
          <a:bodyPr/>
          <a:lstStyle/>
          <a:p>
            <a:r>
              <a:rPr lang="en-US"/>
              <a:t>Project Details: Final Section</a:t>
            </a:r>
          </a:p>
        </p:txBody>
      </p:sp>
      <p:sp>
        <p:nvSpPr>
          <p:cNvPr id="3" name="Content Placeholder 2">
            <a:extLst>
              <a:ext uri="{FF2B5EF4-FFF2-40B4-BE49-F238E27FC236}">
                <a16:creationId xmlns:a16="http://schemas.microsoft.com/office/drawing/2014/main" id="{78D3E457-0A19-48D3-9D2D-A44813ED329A}"/>
              </a:ext>
            </a:extLst>
          </p:cNvPr>
          <p:cNvSpPr>
            <a:spLocks noGrp="1"/>
          </p:cNvSpPr>
          <p:nvPr>
            <p:ph idx="1"/>
          </p:nvPr>
        </p:nvSpPr>
        <p:spPr/>
        <p:txBody>
          <a:bodyPr>
            <a:normAutofit/>
          </a:bodyPr>
          <a:lstStyle/>
          <a:p>
            <a:r>
              <a:rPr lang="en-US" sz="2200"/>
              <a:t>Open-Ended Response Questions</a:t>
            </a:r>
          </a:p>
          <a:p>
            <a:pPr lvl="1"/>
            <a:r>
              <a:rPr lang="en-US" sz="2200"/>
              <a:t>What attitudes do you hold about writing that make learning to write successful to you?</a:t>
            </a:r>
          </a:p>
          <a:p>
            <a:pPr lvl="1"/>
            <a:r>
              <a:rPr lang="en-US" sz="2200"/>
              <a:t>What attitudes do you hold about writing that make learning to write challenging to you?</a:t>
            </a:r>
          </a:p>
          <a:p>
            <a:pPr lvl="1"/>
            <a:r>
              <a:rPr lang="en-US" sz="2200"/>
              <a:t>Responses sorted based upon student groups (Dual Credit, Undergraduate, Graduate)</a:t>
            </a:r>
            <a:endParaRPr lang="en-US" sz="2000"/>
          </a:p>
          <a:p>
            <a:pPr marL="457200" lvl="1" indent="0">
              <a:buNone/>
            </a:pPr>
            <a:endParaRPr lang="en-US" sz="2000"/>
          </a:p>
        </p:txBody>
      </p:sp>
    </p:spTree>
    <p:extLst>
      <p:ext uri="{BB962C8B-B14F-4D97-AF65-F5344CB8AC3E}">
        <p14:creationId xmlns:p14="http://schemas.microsoft.com/office/powerpoint/2010/main" val="41382045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lumMod val="108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F545E06B-29C0-4F08-9F61-140CD1A7A7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6E54A31-B091-4774-BDD5-9F726783E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9A8C7401-F4BC-4C1F-B093-44D68F9C6219}"/>
              </a:ext>
            </a:extLst>
          </p:cNvPr>
          <p:cNvSpPr>
            <a:spLocks noGrp="1"/>
          </p:cNvSpPr>
          <p:nvPr>
            <p:ph type="title"/>
          </p:nvPr>
        </p:nvSpPr>
        <p:spPr>
          <a:xfrm>
            <a:off x="1451579" y="2303047"/>
            <a:ext cx="3272093" cy="2674198"/>
          </a:xfrm>
        </p:spPr>
        <p:txBody>
          <a:bodyPr anchor="t">
            <a:normAutofit/>
          </a:bodyPr>
          <a:lstStyle/>
          <a:p>
            <a:r>
              <a:rPr lang="en-US"/>
              <a:t>Results</a:t>
            </a:r>
          </a:p>
        </p:txBody>
      </p:sp>
      <p:cxnSp>
        <p:nvCxnSpPr>
          <p:cNvPr id="14" name="Straight Connector 13">
            <a:extLst>
              <a:ext uri="{FF2B5EF4-FFF2-40B4-BE49-F238E27FC236}">
                <a16:creationId xmlns:a16="http://schemas.microsoft.com/office/drawing/2014/main" id="{424E0E46-9D8A-46BA-8EF9-FC43A7EE7AE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1579" y="2146542"/>
            <a:ext cx="327209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6" name="Title 1">
            <a:extLst>
              <a:ext uri="{FF2B5EF4-FFF2-40B4-BE49-F238E27FC236}">
                <a16:creationId xmlns:a16="http://schemas.microsoft.com/office/drawing/2014/main" id="{565909D0-D2D2-46A8-8332-49E6173A4B33}"/>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1580" y="3122496"/>
            <a:ext cx="353015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a:p>
        </p:txBody>
      </p:sp>
      <p:cxnSp>
        <p:nvCxnSpPr>
          <p:cNvPr id="18" name="Straight Connector 17">
            <a:extLst>
              <a:ext uri="{FF2B5EF4-FFF2-40B4-BE49-F238E27FC236}">
                <a16:creationId xmlns:a16="http://schemas.microsoft.com/office/drawing/2014/main" id="{F3D2EAFB-E46A-4A8C-9E83-AF5286317C1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pic>
        <p:nvPicPr>
          <p:cNvPr id="20" name="Picture 19">
            <a:extLst>
              <a:ext uri="{FF2B5EF4-FFF2-40B4-BE49-F238E27FC236}">
                <a16:creationId xmlns:a16="http://schemas.microsoft.com/office/drawing/2014/main" id="{AFEA4BCF-1CF9-4959-A2D8-A97926D25B8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graphicFrame>
        <p:nvGraphicFramePr>
          <p:cNvPr id="5" name="Content Placeholder 2">
            <a:extLst>
              <a:ext uri="{FF2B5EF4-FFF2-40B4-BE49-F238E27FC236}">
                <a16:creationId xmlns:a16="http://schemas.microsoft.com/office/drawing/2014/main" id="{1AF9B61A-30FE-4D52-B778-2111ECE68D53}"/>
              </a:ext>
            </a:extLst>
          </p:cNvPr>
          <p:cNvGraphicFramePr>
            <a:graphicFrameLocks noGrp="1"/>
          </p:cNvGraphicFramePr>
          <p:nvPr>
            <p:ph idx="1"/>
            <p:extLst>
              <p:ext uri="{D42A27DB-BD31-4B8C-83A1-F6EECF244321}">
                <p14:modId xmlns:p14="http://schemas.microsoft.com/office/powerpoint/2010/main" val="97949018"/>
              </p:ext>
            </p:extLst>
          </p:nvPr>
        </p:nvGraphicFramePr>
        <p:xfrm>
          <a:off x="5141913" y="803275"/>
          <a:ext cx="5913437" cy="463708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4092039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55E35-BCBF-4718-A009-0F33B7C6E66D}"/>
              </a:ext>
            </a:extLst>
          </p:cNvPr>
          <p:cNvSpPr>
            <a:spLocks noGrp="1"/>
          </p:cNvSpPr>
          <p:nvPr>
            <p:ph type="title"/>
          </p:nvPr>
        </p:nvSpPr>
        <p:spPr>
          <a:xfrm>
            <a:off x="1130270" y="953324"/>
            <a:ext cx="1711403" cy="1049235"/>
          </a:xfrm>
        </p:spPr>
        <p:txBody>
          <a:bodyPr>
            <a:normAutofit/>
          </a:bodyPr>
          <a:lstStyle/>
          <a:p>
            <a:r>
              <a:rPr lang="en-US"/>
              <a:t>Visual Results</a:t>
            </a:r>
          </a:p>
        </p:txBody>
      </p:sp>
      <p:pic>
        <p:nvPicPr>
          <p:cNvPr id="1028" name="Picture 4">
            <a:extLst>
              <a:ext uri="{FF2B5EF4-FFF2-40B4-BE49-F238E27FC236}">
                <a16:creationId xmlns:a16="http://schemas.microsoft.com/office/drawing/2014/main" id="{CD5D012B-3AB1-4B81-B948-3A8B171AC56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67178" y="953324"/>
            <a:ext cx="7566367" cy="47722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60492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lumMod val="108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D6EDB49-211E-499D-9A08-6C5FF3D06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8F9F37E-D3CF-4F3D-96C2-25307819DF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2" name="Rectangle 11">
            <a:extLst>
              <a:ext uri="{FF2B5EF4-FFF2-40B4-BE49-F238E27FC236}">
                <a16:creationId xmlns:a16="http://schemas.microsoft.com/office/drawing/2014/main" id="{C5FFF17D-767C-40E7-8C89-962F1F54BC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chemeClr val="tx1">
                  <a:lumMod val="85000"/>
                  <a:lumOff val="15000"/>
                </a:schemeClr>
              </a:gs>
              <a:gs pos="100000">
                <a:schemeClr val="tx1">
                  <a:lumMod val="95000"/>
                  <a:lumOff val="5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69F39E1-619D-4D9E-8823-8BD8CC3206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C8C53F47-DF50-454F-A5A6-6B969748D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solidFill>
            <a:srgbClr val="FFFFFE"/>
          </a:solid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9DF8B7E-EBD4-431F-AA5D-33F4913B8D44}"/>
              </a:ext>
            </a:extLst>
          </p:cNvPr>
          <p:cNvSpPr>
            <a:spLocks noGrp="1"/>
          </p:cNvSpPr>
          <p:nvPr>
            <p:ph type="title"/>
          </p:nvPr>
        </p:nvSpPr>
        <p:spPr>
          <a:xfrm>
            <a:off x="1451579" y="1376053"/>
            <a:ext cx="9405891" cy="1002990"/>
          </a:xfrm>
        </p:spPr>
        <p:txBody>
          <a:bodyPr>
            <a:normAutofit/>
          </a:bodyPr>
          <a:lstStyle/>
          <a:p>
            <a:r>
              <a:rPr lang="en-US"/>
              <a:t>Visual Results</a:t>
            </a:r>
          </a:p>
        </p:txBody>
      </p:sp>
      <p:sp>
        <p:nvSpPr>
          <p:cNvPr id="3" name="Content Placeholder 2">
            <a:extLst>
              <a:ext uri="{FF2B5EF4-FFF2-40B4-BE49-F238E27FC236}">
                <a16:creationId xmlns:a16="http://schemas.microsoft.com/office/drawing/2014/main" id="{C7FCBA9D-276E-428E-83B9-F6FBC670AEFE}"/>
              </a:ext>
            </a:extLst>
          </p:cNvPr>
          <p:cNvSpPr>
            <a:spLocks noGrp="1"/>
          </p:cNvSpPr>
          <p:nvPr>
            <p:ph idx="1"/>
          </p:nvPr>
        </p:nvSpPr>
        <p:spPr>
          <a:xfrm>
            <a:off x="1451579" y="2464991"/>
            <a:ext cx="9405891" cy="2403571"/>
          </a:xfrm>
        </p:spPr>
        <p:txBody>
          <a:bodyPr>
            <a:normAutofit/>
          </a:bodyPr>
          <a:lstStyle/>
          <a:p>
            <a:pPr>
              <a:lnSpc>
                <a:spcPct val="110000"/>
              </a:lnSpc>
            </a:pPr>
            <a:r>
              <a:rPr lang="en-US" sz="1400"/>
              <a:t>Averages for each disposition fell between a range of 70-90</a:t>
            </a:r>
          </a:p>
          <a:p>
            <a:pPr lvl="1">
              <a:lnSpc>
                <a:spcPct val="110000"/>
              </a:lnSpc>
            </a:pPr>
            <a:r>
              <a:rPr lang="en-US" sz="1400"/>
              <a:t>Highest Disposition: Self-Efficacy</a:t>
            </a:r>
          </a:p>
          <a:p>
            <a:pPr lvl="1">
              <a:lnSpc>
                <a:spcPct val="110000"/>
              </a:lnSpc>
            </a:pPr>
            <a:r>
              <a:rPr lang="en-US" sz="1400"/>
              <a:t>Lowest Disposition: Managing Impulsivity</a:t>
            </a:r>
          </a:p>
          <a:p>
            <a:pPr>
              <a:lnSpc>
                <a:spcPct val="110000"/>
              </a:lnSpc>
            </a:pPr>
            <a:r>
              <a:rPr lang="en-US" sz="1400"/>
              <a:t>CCP student dispositions were generally higher than Undergraduates</a:t>
            </a:r>
          </a:p>
          <a:p>
            <a:pPr lvl="1">
              <a:lnSpc>
                <a:spcPct val="110000"/>
              </a:lnSpc>
            </a:pPr>
            <a:r>
              <a:rPr lang="en-US" sz="1400"/>
              <a:t>Some areas were higher than graduate students.</a:t>
            </a:r>
          </a:p>
          <a:p>
            <a:pPr>
              <a:lnSpc>
                <a:spcPct val="110000"/>
              </a:lnSpc>
            </a:pPr>
            <a:r>
              <a:rPr lang="en-US" sz="1400"/>
              <a:t>Undergraduate Students have consistently lower averages than CCP and graduate students.</a:t>
            </a:r>
          </a:p>
          <a:p>
            <a:pPr>
              <a:lnSpc>
                <a:spcPct val="110000"/>
              </a:lnSpc>
            </a:pPr>
            <a:endParaRPr lang="en-US" sz="1400"/>
          </a:p>
        </p:txBody>
      </p:sp>
      <p:pic>
        <p:nvPicPr>
          <p:cNvPr id="18" name="Picture 17">
            <a:extLst>
              <a:ext uri="{FF2B5EF4-FFF2-40B4-BE49-F238E27FC236}">
                <a16:creationId xmlns:a16="http://schemas.microsoft.com/office/drawing/2014/main" id="{9FAED84B-D529-414B-9401-47C9BEC2F5F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a:xfrm>
            <a:off x="0" y="6130094"/>
            <a:ext cx="12192000" cy="742950"/>
          </a:xfrm>
          <a:prstGeom prst="rect">
            <a:avLst/>
          </a:prstGeom>
        </p:spPr>
      </p:pic>
    </p:spTree>
    <p:extLst>
      <p:ext uri="{BB962C8B-B14F-4D97-AF65-F5344CB8AC3E}">
        <p14:creationId xmlns:p14="http://schemas.microsoft.com/office/powerpoint/2010/main" val="28739982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lumMod val="108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D6EDB49-211E-499D-9A08-6C5FF3D06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8F9F37E-D3CF-4F3D-96C2-25307819DF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2" name="Rectangle 11">
            <a:extLst>
              <a:ext uri="{FF2B5EF4-FFF2-40B4-BE49-F238E27FC236}">
                <a16:creationId xmlns:a16="http://schemas.microsoft.com/office/drawing/2014/main" id="{C5FFF17D-767C-40E7-8C89-962F1F54BC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chemeClr val="tx1">
                  <a:lumMod val="85000"/>
                  <a:lumOff val="15000"/>
                </a:schemeClr>
              </a:gs>
              <a:gs pos="100000">
                <a:schemeClr val="tx1">
                  <a:lumMod val="95000"/>
                  <a:lumOff val="5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69F39E1-619D-4D9E-8823-8BD8CC3206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C8C53F47-DF50-454F-A5A6-6B969748D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solidFill>
            <a:srgbClr val="FFFFFE"/>
          </a:solid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BD15BB3-D3B8-4BC9-8D15-183CC6E38766}"/>
              </a:ext>
            </a:extLst>
          </p:cNvPr>
          <p:cNvSpPr>
            <a:spLocks noGrp="1"/>
          </p:cNvSpPr>
          <p:nvPr>
            <p:ph type="title"/>
          </p:nvPr>
        </p:nvSpPr>
        <p:spPr>
          <a:xfrm>
            <a:off x="1451579" y="1376053"/>
            <a:ext cx="9405891" cy="1002990"/>
          </a:xfrm>
        </p:spPr>
        <p:txBody>
          <a:bodyPr>
            <a:normAutofit/>
          </a:bodyPr>
          <a:lstStyle/>
          <a:p>
            <a:r>
              <a:rPr lang="en-US"/>
              <a:t>Visual Results</a:t>
            </a:r>
          </a:p>
        </p:txBody>
      </p:sp>
      <p:sp>
        <p:nvSpPr>
          <p:cNvPr id="3" name="Content Placeholder 2">
            <a:extLst>
              <a:ext uri="{FF2B5EF4-FFF2-40B4-BE49-F238E27FC236}">
                <a16:creationId xmlns:a16="http://schemas.microsoft.com/office/drawing/2014/main" id="{EEE3B87C-5252-4F1C-B2EA-9A001CE9F5C2}"/>
              </a:ext>
            </a:extLst>
          </p:cNvPr>
          <p:cNvSpPr>
            <a:spLocks noGrp="1"/>
          </p:cNvSpPr>
          <p:nvPr>
            <p:ph idx="1"/>
          </p:nvPr>
        </p:nvSpPr>
        <p:spPr>
          <a:xfrm>
            <a:off x="1451579" y="2464991"/>
            <a:ext cx="9405891" cy="2403571"/>
          </a:xfrm>
        </p:spPr>
        <p:txBody>
          <a:bodyPr>
            <a:normAutofit/>
          </a:bodyPr>
          <a:lstStyle/>
          <a:p>
            <a:r>
              <a:rPr lang="en-US"/>
              <a:t>Undergraduate data demonstrated high averages in Openness, Responsibility, and Listening with Empathy</a:t>
            </a:r>
          </a:p>
          <a:p>
            <a:r>
              <a:rPr lang="en-US"/>
              <a:t>Low averages in Managing Impulsivity, Flexibility, Persistence and Attitudes toward Emotion </a:t>
            </a:r>
          </a:p>
          <a:p>
            <a:pPr lvl="1"/>
            <a:r>
              <a:rPr lang="en-US"/>
              <a:t>Managing Impulsivity had a low average regardless of different student groups.</a:t>
            </a:r>
          </a:p>
        </p:txBody>
      </p:sp>
      <p:pic>
        <p:nvPicPr>
          <p:cNvPr id="18" name="Picture 17">
            <a:extLst>
              <a:ext uri="{FF2B5EF4-FFF2-40B4-BE49-F238E27FC236}">
                <a16:creationId xmlns:a16="http://schemas.microsoft.com/office/drawing/2014/main" id="{9FAED84B-D529-414B-9401-47C9BEC2F5F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a:xfrm>
            <a:off x="0" y="6130094"/>
            <a:ext cx="12192000" cy="742950"/>
          </a:xfrm>
          <a:prstGeom prst="rect">
            <a:avLst/>
          </a:prstGeom>
        </p:spPr>
      </p:pic>
    </p:spTree>
    <p:extLst>
      <p:ext uri="{BB962C8B-B14F-4D97-AF65-F5344CB8AC3E}">
        <p14:creationId xmlns:p14="http://schemas.microsoft.com/office/powerpoint/2010/main" val="6377470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lumMod val="108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E7A6F0-5CD3-481E-B0F2-E7F99FE675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11290DF-4975-4FCD-8B8D-BBC86B8366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21A42E00-8632-47E6-994E-4D4325BE9834}"/>
              </a:ext>
            </a:extLst>
          </p:cNvPr>
          <p:cNvSpPr>
            <a:spLocks noGrp="1"/>
          </p:cNvSpPr>
          <p:nvPr>
            <p:ph type="title"/>
          </p:nvPr>
        </p:nvSpPr>
        <p:spPr>
          <a:xfrm>
            <a:off x="1451581" y="1138228"/>
            <a:ext cx="3202716" cy="3858767"/>
          </a:xfrm>
        </p:spPr>
        <p:txBody>
          <a:bodyPr anchor="ctr">
            <a:normAutofit/>
          </a:bodyPr>
          <a:lstStyle/>
          <a:p>
            <a:r>
              <a:rPr lang="en-US" sz="3100"/>
              <a:t>Results of Undergraduate Feedback</a:t>
            </a:r>
          </a:p>
        </p:txBody>
      </p:sp>
      <p:grpSp>
        <p:nvGrpSpPr>
          <p:cNvPr id="12" name="Group 11">
            <a:extLst>
              <a:ext uri="{FF2B5EF4-FFF2-40B4-BE49-F238E27FC236}">
                <a16:creationId xmlns:a16="http://schemas.microsoft.com/office/drawing/2014/main" id="{357CA18A-A333-4DCB-842B-76827D2ECB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100021" y="638300"/>
            <a:ext cx="6409605" cy="4858625"/>
            <a:chOff x="7807230" y="2012810"/>
            <a:chExt cx="3251252" cy="3459865"/>
          </a:xfrm>
        </p:grpSpPr>
        <p:sp>
          <p:nvSpPr>
            <p:cNvPr id="13" name="Rectangle 12">
              <a:extLst>
                <a:ext uri="{FF2B5EF4-FFF2-40B4-BE49-F238E27FC236}">
                  <a16:creationId xmlns:a16="http://schemas.microsoft.com/office/drawing/2014/main" id="{6E785FC3-CE7B-46F8-8C7A-EBBF001EDB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5069D9A-30C7-4159-880C-DD2BDC5100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1" y="2026142"/>
              <a:ext cx="3251250" cy="3440203"/>
            </a:xfrm>
            <a:prstGeom prst="rect">
              <a:avLst/>
            </a:prstGeom>
            <a:gradFill>
              <a:gsLst>
                <a:gs pos="0">
                  <a:srgbClr val="DADADA"/>
                </a:gs>
                <a:gs pos="100000">
                  <a:srgbClr val="FFFFFE"/>
                </a:gs>
              </a:gsLst>
              <a:lin ang="16200000" scaled="0"/>
            </a:gra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D9FE1511-6E1B-4F0E-8FF0-958527181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9891" y="973636"/>
            <a:ext cx="5769864" cy="4187952"/>
          </a:xfrm>
          <a:prstGeom prst="rect">
            <a:avLst/>
          </a:prstGeom>
          <a:solidFill>
            <a:srgbClr val="FFFFFF"/>
          </a:solidFill>
          <a:ln w="6350">
            <a:solidFill>
              <a:srgbClr val="DFD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17346DF-5C5E-4346-9589-17E6121B39C4}"/>
              </a:ext>
            </a:extLst>
          </p:cNvPr>
          <p:cNvSpPr>
            <a:spLocks noGrp="1"/>
          </p:cNvSpPr>
          <p:nvPr>
            <p:ph idx="1"/>
          </p:nvPr>
        </p:nvSpPr>
        <p:spPr>
          <a:xfrm>
            <a:off x="5584483" y="1499616"/>
            <a:ext cx="5440680" cy="3858768"/>
          </a:xfrm>
        </p:spPr>
        <p:txBody>
          <a:bodyPr anchor="ctr">
            <a:normAutofit/>
          </a:bodyPr>
          <a:lstStyle/>
          <a:p>
            <a:r>
              <a:rPr lang="en-US">
                <a:solidFill>
                  <a:srgbClr val="000000"/>
                </a:solidFill>
              </a:rPr>
              <a:t>What makes learning to write successful?</a:t>
            </a:r>
          </a:p>
          <a:p>
            <a:pPr lvl="1"/>
            <a:r>
              <a:rPr lang="en-US">
                <a:solidFill>
                  <a:srgbClr val="000000"/>
                </a:solidFill>
              </a:rPr>
              <a:t>Organizes thoughts for better communication</a:t>
            </a:r>
          </a:p>
          <a:p>
            <a:pPr lvl="1"/>
            <a:r>
              <a:rPr lang="en-US">
                <a:solidFill>
                  <a:srgbClr val="000000"/>
                </a:solidFill>
              </a:rPr>
              <a:t>Writing is a fluid process</a:t>
            </a:r>
          </a:p>
          <a:p>
            <a:pPr lvl="1"/>
            <a:r>
              <a:rPr lang="en-US">
                <a:solidFill>
                  <a:srgbClr val="000000"/>
                </a:solidFill>
              </a:rPr>
              <a:t>Open-mindedness and ability to convey emotions</a:t>
            </a:r>
          </a:p>
          <a:p>
            <a:pPr lvl="1"/>
            <a:r>
              <a:rPr lang="en-US">
                <a:solidFill>
                  <a:srgbClr val="000000"/>
                </a:solidFill>
              </a:rPr>
              <a:t>Constant room for improvement</a:t>
            </a:r>
          </a:p>
          <a:p>
            <a:pPr lvl="1"/>
            <a:r>
              <a:rPr lang="en-US">
                <a:solidFill>
                  <a:srgbClr val="000000"/>
                </a:solidFill>
              </a:rPr>
              <a:t>Writing should have meaning. </a:t>
            </a:r>
          </a:p>
          <a:p>
            <a:pPr lvl="1"/>
            <a:endParaRPr lang="en-US">
              <a:solidFill>
                <a:srgbClr val="000000"/>
              </a:solidFill>
            </a:endParaRPr>
          </a:p>
          <a:p>
            <a:pPr lvl="1"/>
            <a:endParaRPr lang="en-US">
              <a:solidFill>
                <a:srgbClr val="000000"/>
              </a:solidFill>
            </a:endParaRPr>
          </a:p>
        </p:txBody>
      </p:sp>
      <p:cxnSp>
        <p:nvCxnSpPr>
          <p:cNvPr id="18" name="Straight Connector 17">
            <a:extLst>
              <a:ext uri="{FF2B5EF4-FFF2-40B4-BE49-F238E27FC236}">
                <a16:creationId xmlns:a16="http://schemas.microsoft.com/office/drawing/2014/main" id="{05C73161-1E4E-4E6A-91B2-E885CF8FFBA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pic>
        <p:nvPicPr>
          <p:cNvPr id="20" name="Picture 19">
            <a:extLst>
              <a:ext uri="{FF2B5EF4-FFF2-40B4-BE49-F238E27FC236}">
                <a16:creationId xmlns:a16="http://schemas.microsoft.com/office/drawing/2014/main" id="{B1E64CB6-C7F2-46FF-AA99-58C79697295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a:xfrm>
            <a:off x="0" y="6130094"/>
            <a:ext cx="12192000" cy="742950"/>
          </a:xfrm>
          <a:prstGeom prst="rect">
            <a:avLst/>
          </a:prstGeom>
        </p:spPr>
      </p:pic>
    </p:spTree>
    <p:extLst>
      <p:ext uri="{BB962C8B-B14F-4D97-AF65-F5344CB8AC3E}">
        <p14:creationId xmlns:p14="http://schemas.microsoft.com/office/powerpoint/2010/main" val="10155330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lumMod val="108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E7A6F0-5CD3-481E-B0F2-E7F99FE675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11290DF-4975-4FCD-8B8D-BBC86B8366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2B3A2055-F1E2-4521-9A94-08C9BB60A426}"/>
              </a:ext>
            </a:extLst>
          </p:cNvPr>
          <p:cNvSpPr>
            <a:spLocks noGrp="1"/>
          </p:cNvSpPr>
          <p:nvPr>
            <p:ph type="title"/>
          </p:nvPr>
        </p:nvSpPr>
        <p:spPr>
          <a:xfrm>
            <a:off x="1451581" y="1138228"/>
            <a:ext cx="3202716" cy="3858767"/>
          </a:xfrm>
        </p:spPr>
        <p:txBody>
          <a:bodyPr anchor="ctr">
            <a:normAutofit/>
          </a:bodyPr>
          <a:lstStyle/>
          <a:p>
            <a:r>
              <a:rPr lang="en-US" sz="3100"/>
              <a:t>Results of Undergraduate Feedback</a:t>
            </a:r>
          </a:p>
        </p:txBody>
      </p:sp>
      <p:grpSp>
        <p:nvGrpSpPr>
          <p:cNvPr id="12" name="Group 11">
            <a:extLst>
              <a:ext uri="{FF2B5EF4-FFF2-40B4-BE49-F238E27FC236}">
                <a16:creationId xmlns:a16="http://schemas.microsoft.com/office/drawing/2014/main" id="{357CA18A-A333-4DCB-842B-76827D2ECB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100021" y="638300"/>
            <a:ext cx="6409605" cy="4858625"/>
            <a:chOff x="7807230" y="2012810"/>
            <a:chExt cx="3251252" cy="3459865"/>
          </a:xfrm>
        </p:grpSpPr>
        <p:sp>
          <p:nvSpPr>
            <p:cNvPr id="13" name="Rectangle 12">
              <a:extLst>
                <a:ext uri="{FF2B5EF4-FFF2-40B4-BE49-F238E27FC236}">
                  <a16:creationId xmlns:a16="http://schemas.microsoft.com/office/drawing/2014/main" id="{6E785FC3-CE7B-46F8-8C7A-EBBF001EDB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5069D9A-30C7-4159-880C-DD2BDC5100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1" y="2026142"/>
              <a:ext cx="3251250" cy="3440203"/>
            </a:xfrm>
            <a:prstGeom prst="rect">
              <a:avLst/>
            </a:prstGeom>
            <a:gradFill>
              <a:gsLst>
                <a:gs pos="0">
                  <a:srgbClr val="DADADA"/>
                </a:gs>
                <a:gs pos="100000">
                  <a:srgbClr val="FFFFFE"/>
                </a:gs>
              </a:gsLst>
              <a:lin ang="16200000" scaled="0"/>
            </a:gra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D9FE1511-6E1B-4F0E-8FF0-958527181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9891" y="973636"/>
            <a:ext cx="5769864" cy="4187952"/>
          </a:xfrm>
          <a:prstGeom prst="rect">
            <a:avLst/>
          </a:prstGeom>
          <a:solidFill>
            <a:srgbClr val="FFFFFF"/>
          </a:solidFill>
          <a:ln w="6350">
            <a:solidFill>
              <a:srgbClr val="DFD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03D5D61-D5AE-421C-8526-F4910758CDDE}"/>
              </a:ext>
            </a:extLst>
          </p:cNvPr>
          <p:cNvSpPr>
            <a:spLocks noGrp="1"/>
          </p:cNvSpPr>
          <p:nvPr>
            <p:ph idx="1"/>
          </p:nvPr>
        </p:nvSpPr>
        <p:spPr>
          <a:xfrm>
            <a:off x="5584483" y="1138228"/>
            <a:ext cx="5440680" cy="3858768"/>
          </a:xfrm>
        </p:spPr>
        <p:txBody>
          <a:bodyPr anchor="ctr">
            <a:normAutofit/>
          </a:bodyPr>
          <a:lstStyle/>
          <a:p>
            <a:r>
              <a:rPr lang="en-US">
                <a:solidFill>
                  <a:srgbClr val="000000"/>
                </a:solidFill>
              </a:rPr>
              <a:t>What makes learning to write challenging?</a:t>
            </a:r>
          </a:p>
          <a:p>
            <a:pPr lvl="1"/>
            <a:r>
              <a:rPr lang="en-US">
                <a:solidFill>
                  <a:srgbClr val="000000"/>
                </a:solidFill>
              </a:rPr>
              <a:t>Writing is a very formal craft</a:t>
            </a:r>
          </a:p>
          <a:p>
            <a:pPr lvl="1"/>
            <a:r>
              <a:rPr lang="en-US">
                <a:solidFill>
                  <a:srgbClr val="000000"/>
                </a:solidFill>
              </a:rPr>
              <a:t>Issues with Self-Esteem</a:t>
            </a:r>
          </a:p>
          <a:p>
            <a:pPr lvl="1"/>
            <a:r>
              <a:rPr lang="en-US">
                <a:solidFill>
                  <a:srgbClr val="000000"/>
                </a:solidFill>
              </a:rPr>
              <a:t>Large Consumption of Time</a:t>
            </a:r>
          </a:p>
          <a:p>
            <a:pPr lvl="1"/>
            <a:r>
              <a:rPr lang="en-US">
                <a:solidFill>
                  <a:srgbClr val="000000"/>
                </a:solidFill>
              </a:rPr>
              <a:t>Expectations of others vs. Self-Desire</a:t>
            </a:r>
          </a:p>
          <a:p>
            <a:pPr lvl="1"/>
            <a:r>
              <a:rPr lang="en-US">
                <a:solidFill>
                  <a:srgbClr val="000000"/>
                </a:solidFill>
              </a:rPr>
              <a:t>Incorporating Feedback and Criticism</a:t>
            </a:r>
          </a:p>
        </p:txBody>
      </p:sp>
      <p:cxnSp>
        <p:nvCxnSpPr>
          <p:cNvPr id="18" name="Straight Connector 17">
            <a:extLst>
              <a:ext uri="{FF2B5EF4-FFF2-40B4-BE49-F238E27FC236}">
                <a16:creationId xmlns:a16="http://schemas.microsoft.com/office/drawing/2014/main" id="{05C73161-1E4E-4E6A-91B2-E885CF8FFBA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pic>
        <p:nvPicPr>
          <p:cNvPr id="20" name="Picture 19">
            <a:extLst>
              <a:ext uri="{FF2B5EF4-FFF2-40B4-BE49-F238E27FC236}">
                <a16:creationId xmlns:a16="http://schemas.microsoft.com/office/drawing/2014/main" id="{B1E64CB6-C7F2-46FF-AA99-58C79697295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a:xfrm>
            <a:off x="0" y="6130094"/>
            <a:ext cx="12192000" cy="742950"/>
          </a:xfrm>
          <a:prstGeom prst="rect">
            <a:avLst/>
          </a:prstGeom>
        </p:spPr>
      </p:pic>
    </p:spTree>
    <p:extLst>
      <p:ext uri="{BB962C8B-B14F-4D97-AF65-F5344CB8AC3E}">
        <p14:creationId xmlns:p14="http://schemas.microsoft.com/office/powerpoint/2010/main" val="1055170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lumMod val="108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F545E06B-29C0-4F08-9F61-140CD1A7A7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6E54A31-B091-4774-BDD5-9F726783E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7CFF77AA-C2C5-4059-9B28-CC6E6613F010}"/>
              </a:ext>
            </a:extLst>
          </p:cNvPr>
          <p:cNvSpPr>
            <a:spLocks noGrp="1"/>
          </p:cNvSpPr>
          <p:nvPr>
            <p:ph type="title"/>
          </p:nvPr>
        </p:nvSpPr>
        <p:spPr>
          <a:xfrm>
            <a:off x="1451579" y="2303047"/>
            <a:ext cx="3272093" cy="2674198"/>
          </a:xfrm>
        </p:spPr>
        <p:txBody>
          <a:bodyPr anchor="t">
            <a:normAutofit/>
          </a:bodyPr>
          <a:lstStyle/>
          <a:p>
            <a:r>
              <a:rPr lang="en-US"/>
              <a:t>Future Opportunities</a:t>
            </a:r>
          </a:p>
        </p:txBody>
      </p:sp>
      <p:cxnSp>
        <p:nvCxnSpPr>
          <p:cNvPr id="14" name="Straight Connector 13">
            <a:extLst>
              <a:ext uri="{FF2B5EF4-FFF2-40B4-BE49-F238E27FC236}">
                <a16:creationId xmlns:a16="http://schemas.microsoft.com/office/drawing/2014/main" id="{424E0E46-9D8A-46BA-8EF9-FC43A7EE7AE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1579" y="2146542"/>
            <a:ext cx="327209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6" name="Title 1">
            <a:extLst>
              <a:ext uri="{FF2B5EF4-FFF2-40B4-BE49-F238E27FC236}">
                <a16:creationId xmlns:a16="http://schemas.microsoft.com/office/drawing/2014/main" id="{565909D0-D2D2-46A8-8332-49E6173A4B33}"/>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1580" y="3122496"/>
            <a:ext cx="353015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a:p>
        </p:txBody>
      </p:sp>
      <p:cxnSp>
        <p:nvCxnSpPr>
          <p:cNvPr id="18" name="Straight Connector 17">
            <a:extLst>
              <a:ext uri="{FF2B5EF4-FFF2-40B4-BE49-F238E27FC236}">
                <a16:creationId xmlns:a16="http://schemas.microsoft.com/office/drawing/2014/main" id="{F3D2EAFB-E46A-4A8C-9E83-AF5286317C1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pic>
        <p:nvPicPr>
          <p:cNvPr id="20" name="Picture 19">
            <a:extLst>
              <a:ext uri="{FF2B5EF4-FFF2-40B4-BE49-F238E27FC236}">
                <a16:creationId xmlns:a16="http://schemas.microsoft.com/office/drawing/2014/main" id="{AFEA4BCF-1CF9-4959-A2D8-A97926D25B8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graphicFrame>
        <p:nvGraphicFramePr>
          <p:cNvPr id="5" name="Content Placeholder 2">
            <a:extLst>
              <a:ext uri="{FF2B5EF4-FFF2-40B4-BE49-F238E27FC236}">
                <a16:creationId xmlns:a16="http://schemas.microsoft.com/office/drawing/2014/main" id="{60B7259F-6011-4AA1-B3DB-5403223C6F81}"/>
              </a:ext>
            </a:extLst>
          </p:cNvPr>
          <p:cNvGraphicFramePr>
            <a:graphicFrameLocks noGrp="1"/>
          </p:cNvGraphicFramePr>
          <p:nvPr>
            <p:ph idx="1"/>
            <p:extLst>
              <p:ext uri="{D42A27DB-BD31-4B8C-83A1-F6EECF244321}">
                <p14:modId xmlns:p14="http://schemas.microsoft.com/office/powerpoint/2010/main" val="278380305"/>
              </p:ext>
            </p:extLst>
          </p:nvPr>
        </p:nvGraphicFramePr>
        <p:xfrm>
          <a:off x="5141913" y="803275"/>
          <a:ext cx="5913437" cy="463708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2003467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lumMod val="108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9">
            <a:extLst>
              <a:ext uri="{FF2B5EF4-FFF2-40B4-BE49-F238E27FC236}">
                <a16:creationId xmlns:a16="http://schemas.microsoft.com/office/drawing/2014/main" id="{A9CC600D-86F3-4B9A-AD13-3908AD1EDA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68768"/>
            <a:ext cx="12192000" cy="6389231"/>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F6E22727-FF8C-4DFB-BFE0-3D38D367C728}"/>
              </a:ext>
            </a:extLst>
          </p:cNvPr>
          <p:cNvSpPr>
            <a:spLocks noGrp="1"/>
          </p:cNvSpPr>
          <p:nvPr>
            <p:ph type="title"/>
          </p:nvPr>
        </p:nvSpPr>
        <p:spPr>
          <a:xfrm>
            <a:off x="1249961" y="1600199"/>
            <a:ext cx="3171432" cy="4297680"/>
          </a:xfrm>
        </p:spPr>
        <p:txBody>
          <a:bodyPr anchor="ctr">
            <a:normAutofit/>
          </a:bodyPr>
          <a:lstStyle/>
          <a:p>
            <a:r>
              <a:rPr lang="en-US" dirty="0"/>
              <a:t>Thank You for Viewing!</a:t>
            </a:r>
          </a:p>
        </p:txBody>
      </p:sp>
      <p:pic>
        <p:nvPicPr>
          <p:cNvPr id="21" name="Picture 11">
            <a:extLst>
              <a:ext uri="{FF2B5EF4-FFF2-40B4-BE49-F238E27FC236}">
                <a16:creationId xmlns:a16="http://schemas.microsoft.com/office/drawing/2014/main" id="{3F661271-B15B-4043-B708-1BD7F1D2CB9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duotone>
              <a:schemeClr val="accent1">
                <a:shade val="45000"/>
                <a:satMod val="135000"/>
              </a:schemeClr>
              <a:prstClr val="white"/>
            </a:duotone>
            <a:extLst>
              <a:ext uri="{28A0092B-C50C-407E-A947-70E740481C1C}">
                <a14:useLocalDpi xmlns:a14="http://schemas.microsoft.com/office/drawing/2010/main" val="0"/>
              </a:ext>
            </a:extLst>
          </a:blip>
          <a:srcRect l="23891" t="10889" r="38495" b="30830"/>
          <a:stretch/>
        </p:blipFill>
        <p:spPr>
          <a:xfrm rot="5400000">
            <a:off x="2509892" y="3682213"/>
            <a:ext cx="4288809" cy="142524"/>
          </a:xfrm>
          <a:prstGeom prst="rect">
            <a:avLst/>
          </a:prstGeom>
          <a:noFill/>
          <a:ln>
            <a:noFill/>
          </a:ln>
        </p:spPr>
      </p:pic>
      <p:sp>
        <p:nvSpPr>
          <p:cNvPr id="3" name="Content Placeholder 2">
            <a:extLst>
              <a:ext uri="{FF2B5EF4-FFF2-40B4-BE49-F238E27FC236}">
                <a16:creationId xmlns:a16="http://schemas.microsoft.com/office/drawing/2014/main" id="{41325680-6CA9-413B-86B4-4418586179A3}"/>
              </a:ext>
            </a:extLst>
          </p:cNvPr>
          <p:cNvSpPr>
            <a:spLocks noGrp="1"/>
          </p:cNvSpPr>
          <p:nvPr>
            <p:ph idx="1"/>
          </p:nvPr>
        </p:nvSpPr>
        <p:spPr>
          <a:xfrm>
            <a:off x="4976636" y="1600199"/>
            <a:ext cx="6078218" cy="4297680"/>
          </a:xfrm>
        </p:spPr>
        <p:txBody>
          <a:bodyPr anchor="ctr">
            <a:normAutofit/>
          </a:bodyPr>
          <a:lstStyle/>
          <a:p>
            <a:r>
              <a:rPr lang="en-US" dirty="0"/>
              <a:t>If you have any questions or would like to discuss this project, I can be best reached at </a:t>
            </a:r>
            <a:r>
              <a:rPr lang="en-US" dirty="0">
                <a:hlinkClick r:id="rId4"/>
              </a:rPr>
              <a:t>cmjudge@bgsu.edu</a:t>
            </a:r>
            <a:r>
              <a:rPr lang="en-US" dirty="0"/>
              <a:t> .</a:t>
            </a:r>
          </a:p>
        </p:txBody>
      </p:sp>
    </p:spTree>
    <p:extLst>
      <p:ext uri="{BB962C8B-B14F-4D97-AF65-F5344CB8AC3E}">
        <p14:creationId xmlns:p14="http://schemas.microsoft.com/office/powerpoint/2010/main" val="33078892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lumMod val="108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9CC600D-86F3-4B9A-AD13-3908AD1EDA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68768"/>
            <a:ext cx="12192000" cy="6389231"/>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0572C37B-03DF-44B6-BFB1-158ED87C9592}"/>
              </a:ext>
            </a:extLst>
          </p:cNvPr>
          <p:cNvSpPr>
            <a:spLocks noGrp="1"/>
          </p:cNvSpPr>
          <p:nvPr>
            <p:ph type="title"/>
          </p:nvPr>
        </p:nvSpPr>
        <p:spPr>
          <a:xfrm>
            <a:off x="1249961" y="1600199"/>
            <a:ext cx="3171432" cy="4297680"/>
          </a:xfrm>
        </p:spPr>
        <p:txBody>
          <a:bodyPr anchor="ctr">
            <a:normAutofit/>
          </a:bodyPr>
          <a:lstStyle/>
          <a:p>
            <a:r>
              <a:rPr lang="en-US"/>
              <a:t>Background</a:t>
            </a:r>
          </a:p>
        </p:txBody>
      </p:sp>
      <p:pic>
        <p:nvPicPr>
          <p:cNvPr id="12" name="Picture 11">
            <a:extLst>
              <a:ext uri="{FF2B5EF4-FFF2-40B4-BE49-F238E27FC236}">
                <a16:creationId xmlns:a16="http://schemas.microsoft.com/office/drawing/2014/main" id="{3F661271-B15B-4043-B708-1BD7F1D2CB9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duotone>
              <a:schemeClr val="accent1">
                <a:shade val="45000"/>
                <a:satMod val="135000"/>
              </a:schemeClr>
              <a:prstClr val="white"/>
            </a:duotone>
            <a:extLst>
              <a:ext uri="{28A0092B-C50C-407E-A947-70E740481C1C}">
                <a14:useLocalDpi xmlns:a14="http://schemas.microsoft.com/office/drawing/2010/main" val="0"/>
              </a:ext>
            </a:extLst>
          </a:blip>
          <a:srcRect l="23891" t="10889" r="38495" b="30830"/>
          <a:stretch/>
        </p:blipFill>
        <p:spPr>
          <a:xfrm rot="5400000">
            <a:off x="2509892" y="3682213"/>
            <a:ext cx="4288809" cy="142524"/>
          </a:xfrm>
          <a:prstGeom prst="rect">
            <a:avLst/>
          </a:prstGeom>
          <a:noFill/>
          <a:ln>
            <a:noFill/>
          </a:ln>
        </p:spPr>
      </p:pic>
      <p:sp>
        <p:nvSpPr>
          <p:cNvPr id="3" name="Content Placeholder 2">
            <a:extLst>
              <a:ext uri="{FF2B5EF4-FFF2-40B4-BE49-F238E27FC236}">
                <a16:creationId xmlns:a16="http://schemas.microsoft.com/office/drawing/2014/main" id="{3E6AD328-0053-466F-82E8-D31489448030}"/>
              </a:ext>
            </a:extLst>
          </p:cNvPr>
          <p:cNvSpPr>
            <a:spLocks noGrp="1"/>
          </p:cNvSpPr>
          <p:nvPr>
            <p:ph idx="1"/>
          </p:nvPr>
        </p:nvSpPr>
        <p:spPr>
          <a:xfrm>
            <a:off x="4976636" y="1600199"/>
            <a:ext cx="6078218" cy="4297680"/>
          </a:xfrm>
        </p:spPr>
        <p:txBody>
          <a:bodyPr anchor="ctr">
            <a:normAutofit/>
          </a:bodyPr>
          <a:lstStyle/>
          <a:p>
            <a:r>
              <a:rPr lang="en-US"/>
              <a:t>Dispositions: Habits of Mind</a:t>
            </a:r>
          </a:p>
          <a:p>
            <a:pPr lvl="1"/>
            <a:r>
              <a:rPr lang="en-US"/>
              <a:t>Costa and </a:t>
            </a:r>
            <a:r>
              <a:rPr lang="en-US" err="1"/>
              <a:t>Kallick</a:t>
            </a:r>
            <a:r>
              <a:rPr lang="en-US"/>
              <a:t> (2012): 16 Habits of Mind</a:t>
            </a:r>
          </a:p>
          <a:p>
            <a:pPr lvl="2"/>
            <a:r>
              <a:rPr lang="en-US"/>
              <a:t>Understanding with Empathy</a:t>
            </a:r>
          </a:p>
          <a:p>
            <a:pPr lvl="2"/>
            <a:r>
              <a:rPr lang="en-US"/>
              <a:t>Flexible Thinking</a:t>
            </a:r>
          </a:p>
          <a:p>
            <a:pPr lvl="2"/>
            <a:r>
              <a:rPr lang="en-US"/>
              <a:t>Independent Thinking</a:t>
            </a:r>
          </a:p>
        </p:txBody>
      </p:sp>
    </p:spTree>
    <p:extLst>
      <p:ext uri="{BB962C8B-B14F-4D97-AF65-F5344CB8AC3E}">
        <p14:creationId xmlns:p14="http://schemas.microsoft.com/office/powerpoint/2010/main" val="40853499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lumMod val="108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9CC600D-86F3-4B9A-AD13-3908AD1EDA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68768"/>
            <a:ext cx="12192000" cy="6389231"/>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CBE605F0-DEEA-4602-B1A1-32DD0AEDC44F}"/>
              </a:ext>
            </a:extLst>
          </p:cNvPr>
          <p:cNvSpPr>
            <a:spLocks noGrp="1"/>
          </p:cNvSpPr>
          <p:nvPr>
            <p:ph type="title"/>
          </p:nvPr>
        </p:nvSpPr>
        <p:spPr>
          <a:xfrm>
            <a:off x="1249961" y="1600199"/>
            <a:ext cx="3171432" cy="4297680"/>
          </a:xfrm>
        </p:spPr>
        <p:txBody>
          <a:bodyPr anchor="ctr">
            <a:normAutofit/>
          </a:bodyPr>
          <a:lstStyle/>
          <a:p>
            <a:r>
              <a:rPr lang="en-US"/>
              <a:t>Background</a:t>
            </a:r>
          </a:p>
        </p:txBody>
      </p:sp>
      <p:pic>
        <p:nvPicPr>
          <p:cNvPr id="12" name="Picture 11">
            <a:extLst>
              <a:ext uri="{FF2B5EF4-FFF2-40B4-BE49-F238E27FC236}">
                <a16:creationId xmlns:a16="http://schemas.microsoft.com/office/drawing/2014/main" id="{3F661271-B15B-4043-B708-1BD7F1D2CB9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duotone>
              <a:schemeClr val="accent1">
                <a:shade val="45000"/>
                <a:satMod val="135000"/>
              </a:schemeClr>
              <a:prstClr val="white"/>
            </a:duotone>
            <a:extLst>
              <a:ext uri="{28A0092B-C50C-407E-A947-70E740481C1C}">
                <a14:useLocalDpi xmlns:a14="http://schemas.microsoft.com/office/drawing/2010/main" val="0"/>
              </a:ext>
            </a:extLst>
          </a:blip>
          <a:srcRect l="23891" t="10889" r="38495" b="30830"/>
          <a:stretch/>
        </p:blipFill>
        <p:spPr>
          <a:xfrm rot="5400000">
            <a:off x="2509892" y="3682213"/>
            <a:ext cx="4288809" cy="142524"/>
          </a:xfrm>
          <a:prstGeom prst="rect">
            <a:avLst/>
          </a:prstGeom>
          <a:noFill/>
          <a:ln>
            <a:noFill/>
          </a:ln>
        </p:spPr>
      </p:pic>
      <p:sp>
        <p:nvSpPr>
          <p:cNvPr id="3" name="Content Placeholder 2">
            <a:extLst>
              <a:ext uri="{FF2B5EF4-FFF2-40B4-BE49-F238E27FC236}">
                <a16:creationId xmlns:a16="http://schemas.microsoft.com/office/drawing/2014/main" id="{BBA4A240-DE9A-4DD0-BF3C-98C190B533E2}"/>
              </a:ext>
            </a:extLst>
          </p:cNvPr>
          <p:cNvSpPr>
            <a:spLocks noGrp="1"/>
          </p:cNvSpPr>
          <p:nvPr>
            <p:ph idx="1"/>
          </p:nvPr>
        </p:nvSpPr>
        <p:spPr>
          <a:xfrm>
            <a:off x="4976636" y="1600199"/>
            <a:ext cx="6078218" cy="4297680"/>
          </a:xfrm>
        </p:spPr>
        <p:txBody>
          <a:bodyPr anchor="ctr">
            <a:normAutofit/>
          </a:bodyPr>
          <a:lstStyle/>
          <a:p>
            <a:pPr lvl="1"/>
            <a:r>
              <a:rPr lang="en-US"/>
              <a:t>Driscoll and Wells (2012): Four Dispositions</a:t>
            </a:r>
          </a:p>
          <a:p>
            <a:pPr lvl="2"/>
            <a:r>
              <a:rPr lang="en-US"/>
              <a:t>Value</a:t>
            </a:r>
          </a:p>
          <a:p>
            <a:pPr lvl="2"/>
            <a:r>
              <a:rPr lang="en-US"/>
              <a:t>Attribution</a:t>
            </a:r>
          </a:p>
          <a:p>
            <a:pPr lvl="2"/>
            <a:r>
              <a:rPr lang="en-US"/>
              <a:t>Self-Efficacy</a:t>
            </a:r>
          </a:p>
          <a:p>
            <a:pPr lvl="2"/>
            <a:r>
              <a:rPr lang="en-US"/>
              <a:t>Self-Regulation</a:t>
            </a:r>
          </a:p>
          <a:p>
            <a:endParaRPr lang="en-US"/>
          </a:p>
        </p:txBody>
      </p:sp>
    </p:spTree>
    <p:extLst>
      <p:ext uri="{BB962C8B-B14F-4D97-AF65-F5344CB8AC3E}">
        <p14:creationId xmlns:p14="http://schemas.microsoft.com/office/powerpoint/2010/main" val="1301760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lumMod val="108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D6EDB49-211E-499D-9A08-6C5FF3D06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8F9F37E-D3CF-4F3D-96C2-25307819DF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2" name="Rectangle 11">
            <a:extLst>
              <a:ext uri="{FF2B5EF4-FFF2-40B4-BE49-F238E27FC236}">
                <a16:creationId xmlns:a16="http://schemas.microsoft.com/office/drawing/2014/main" id="{C5FFF17D-767C-40E7-8C89-962F1F54BC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chemeClr val="tx1">
                  <a:lumMod val="85000"/>
                  <a:lumOff val="15000"/>
                </a:schemeClr>
              </a:gs>
              <a:gs pos="100000">
                <a:schemeClr val="tx1">
                  <a:lumMod val="95000"/>
                  <a:lumOff val="5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69F39E1-619D-4D9E-8823-8BD8CC3206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C8C53F47-DF50-454F-A5A6-6B969748D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solidFill>
            <a:srgbClr val="FFFFFE"/>
          </a:solid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EC7ACF2-9367-47C8-8ECD-268195DB7F06}"/>
              </a:ext>
            </a:extLst>
          </p:cNvPr>
          <p:cNvSpPr>
            <a:spLocks noGrp="1"/>
          </p:cNvSpPr>
          <p:nvPr>
            <p:ph type="title"/>
          </p:nvPr>
        </p:nvSpPr>
        <p:spPr>
          <a:xfrm>
            <a:off x="1451579" y="1376053"/>
            <a:ext cx="9405891" cy="1002990"/>
          </a:xfrm>
        </p:spPr>
        <p:txBody>
          <a:bodyPr>
            <a:normAutofit/>
          </a:bodyPr>
          <a:lstStyle/>
          <a:p>
            <a:r>
              <a:rPr lang="en-US"/>
              <a:t>Research Question</a:t>
            </a:r>
          </a:p>
        </p:txBody>
      </p:sp>
      <p:sp>
        <p:nvSpPr>
          <p:cNvPr id="3" name="Content Placeholder 2">
            <a:extLst>
              <a:ext uri="{FF2B5EF4-FFF2-40B4-BE49-F238E27FC236}">
                <a16:creationId xmlns:a16="http://schemas.microsoft.com/office/drawing/2014/main" id="{620445C8-B3D7-41EC-8E13-D0D0C2CD62AC}"/>
              </a:ext>
            </a:extLst>
          </p:cNvPr>
          <p:cNvSpPr>
            <a:spLocks noGrp="1"/>
          </p:cNvSpPr>
          <p:nvPr>
            <p:ph idx="1"/>
          </p:nvPr>
        </p:nvSpPr>
        <p:spPr>
          <a:xfrm>
            <a:off x="1451579" y="2464991"/>
            <a:ext cx="9405891" cy="2403571"/>
          </a:xfrm>
        </p:spPr>
        <p:txBody>
          <a:bodyPr>
            <a:normAutofit/>
          </a:bodyPr>
          <a:lstStyle/>
          <a:p>
            <a:pPr marL="0" indent="0">
              <a:buNone/>
            </a:pPr>
            <a:r>
              <a:rPr lang="en-US" dirty="0"/>
              <a:t>What dispositions do Bowling Green State University students hold in relation to writing?</a:t>
            </a:r>
          </a:p>
          <a:p>
            <a:pPr marL="0" indent="0">
              <a:buNone/>
            </a:pPr>
            <a:endParaRPr lang="en-US" dirty="0"/>
          </a:p>
        </p:txBody>
      </p:sp>
      <p:pic>
        <p:nvPicPr>
          <p:cNvPr id="18" name="Picture 17">
            <a:extLst>
              <a:ext uri="{FF2B5EF4-FFF2-40B4-BE49-F238E27FC236}">
                <a16:creationId xmlns:a16="http://schemas.microsoft.com/office/drawing/2014/main" id="{9FAED84B-D529-414B-9401-47C9BEC2F5F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a:xfrm>
            <a:off x="0" y="6130094"/>
            <a:ext cx="12192000" cy="742950"/>
          </a:xfrm>
          <a:prstGeom prst="rect">
            <a:avLst/>
          </a:prstGeom>
        </p:spPr>
      </p:pic>
    </p:spTree>
    <p:extLst>
      <p:ext uri="{BB962C8B-B14F-4D97-AF65-F5344CB8AC3E}">
        <p14:creationId xmlns:p14="http://schemas.microsoft.com/office/powerpoint/2010/main" val="23283431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lumMod val="108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6" name="Rectangle 9">
            <a:extLst>
              <a:ext uri="{FF2B5EF4-FFF2-40B4-BE49-F238E27FC236}">
                <a16:creationId xmlns:a16="http://schemas.microsoft.com/office/drawing/2014/main" id="{2696A513-97D8-4AC6-AC6A-1D833A5690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1">
            <a:extLst>
              <a:ext uri="{FF2B5EF4-FFF2-40B4-BE49-F238E27FC236}">
                <a16:creationId xmlns:a16="http://schemas.microsoft.com/office/drawing/2014/main" id="{84A9FBAF-58DF-421B-B0FC-BE534D2FAD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838524"/>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61D51015-6CB6-421B-BE6D-45241EA7ABE0}"/>
              </a:ext>
            </a:extLst>
          </p:cNvPr>
          <p:cNvSpPr>
            <a:spLocks noGrp="1"/>
          </p:cNvSpPr>
          <p:nvPr>
            <p:ph type="title"/>
          </p:nvPr>
        </p:nvSpPr>
        <p:spPr>
          <a:xfrm>
            <a:off x="7555992" y="2307409"/>
            <a:ext cx="3157577" cy="3747316"/>
          </a:xfrm>
        </p:spPr>
        <p:txBody>
          <a:bodyPr anchor="t">
            <a:normAutofit/>
          </a:bodyPr>
          <a:lstStyle/>
          <a:p>
            <a:r>
              <a:rPr lang="en-US"/>
              <a:t>Project Details</a:t>
            </a:r>
          </a:p>
        </p:txBody>
      </p:sp>
      <p:cxnSp>
        <p:nvCxnSpPr>
          <p:cNvPr id="8" name="Straight Connector 13">
            <a:extLst>
              <a:ext uri="{FF2B5EF4-FFF2-40B4-BE49-F238E27FC236}">
                <a16:creationId xmlns:a16="http://schemas.microsoft.com/office/drawing/2014/main" id="{4FA13349-E604-4469-B599-3DADA7A93F7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55992" y="2146542"/>
            <a:ext cx="3157578"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9" name="Title 1">
            <a:extLst>
              <a:ext uri="{FF2B5EF4-FFF2-40B4-BE49-F238E27FC236}">
                <a16:creationId xmlns:a16="http://schemas.microsoft.com/office/drawing/2014/main" id="{F59C4CAC-B6F7-4EB9-B195-2DE22AE6361B}"/>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1580" y="3122496"/>
            <a:ext cx="353015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a:p>
        </p:txBody>
      </p:sp>
      <p:graphicFrame>
        <p:nvGraphicFramePr>
          <p:cNvPr id="11" name="Content Placeholder 2">
            <a:extLst>
              <a:ext uri="{FF2B5EF4-FFF2-40B4-BE49-F238E27FC236}">
                <a16:creationId xmlns:a16="http://schemas.microsoft.com/office/drawing/2014/main" id="{7BD70C31-61FF-4BBA-888B-D69074BD52FA}"/>
              </a:ext>
            </a:extLst>
          </p:cNvPr>
          <p:cNvGraphicFramePr>
            <a:graphicFrameLocks noGrp="1"/>
          </p:cNvGraphicFramePr>
          <p:nvPr>
            <p:ph idx="1"/>
            <p:extLst>
              <p:ext uri="{D42A27DB-BD31-4B8C-83A1-F6EECF244321}">
                <p14:modId xmlns:p14="http://schemas.microsoft.com/office/powerpoint/2010/main" val="3914719658"/>
              </p:ext>
            </p:extLst>
          </p:nvPr>
        </p:nvGraphicFramePr>
        <p:xfrm>
          <a:off x="1136347" y="803275"/>
          <a:ext cx="5913437" cy="52514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520228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65CB6D-4C3D-43C9-BEF3-CE5EDC667BE6}"/>
              </a:ext>
            </a:extLst>
          </p:cNvPr>
          <p:cNvSpPr>
            <a:spLocks noGrp="1"/>
          </p:cNvSpPr>
          <p:nvPr>
            <p:ph type="title"/>
          </p:nvPr>
        </p:nvSpPr>
        <p:spPr/>
        <p:txBody>
          <a:bodyPr/>
          <a:lstStyle/>
          <a:p>
            <a:r>
              <a:rPr lang="en-US"/>
              <a:t>Project Details: First Section of Survey</a:t>
            </a:r>
          </a:p>
        </p:txBody>
      </p:sp>
      <p:sp>
        <p:nvSpPr>
          <p:cNvPr id="3" name="Content Placeholder 2">
            <a:extLst>
              <a:ext uri="{FF2B5EF4-FFF2-40B4-BE49-F238E27FC236}">
                <a16:creationId xmlns:a16="http://schemas.microsoft.com/office/drawing/2014/main" id="{9D131154-F4B7-4B0F-A325-511C59EFB1C6}"/>
              </a:ext>
            </a:extLst>
          </p:cNvPr>
          <p:cNvSpPr>
            <a:spLocks noGrp="1"/>
          </p:cNvSpPr>
          <p:nvPr>
            <p:ph idx="1"/>
          </p:nvPr>
        </p:nvSpPr>
        <p:spPr/>
        <p:txBody>
          <a:bodyPr/>
          <a:lstStyle/>
          <a:p>
            <a:r>
              <a:rPr lang="en-US" sz="2200"/>
              <a:t>Demographic Information</a:t>
            </a:r>
          </a:p>
          <a:p>
            <a:pPr lvl="1"/>
            <a:r>
              <a:rPr lang="en-US" sz="2200"/>
              <a:t>Name, Age, Academic Status, etc.</a:t>
            </a:r>
          </a:p>
          <a:p>
            <a:pPr lvl="1"/>
            <a:r>
              <a:rPr lang="en-US" sz="2200"/>
              <a:t>Type of Student:</a:t>
            </a:r>
          </a:p>
          <a:p>
            <a:pPr lvl="2"/>
            <a:r>
              <a:rPr lang="en-US" sz="2200"/>
              <a:t>College Credit Plus (CCP) Student</a:t>
            </a:r>
          </a:p>
          <a:p>
            <a:pPr lvl="2"/>
            <a:r>
              <a:rPr lang="en-US" sz="2200"/>
              <a:t>Undergraduate Student</a:t>
            </a:r>
          </a:p>
          <a:p>
            <a:pPr lvl="2"/>
            <a:r>
              <a:rPr lang="en-US" sz="2200"/>
              <a:t>Graduate Student</a:t>
            </a:r>
          </a:p>
          <a:p>
            <a:endParaRPr lang="en-US"/>
          </a:p>
        </p:txBody>
      </p:sp>
    </p:spTree>
    <p:extLst>
      <p:ext uri="{BB962C8B-B14F-4D97-AF65-F5344CB8AC3E}">
        <p14:creationId xmlns:p14="http://schemas.microsoft.com/office/powerpoint/2010/main" val="11195799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9D8F0-958C-44D6-A600-311AC9B1FD60}"/>
              </a:ext>
            </a:extLst>
          </p:cNvPr>
          <p:cNvSpPr>
            <a:spLocks noGrp="1"/>
          </p:cNvSpPr>
          <p:nvPr>
            <p:ph type="title"/>
          </p:nvPr>
        </p:nvSpPr>
        <p:spPr/>
        <p:txBody>
          <a:bodyPr/>
          <a:lstStyle/>
          <a:p>
            <a:r>
              <a:rPr lang="en-US"/>
              <a:t>Project Details: Second Section of Survey</a:t>
            </a:r>
          </a:p>
        </p:txBody>
      </p:sp>
      <p:sp>
        <p:nvSpPr>
          <p:cNvPr id="3" name="Content Placeholder 2">
            <a:extLst>
              <a:ext uri="{FF2B5EF4-FFF2-40B4-BE49-F238E27FC236}">
                <a16:creationId xmlns:a16="http://schemas.microsoft.com/office/drawing/2014/main" id="{1A199E10-616B-4A4F-9B6C-F5BF362F2BD3}"/>
              </a:ext>
            </a:extLst>
          </p:cNvPr>
          <p:cNvSpPr>
            <a:spLocks noGrp="1"/>
          </p:cNvSpPr>
          <p:nvPr>
            <p:ph idx="1"/>
          </p:nvPr>
        </p:nvSpPr>
        <p:spPr>
          <a:xfrm>
            <a:off x="1017728" y="1781712"/>
            <a:ext cx="9603275" cy="3294576"/>
          </a:xfrm>
        </p:spPr>
        <p:txBody>
          <a:bodyPr>
            <a:noAutofit/>
          </a:bodyPr>
          <a:lstStyle/>
          <a:p>
            <a:r>
              <a:rPr lang="en-US" dirty="0"/>
              <a:t>Likert Scale</a:t>
            </a:r>
          </a:p>
          <a:p>
            <a:pPr lvl="1"/>
            <a:r>
              <a:rPr lang="en-US" sz="2000" dirty="0"/>
              <a:t>Ranging from 1 (“Strongly Disagree”) to 6 (“Strongly Agree”)</a:t>
            </a:r>
          </a:p>
          <a:p>
            <a:pPr lvl="1"/>
            <a:r>
              <a:rPr lang="en-US" sz="2000" dirty="0"/>
              <a:t>Multiple Statements Regarding Different Writing Attitudes/Dispositions</a:t>
            </a:r>
          </a:p>
          <a:p>
            <a:pPr lvl="2"/>
            <a:r>
              <a:rPr lang="en-US" sz="2000" dirty="0"/>
              <a:t>“I believe that I am capable of overcoming setbacks that I experience in writing.”</a:t>
            </a:r>
          </a:p>
          <a:p>
            <a:pPr lvl="2"/>
            <a:r>
              <a:rPr lang="en-US" sz="2000" dirty="0"/>
              <a:t>“I think deeply about how the words that I write will impact my readers.”</a:t>
            </a:r>
          </a:p>
          <a:p>
            <a:pPr lvl="2"/>
            <a:r>
              <a:rPr lang="en-US" sz="2000" dirty="0"/>
              <a:t>“I like to outline my writing assignments before working on the first draft.”</a:t>
            </a:r>
          </a:p>
          <a:p>
            <a:pPr lvl="2"/>
            <a:r>
              <a:rPr lang="en-US" sz="2000" dirty="0"/>
              <a:t>“I try to consider how others might feel before sharing my opinion.”</a:t>
            </a:r>
          </a:p>
        </p:txBody>
      </p:sp>
    </p:spTree>
    <p:extLst>
      <p:ext uri="{BB962C8B-B14F-4D97-AF65-F5344CB8AC3E}">
        <p14:creationId xmlns:p14="http://schemas.microsoft.com/office/powerpoint/2010/main" val="24128315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C1E278-6DA8-45F6-B1EF-ABF02CF6270F}"/>
              </a:ext>
            </a:extLst>
          </p:cNvPr>
          <p:cNvSpPr>
            <a:spLocks noGrp="1"/>
          </p:cNvSpPr>
          <p:nvPr>
            <p:ph type="title"/>
          </p:nvPr>
        </p:nvSpPr>
        <p:spPr/>
        <p:txBody>
          <a:bodyPr/>
          <a:lstStyle/>
          <a:p>
            <a:r>
              <a:rPr lang="en-US"/>
              <a:t>Project Details: Dispositions</a:t>
            </a:r>
          </a:p>
        </p:txBody>
      </p:sp>
      <p:sp>
        <p:nvSpPr>
          <p:cNvPr id="3" name="Content Placeholder 2">
            <a:extLst>
              <a:ext uri="{FF2B5EF4-FFF2-40B4-BE49-F238E27FC236}">
                <a16:creationId xmlns:a16="http://schemas.microsoft.com/office/drawing/2014/main" id="{B329384C-9F11-468D-A6F4-AE32D0D14105}"/>
              </a:ext>
            </a:extLst>
          </p:cNvPr>
          <p:cNvSpPr>
            <a:spLocks noGrp="1"/>
          </p:cNvSpPr>
          <p:nvPr>
            <p:ph idx="1"/>
          </p:nvPr>
        </p:nvSpPr>
        <p:spPr/>
        <p:txBody>
          <a:bodyPr>
            <a:normAutofit fontScale="92500" lnSpcReduction="10000"/>
          </a:bodyPr>
          <a:lstStyle/>
          <a:p>
            <a:r>
              <a:rPr lang="en-US" sz="2600" dirty="0"/>
              <a:t>Six Habits of Mind</a:t>
            </a:r>
          </a:p>
          <a:p>
            <a:pPr lvl="1"/>
            <a:r>
              <a:rPr lang="en-US" sz="2600" dirty="0"/>
              <a:t>Engagement</a:t>
            </a:r>
          </a:p>
          <a:p>
            <a:pPr lvl="1"/>
            <a:r>
              <a:rPr lang="en-US" sz="2600" dirty="0"/>
              <a:t>Flexibility</a:t>
            </a:r>
          </a:p>
          <a:p>
            <a:pPr lvl="1"/>
            <a:r>
              <a:rPr lang="en-US" sz="2600" dirty="0"/>
              <a:t>Metacognition</a:t>
            </a:r>
          </a:p>
          <a:p>
            <a:pPr lvl="1"/>
            <a:r>
              <a:rPr lang="en-US" sz="2600" dirty="0"/>
              <a:t>Openness</a:t>
            </a:r>
          </a:p>
          <a:p>
            <a:pPr lvl="1"/>
            <a:r>
              <a:rPr lang="en-US" sz="2600" dirty="0"/>
              <a:t>Persistence</a:t>
            </a:r>
          </a:p>
          <a:p>
            <a:pPr lvl="1"/>
            <a:r>
              <a:rPr lang="en-US" sz="2600" dirty="0"/>
              <a:t>Responsibility</a:t>
            </a:r>
          </a:p>
          <a:p>
            <a:pPr lvl="1"/>
            <a:endParaRPr lang="en-US" dirty="0"/>
          </a:p>
        </p:txBody>
      </p:sp>
    </p:spTree>
    <p:extLst>
      <p:ext uri="{BB962C8B-B14F-4D97-AF65-F5344CB8AC3E}">
        <p14:creationId xmlns:p14="http://schemas.microsoft.com/office/powerpoint/2010/main" val="29600415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E8885-E842-4973-AB28-9C4DC83AF4DC}"/>
              </a:ext>
            </a:extLst>
          </p:cNvPr>
          <p:cNvSpPr>
            <a:spLocks noGrp="1"/>
          </p:cNvSpPr>
          <p:nvPr>
            <p:ph type="title"/>
          </p:nvPr>
        </p:nvSpPr>
        <p:spPr/>
        <p:txBody>
          <a:bodyPr/>
          <a:lstStyle/>
          <a:p>
            <a:r>
              <a:rPr lang="en-US" dirty="0"/>
              <a:t>Project Details: Dispositions</a:t>
            </a:r>
          </a:p>
        </p:txBody>
      </p:sp>
      <p:sp>
        <p:nvSpPr>
          <p:cNvPr id="3" name="Content Placeholder 2">
            <a:extLst>
              <a:ext uri="{FF2B5EF4-FFF2-40B4-BE49-F238E27FC236}">
                <a16:creationId xmlns:a16="http://schemas.microsoft.com/office/drawing/2014/main" id="{22EF125E-F938-4BA9-B80F-998014CC90BE}"/>
              </a:ext>
            </a:extLst>
          </p:cNvPr>
          <p:cNvSpPr>
            <a:spLocks noGrp="1"/>
          </p:cNvSpPr>
          <p:nvPr>
            <p:ph idx="1"/>
          </p:nvPr>
        </p:nvSpPr>
        <p:spPr/>
        <p:txBody>
          <a:bodyPr>
            <a:normAutofit fontScale="85000" lnSpcReduction="20000"/>
          </a:bodyPr>
          <a:lstStyle/>
          <a:p>
            <a:r>
              <a:rPr lang="en-US" sz="2600" dirty="0"/>
              <a:t>Seven Non-Habits of Mind</a:t>
            </a:r>
          </a:p>
          <a:p>
            <a:pPr lvl="1"/>
            <a:r>
              <a:rPr lang="en-US" sz="2600" dirty="0"/>
              <a:t>Application of Past Knowledge</a:t>
            </a:r>
          </a:p>
          <a:p>
            <a:pPr lvl="1"/>
            <a:r>
              <a:rPr lang="en-US" sz="2600" dirty="0"/>
              <a:t>Attitude Toward Emotion</a:t>
            </a:r>
          </a:p>
          <a:p>
            <a:pPr lvl="1"/>
            <a:r>
              <a:rPr lang="en-US" sz="2600" dirty="0"/>
              <a:t>Independent Thinking</a:t>
            </a:r>
          </a:p>
          <a:p>
            <a:pPr lvl="1"/>
            <a:r>
              <a:rPr lang="en-US" sz="2600" dirty="0"/>
              <a:t>Listening and Understanding with Empathy</a:t>
            </a:r>
          </a:p>
          <a:p>
            <a:pPr lvl="1"/>
            <a:r>
              <a:rPr lang="en-US" sz="2600" dirty="0"/>
              <a:t>Managing Impulsivity</a:t>
            </a:r>
          </a:p>
          <a:p>
            <a:pPr lvl="1"/>
            <a:r>
              <a:rPr lang="en-US" sz="2600" dirty="0"/>
              <a:t>Question and Posing Problems</a:t>
            </a:r>
          </a:p>
          <a:p>
            <a:pPr lvl="1"/>
            <a:r>
              <a:rPr lang="en-US" sz="2600" dirty="0"/>
              <a:t>Self-Efficacy</a:t>
            </a:r>
          </a:p>
          <a:p>
            <a:endParaRPr lang="en-US" dirty="0"/>
          </a:p>
        </p:txBody>
      </p:sp>
    </p:spTree>
    <p:extLst>
      <p:ext uri="{BB962C8B-B14F-4D97-AF65-F5344CB8AC3E}">
        <p14:creationId xmlns:p14="http://schemas.microsoft.com/office/powerpoint/2010/main" val="2087468436"/>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CDCE0"/>
      </a:lt2>
      <a:accent1>
        <a:srgbClr val="415588"/>
      </a:accent1>
      <a:accent2>
        <a:srgbClr val="4294B6"/>
      </a:accent2>
      <a:accent3>
        <a:srgbClr val="087D7C"/>
      </a:accent3>
      <a:accent4>
        <a:srgbClr val="2CB663"/>
      </a:accent4>
      <a:accent5>
        <a:srgbClr val="DF8822"/>
      </a:accent5>
      <a:accent6>
        <a:srgbClr val="BC410A"/>
      </a:accent6>
      <a:hlink>
        <a:srgbClr val="5977C4"/>
      </a:hlink>
      <a:folHlink>
        <a:srgbClr val="A1A9BF"/>
      </a:folHlink>
    </a:clrScheme>
    <a:fontScheme name="Gallery">
      <a:majorFont>
        <a:latin typeface="Century Gothic" panose="020B0502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lumMod val="108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E050AC27-895F-4B90-991D-A6818FC89AB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E3C237C4ED43D458A51C51754F7FF5D" ma:contentTypeVersion="11" ma:contentTypeDescription="Create a new document." ma:contentTypeScope="" ma:versionID="37eb39546aba967d3ab156991ab20c8b">
  <xsd:schema xmlns:xsd="http://www.w3.org/2001/XMLSchema" xmlns:xs="http://www.w3.org/2001/XMLSchema" xmlns:p="http://schemas.microsoft.com/office/2006/metadata/properties" xmlns:ns3="aa95ef81-2b85-459a-9ace-8459e4cb0c69" xmlns:ns4="328a5043-a491-4d0c-98f1-3afc8939249e" targetNamespace="http://schemas.microsoft.com/office/2006/metadata/properties" ma:root="true" ma:fieldsID="fd03092fc8daec7434b361f473c782c3" ns3:_="" ns4:_="">
    <xsd:import namespace="aa95ef81-2b85-459a-9ace-8459e4cb0c69"/>
    <xsd:import namespace="328a5043-a491-4d0c-98f1-3afc8939249e"/>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a95ef81-2b85-459a-9ace-8459e4cb0c6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28a5043-a491-4d0c-98f1-3afc8939249e"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8DFBD91-CA4C-433F-9505-D02DC2BB8E51}">
  <ds:schemaRefs>
    <ds:schemaRef ds:uri="http://purl.org/dc/elements/1.1/"/>
    <ds:schemaRef ds:uri="http://schemas.microsoft.com/office/2006/metadata/properties"/>
    <ds:schemaRef ds:uri="328a5043-a491-4d0c-98f1-3afc8939249e"/>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aa95ef81-2b85-459a-9ace-8459e4cb0c69"/>
    <ds:schemaRef ds:uri="http://www.w3.org/XML/1998/namespace"/>
    <ds:schemaRef ds:uri="http://purl.org/dc/dcmitype/"/>
  </ds:schemaRefs>
</ds:datastoreItem>
</file>

<file path=customXml/itemProps2.xml><?xml version="1.0" encoding="utf-8"?>
<ds:datastoreItem xmlns:ds="http://schemas.openxmlformats.org/officeDocument/2006/customXml" ds:itemID="{D425B7D9-61B0-404D-BB41-215229293DFF}">
  <ds:schemaRefs>
    <ds:schemaRef ds:uri="http://schemas.microsoft.com/sharepoint/v3/contenttype/forms"/>
  </ds:schemaRefs>
</ds:datastoreItem>
</file>

<file path=customXml/itemProps3.xml><?xml version="1.0" encoding="utf-8"?>
<ds:datastoreItem xmlns:ds="http://schemas.openxmlformats.org/officeDocument/2006/customXml" ds:itemID="{E563E930-135E-4D73-8635-83F23957C8B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a95ef81-2b85-459a-9ace-8459e4cb0c69"/>
    <ds:schemaRef ds:uri="328a5043-a491-4d0c-98f1-3afc8939249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54</TotalTime>
  <Words>2795</Words>
  <Application>Microsoft Office PowerPoint</Application>
  <PresentationFormat>Widescreen</PresentationFormat>
  <Paragraphs>142</Paragraphs>
  <Slides>18</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Century Gothic</vt:lpstr>
      <vt:lpstr>Gallery</vt:lpstr>
      <vt:lpstr>Student Attitudes Towards Writing </vt:lpstr>
      <vt:lpstr>Background</vt:lpstr>
      <vt:lpstr>Background</vt:lpstr>
      <vt:lpstr>Research Question</vt:lpstr>
      <vt:lpstr>Project Details</vt:lpstr>
      <vt:lpstr>Project Details: First Section of Survey</vt:lpstr>
      <vt:lpstr>Project Details: Second Section of Survey</vt:lpstr>
      <vt:lpstr>Project Details: Dispositions</vt:lpstr>
      <vt:lpstr>Project Details: Dispositions</vt:lpstr>
      <vt:lpstr>Project Details: Final Section</vt:lpstr>
      <vt:lpstr>Results</vt:lpstr>
      <vt:lpstr>Visual Results</vt:lpstr>
      <vt:lpstr>Visual Results</vt:lpstr>
      <vt:lpstr>Visual Results</vt:lpstr>
      <vt:lpstr>Results of Undergraduate Feedback</vt:lpstr>
      <vt:lpstr>Results of Undergraduate Feedback</vt:lpstr>
      <vt:lpstr>Future Opportunities</vt:lpstr>
      <vt:lpstr>Thank You for Viewing!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Attitudes Towards Writing </dc:title>
  <dc:creator>Carollynn Marie Judge</dc:creator>
  <cp:lastModifiedBy>Carollynn Marie Judge</cp:lastModifiedBy>
  <cp:revision>3</cp:revision>
  <dcterms:created xsi:type="dcterms:W3CDTF">2020-04-18T02:45:17Z</dcterms:created>
  <dcterms:modified xsi:type="dcterms:W3CDTF">2020-04-18T03:40:10Z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0x0101000E3C237C4ED43D458A51C51754F7FF5D</vt:lpwstr>
  </property>
</Properties>
</file>