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9" r:id="rId4"/>
    <p:sldId id="260" r:id="rId5"/>
    <p:sldId id="266" r:id="rId6"/>
    <p:sldId id="261" r:id="rId7"/>
    <p:sldId id="262" r:id="rId8"/>
    <p:sldId id="263" r:id="rId9"/>
    <p:sldId id="264" r:id="rId10"/>
    <p:sldId id="265" r:id="rId11"/>
    <p:sldId id="258" r:id="rId12"/>
    <p:sldId id="257" r:id="rId13"/>
    <p:sldId id="267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B1574-B8FF-9B4C-ABF9-D9E9B0CDB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03B71-D2DB-E24B-AC81-1BFDA0457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2D5D-90A2-3047-B4C3-391A3BE53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3ED-FA47-E24E-BFDC-FFA2C709272D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6B349-D06F-704F-99DE-D01A9E17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42DBC-1CC3-4647-91FB-B7C3CC2D0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305C-8703-AF4E-AF51-E6C4D9FF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45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85753-A404-B54A-B969-823E3566B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96DB2-EA48-7E45-A1C5-3C8E2028C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08716-36A9-1549-A6E7-AAA6BBB9F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3ED-FA47-E24E-BFDC-FFA2C709272D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2C68A-4EB2-CD49-9106-CD7FC2DD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B7352-20DC-EE4B-A58D-ED98E901C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305C-8703-AF4E-AF51-E6C4D9FF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0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4DD6D-4591-084C-9D0A-3C5D8FDC2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B59E0-F317-F940-BF5F-F6D129850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FF3F2-9E29-1B4E-93D8-88F16D5A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3ED-FA47-E24E-BFDC-FFA2C709272D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5D79F-5EB1-F34D-BCD9-CA5B7F271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67801-3401-3743-87FD-D883D28E9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305C-8703-AF4E-AF51-E6C4D9FF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2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2410E-490F-BE40-9B7F-EE3C1E80B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15930-CF99-9E41-8362-130731A20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BEFC3-9FE3-6D46-A921-6650F2427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3ED-FA47-E24E-BFDC-FFA2C709272D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D5B4D-617B-CD44-80E6-AFDE813EB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CF85C-1120-8F47-B51C-47D4E862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305C-8703-AF4E-AF51-E6C4D9FF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9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06BA7-A05F-AA4E-9B21-73C465C40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01439-E4BD-B341-BC2A-A7206421C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1B299-3CD7-3E4F-91DB-3509958E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3ED-FA47-E24E-BFDC-FFA2C709272D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1E82B-7847-634E-B755-76E38B3FA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2024D-045B-5C4F-842C-F2688E17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305C-8703-AF4E-AF51-E6C4D9FF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9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C919F-AB5F-4340-856D-13A6541B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A2222-BFEC-E34B-8F18-3028CD30B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58A5F4-D605-A846-8409-B88049570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D571D5-FB31-824C-9735-451691416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3ED-FA47-E24E-BFDC-FFA2C709272D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7B8F7-94CB-5B46-B477-B06FC8B50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1F1DE-5F80-3143-9192-3413B0D41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305C-8703-AF4E-AF51-E6C4D9FF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48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1199-B5A8-664B-9546-FEB4EFA2D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DF0A4-1579-FD4C-9DD1-A2BC71E49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61200E-BBE3-8448-A0F3-1A7C1D3DD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FE885-53BF-A94E-9550-F1B6C023C0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9ED57B-54EF-7F46-8854-A8B4E34AEC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ACAD3C-E13D-1D48-917A-FA306398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3ED-FA47-E24E-BFDC-FFA2C709272D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358EBD-F953-A14E-AF2E-33903D469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B02837-BEDA-AD42-AB4E-34E2331E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305C-8703-AF4E-AF51-E6C4D9FF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3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F4FA1-B7D7-5043-8628-A1C1D495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A10F49-74B8-E543-993B-F7AE55A5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3ED-FA47-E24E-BFDC-FFA2C709272D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A0513-E52C-0E43-A010-A0EBD550A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E4521-D461-C647-A383-78192961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305C-8703-AF4E-AF51-E6C4D9FF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65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01760-6E9F-6444-9155-4B58FCDE5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3ED-FA47-E24E-BFDC-FFA2C709272D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7D1F3A-DEAE-CC4A-B063-F175BBF5C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0D99E-88CC-DF46-9E6F-59CF0F6D8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305C-8703-AF4E-AF51-E6C4D9FF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08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549F4-9CBF-8547-AD8B-987A59649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64064-0285-7E4E-89C2-7014A1CE7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7A884-271C-DC43-B4B1-BE66B4770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33626-7C0E-9C42-947A-4822069BF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3ED-FA47-E24E-BFDC-FFA2C709272D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DD30D-BAE6-CA45-934D-33D1E9F77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FD95F-6A86-F346-9C85-195D1BABA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305C-8703-AF4E-AF51-E6C4D9FF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45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FD0CA-5614-8B4E-8285-FA432EF8E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CC8835-D11F-4D4F-B8A3-3AB31AB1A6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A7C15-9474-914C-991E-4D8125C79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AD6CF-AC02-A345-88DB-A888EB6A7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743ED-FA47-E24E-BFDC-FFA2C709272D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0BEA5-9F5F-DF43-A606-F440ED53E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4E376-5FC8-1E47-B317-3BB6FBE3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1305C-8703-AF4E-AF51-E6C4D9FF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86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93803-46CC-824C-888F-F9202F67C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E99BA-6000-5A4F-AEB9-237CC79D9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AEB03-68D7-4543-8AB4-243D2D27E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743ED-FA47-E24E-BFDC-FFA2C709272D}" type="datetimeFigureOut">
              <a:rPr lang="en-US" smtClean="0"/>
              <a:t>5/1/2020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A84D9-8165-9241-A207-D89BF4650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984E-0D98-7648-A4CD-28D4B2F9F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1305C-8703-AF4E-AF51-E6C4D9FFE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9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tv.com/news/london/2017-09-01/harry-potter-fans-fill-kings-cross-to-celebrate-day-his-son-starts-at-hogwarts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B1E97-CE12-BE45-A10E-1A089276B0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5809"/>
            <a:ext cx="9144000" cy="1564716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Harry Potter as a Discussion of Environmental Harm and Protection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69D562-0343-834D-83F7-A19CFD4566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7050"/>
            <a:ext cx="9144000" cy="572583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2000" dirty="0"/>
              <a:t>Madi Stump</a:t>
            </a:r>
          </a:p>
          <a:p>
            <a:pPr algn="l"/>
            <a:r>
              <a:rPr lang="en-US" sz="2000" dirty="0"/>
              <a:t>Bowling Green State University, Honors College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C66F2F30-5DC0-44A0-BFA6-E12F46ED1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21">
            <a:extLst>
              <a:ext uri="{FF2B5EF4-FFF2-40B4-BE49-F238E27FC236}">
                <a16:creationId xmlns:a16="http://schemas.microsoft.com/office/drawing/2014/main" id="{85872F57-7F42-4F97-8391-DDC8D0054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04DC2037-48A0-4F22-B9D4-8EAEBC780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14" name="Freeform 22">
            <a:extLst>
              <a:ext uri="{FF2B5EF4-FFF2-40B4-BE49-F238E27FC236}">
                <a16:creationId xmlns:a16="http://schemas.microsoft.com/office/drawing/2014/main" id="{0006CBFD-ADA0-43D1-9332-9C34CA1C76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25">
            <a:extLst>
              <a:ext uri="{FF2B5EF4-FFF2-40B4-BE49-F238E27FC236}">
                <a16:creationId xmlns:a16="http://schemas.microsoft.com/office/drawing/2014/main" id="{2B931666-F28F-45F3-A074-66D2272D58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48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4CF0D4A-67BB-9045-9388-1D858F48D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01" y="486655"/>
            <a:ext cx="3937000" cy="26162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752C334-8E66-AF42-B20C-567F713EF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61" y="104777"/>
            <a:ext cx="3695700" cy="41021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2F07072-0A0A-EE46-A74D-75043EB83C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89" y="3755145"/>
            <a:ext cx="4656312" cy="310285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3BC36B4-C822-D547-890A-F9B5A4A0A6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200" y="3867726"/>
            <a:ext cx="2884793" cy="28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6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:a16="http://schemas.microsoft.com/office/drawing/2014/main" id="{64C506F3-978E-F44A-A152-A08E90D9A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4"/>
          <a:stretch/>
        </p:blipFill>
        <p:spPr>
          <a:xfrm>
            <a:off x="1275300" y="-136962"/>
            <a:ext cx="10034444" cy="427109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B94D090-226C-7A4D-A279-335F4BEA56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5" t="45096" r="27870" b="27619"/>
          <a:stretch/>
        </p:blipFill>
        <p:spPr>
          <a:xfrm>
            <a:off x="1917425" y="3429000"/>
            <a:ext cx="8778355" cy="328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84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01DD02FA-5AA0-6048-BF27-A7A21E7427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23144" r="27870" b="27620"/>
          <a:stretch/>
        </p:blipFill>
        <p:spPr>
          <a:xfrm>
            <a:off x="846666" y="62738"/>
            <a:ext cx="10720917" cy="6047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0A79D-5467-9E45-9DA0-552CF28B946F}"/>
              </a:ext>
            </a:extLst>
          </p:cNvPr>
          <p:cNvSpPr txBox="1"/>
          <p:nvPr/>
        </p:nvSpPr>
        <p:spPr>
          <a:xfrm>
            <a:off x="5543357" y="6225890"/>
            <a:ext cx="6648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From “Harry Potter fans fill King’s Cross to celebrate the day his son ‘starts’ at Hogwarts”</a:t>
            </a:r>
          </a:p>
        </p:txBody>
      </p:sp>
    </p:spTree>
    <p:extLst>
      <p:ext uri="{BB962C8B-B14F-4D97-AF65-F5344CB8AC3E}">
        <p14:creationId xmlns:p14="http://schemas.microsoft.com/office/powerpoint/2010/main" val="2878646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171F-848D-A94E-8900-49F39ADE0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A8FFE-7569-1C45-8DB9-5BF87938A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Mukoche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Lilian. “Kakamega Forest is Faced with Demise.” </a:t>
            </a:r>
            <a:r>
              <a:rPr lang="en-US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worldpulse.com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 18, 2016. Accessed Oct 14, 2019.</a:t>
            </a:r>
          </a:p>
          <a:p>
            <a:r>
              <a:rPr lang="en-US" sz="1900" dirty="0">
                <a:effectLst/>
                <a:latin typeface="Times New Roman" panose="02020603050405020304" pitchFamily="18" charset="0"/>
                <a:ea typeface="Times New Roman" panose="020F0502020204030204" pitchFamily="34" charset="0"/>
                <a:cs typeface="Times New Roman" panose="02020603050405020304" pitchFamily="18" charset="0"/>
              </a:rPr>
              <a:t>“Harry Potter fans fill King’s Cross to celebrate day his son ‘starts’ at Hogwarts.” ITV.com, </a:t>
            </a:r>
            <a:r>
              <a:rPr lang="en-US" sz="19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F0502020204030204" pitchFamily="34" charset="0"/>
                <a:cs typeface="Times New Roman" panose="02020603050405020304" pitchFamily="18" charset="0"/>
                <a:hlinkClick r:id="rId2"/>
              </a:rPr>
              <a:t>https://www.itv.com/news/london/2017-09-01/harry-potter-fans-fill-kings-cross-to-celebrate-day-his-son-starts-at-hogwarts/</a:t>
            </a:r>
            <a:r>
              <a:rPr lang="en-US" sz="19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9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F0502020204030204" pitchFamily="34" charset="0"/>
                <a:cs typeface="Times New Roman" panose="02020603050405020304" pitchFamily="18" charset="0"/>
              </a:rPr>
              <a:t>Sept 1, 2017. Accessed Sept 20, 2019.</a:t>
            </a:r>
          </a:p>
          <a:p>
            <a:r>
              <a:rPr lang="en-U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Esipisu, Isaiah. “Local communities rush to save Kenya’s only lowland rainforest”. </a:t>
            </a:r>
            <a:r>
              <a:rPr lang="en-US" sz="19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Mongabay</a:t>
            </a:r>
            <a:r>
              <a:rPr lang="en-US" sz="19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Series: Evolving Conservation, Global Forest Reporting Network.</a:t>
            </a:r>
            <a:r>
              <a:rPr lang="en-U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Mar. 29</a:t>
            </a:r>
            <a:r>
              <a:rPr lang="en-US" sz="19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2016.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 References</a:t>
            </a:r>
          </a:p>
          <a:p>
            <a:pPr marL="0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Gregory, Andrew. BGSU. Created with ArcMap 10.7.</a:t>
            </a:r>
          </a:p>
          <a:p>
            <a:pPr marL="0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9greenbottles, “Cow in jail.” Via Google. Aug 3, 2018.</a:t>
            </a:r>
          </a:p>
          <a:p>
            <a:pPr marL="0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Harry Potter and the Chamber of Secrets film.</a:t>
            </a:r>
          </a:p>
          <a:p>
            <a:pPr marL="0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“Hogwarts and the Environs from the Books.” 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Harry Potter Lexicon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978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9F26692-F12A-4F9E-9C6D-FABE9A277F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9BDF44E-531A-4177-A2D6-2D2310D058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2CCBE-E300-2649-986D-E041D422C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182" y="2939026"/>
            <a:ext cx="10490235" cy="166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Dr Heath Diehl, English Department, Honors College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Dr Andrew </a:t>
            </a:r>
            <a:r>
              <a:rPr lang="en-US" sz="1800" dirty="0" err="1">
                <a:solidFill>
                  <a:srgbClr val="000000"/>
                </a:solidFill>
              </a:rPr>
              <a:t>Kear</a:t>
            </a:r>
            <a:r>
              <a:rPr lang="en-US" sz="1800" dirty="0">
                <a:solidFill>
                  <a:srgbClr val="000000"/>
                </a:solidFill>
              </a:rPr>
              <a:t>, Department of Environment and Sustainability</a:t>
            </a:r>
          </a:p>
          <a:p>
            <a:pPr marL="0" indent="0">
              <a:buNone/>
            </a:pPr>
            <a:r>
              <a:rPr lang="en-US" sz="18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Dr Andrew Gregory, Department of Env</a:t>
            </a:r>
            <a:r>
              <a:rPr lang="en-US" sz="1800" dirty="0">
                <a:solidFill>
                  <a:srgbClr val="000000"/>
                </a:solidFill>
              </a:rPr>
              <a:t>ironment and Sustainability</a:t>
            </a:r>
            <a:endParaRPr lang="en-US" sz="18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62343-95E7-D74B-98F2-766836327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059" y="2904699"/>
            <a:ext cx="5946579" cy="15141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Special thanks to</a:t>
            </a:r>
            <a:b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6BFB173A-5EF2-43F4-B3BB-6EA1975FA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3377" y="0"/>
            <a:ext cx="3801784" cy="2254263"/>
          </a:xfrm>
          <a:custGeom>
            <a:avLst/>
            <a:gdLst>
              <a:gd name="connsiteX0" fmla="*/ 34084 w 3801784"/>
              <a:gd name="connsiteY0" fmla="*/ 0 h 2254263"/>
              <a:gd name="connsiteX1" fmla="*/ 3767702 w 3801784"/>
              <a:gd name="connsiteY1" fmla="*/ 0 h 2254263"/>
              <a:gd name="connsiteX2" fmla="*/ 3791970 w 3801784"/>
              <a:gd name="connsiteY2" fmla="*/ 159016 h 2254263"/>
              <a:gd name="connsiteX3" fmla="*/ 3801784 w 3801784"/>
              <a:gd name="connsiteY3" fmla="*/ 353371 h 2254263"/>
              <a:gd name="connsiteX4" fmla="*/ 1900892 w 3801784"/>
              <a:gd name="connsiteY4" fmla="*/ 2254263 h 2254263"/>
              <a:gd name="connsiteX5" fmla="*/ 0 w 3801784"/>
              <a:gd name="connsiteY5" fmla="*/ 353371 h 2254263"/>
              <a:gd name="connsiteX6" fmla="*/ 9815 w 3801784"/>
              <a:gd name="connsiteY6" fmla="*/ 159016 h 2254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01784" h="2254263">
                <a:moveTo>
                  <a:pt x="34084" y="0"/>
                </a:moveTo>
                <a:lnTo>
                  <a:pt x="3767702" y="0"/>
                </a:lnTo>
                <a:lnTo>
                  <a:pt x="3791970" y="159016"/>
                </a:lnTo>
                <a:cubicBezTo>
                  <a:pt x="3798459" y="222918"/>
                  <a:pt x="3801784" y="287757"/>
                  <a:pt x="3801784" y="353371"/>
                </a:cubicBezTo>
                <a:cubicBezTo>
                  <a:pt x="3801784" y="1403205"/>
                  <a:pt x="2950726" y="2254263"/>
                  <a:pt x="1900892" y="2254263"/>
                </a:cubicBezTo>
                <a:cubicBezTo>
                  <a:pt x="851058" y="2254263"/>
                  <a:pt x="0" y="1403205"/>
                  <a:pt x="0" y="353371"/>
                </a:cubicBezTo>
                <a:cubicBezTo>
                  <a:pt x="0" y="287757"/>
                  <a:pt x="3325" y="222918"/>
                  <a:pt x="9815" y="15901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 67">
            <a:extLst>
              <a:ext uri="{FF2B5EF4-FFF2-40B4-BE49-F238E27FC236}">
                <a16:creationId xmlns:a16="http://schemas.microsoft.com/office/drawing/2014/main" id="{726FC37F-1DE8-4A19-A1DE-0A2176ED8D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6728" y="3030547"/>
            <a:ext cx="4705272" cy="3827453"/>
          </a:xfrm>
          <a:custGeom>
            <a:avLst/>
            <a:gdLst>
              <a:gd name="connsiteX0" fmla="*/ 2718646 w 4647408"/>
              <a:gd name="connsiteY0" fmla="*/ 0 h 3780384"/>
              <a:gd name="connsiteX1" fmla="*/ 4641019 w 4647408"/>
              <a:gd name="connsiteY1" fmla="*/ 796273 h 3780384"/>
              <a:gd name="connsiteX2" fmla="*/ 4647408 w 4647408"/>
              <a:gd name="connsiteY2" fmla="*/ 803303 h 3780384"/>
              <a:gd name="connsiteX3" fmla="*/ 4647408 w 4647408"/>
              <a:gd name="connsiteY3" fmla="*/ 3780384 h 3780384"/>
              <a:gd name="connsiteX4" fmla="*/ 215340 w 4647408"/>
              <a:gd name="connsiteY4" fmla="*/ 3780384 h 3780384"/>
              <a:gd name="connsiteX5" fmla="*/ 213645 w 4647408"/>
              <a:gd name="connsiteY5" fmla="*/ 3776866 h 3780384"/>
              <a:gd name="connsiteX6" fmla="*/ 0 w 4647408"/>
              <a:gd name="connsiteY6" fmla="*/ 2718646 h 3780384"/>
              <a:gd name="connsiteX7" fmla="*/ 2718646 w 4647408"/>
              <a:gd name="connsiteY7" fmla="*/ 0 h 378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7408" h="3780384">
                <a:moveTo>
                  <a:pt x="2718646" y="0"/>
                </a:moveTo>
                <a:cubicBezTo>
                  <a:pt x="3469379" y="0"/>
                  <a:pt x="4149041" y="304295"/>
                  <a:pt x="4641019" y="796273"/>
                </a:cubicBezTo>
                <a:lnTo>
                  <a:pt x="4647408" y="803303"/>
                </a:lnTo>
                <a:lnTo>
                  <a:pt x="4647408" y="3780384"/>
                </a:lnTo>
                <a:lnTo>
                  <a:pt x="215340" y="3780384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FED7CA-3D8D-9448-8028-4AAEFCD2A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83" r="15641" b="-1"/>
          <a:stretch/>
        </p:blipFill>
        <p:spPr>
          <a:xfrm>
            <a:off x="8444345" y="3918973"/>
            <a:ext cx="3418588" cy="262520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70A0B3-5B00-8544-8115-D1689DDC6F4F}"/>
              </a:ext>
            </a:extLst>
          </p:cNvPr>
          <p:cNvSpPr>
            <a:spLocks noGrp="1"/>
          </p:cNvSpPr>
          <p:nvPr/>
        </p:nvSpPr>
        <p:spPr>
          <a:xfrm>
            <a:off x="3607211" y="1609356"/>
            <a:ext cx="497757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152C28-59E1-AB4B-A443-F6741340931F}"/>
              </a:ext>
            </a:extLst>
          </p:cNvPr>
          <p:cNvSpPr>
            <a:spLocks noGrp="1"/>
          </p:cNvSpPr>
          <p:nvPr/>
        </p:nvSpPr>
        <p:spPr>
          <a:xfrm>
            <a:off x="3759611" y="1761756"/>
            <a:ext cx="497757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8C5C99E-6064-5448-A5D1-B8A08E319184}"/>
              </a:ext>
            </a:extLst>
          </p:cNvPr>
          <p:cNvSpPr>
            <a:spLocks noGrp="1"/>
          </p:cNvSpPr>
          <p:nvPr/>
        </p:nvSpPr>
        <p:spPr>
          <a:xfrm>
            <a:off x="3912011" y="1914156"/>
            <a:ext cx="497757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35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>
            <a:extLst>
              <a:ext uri="{FF2B5EF4-FFF2-40B4-BE49-F238E27FC236}">
                <a16:creationId xmlns:a16="http://schemas.microsoft.com/office/drawing/2014/main" id="{F7073171-9C12-426F-A725-F39BC2E57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89" y="-93451"/>
            <a:ext cx="10623175" cy="70449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5F4B3-0A25-4FA5-BDC7-9DCF3558D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4083" y="355412"/>
            <a:ext cx="2922495" cy="15633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cs typeface="Calibri" panose="020F0502020204030204"/>
              </a:rPr>
              <a:t>"Little choice but to use the forest resources to survive" (</a:t>
            </a:r>
            <a:r>
              <a:rPr lang="en-US" sz="3200" dirty="0" err="1">
                <a:solidFill>
                  <a:schemeClr val="bg1"/>
                </a:solidFill>
                <a:cs typeface="Calibri" panose="020F0502020204030204"/>
              </a:rPr>
              <a:t>Kefa</a:t>
            </a:r>
            <a:r>
              <a:rPr lang="en-US" sz="3200" dirty="0">
                <a:solidFill>
                  <a:schemeClr val="bg1"/>
                </a:solidFill>
                <a:cs typeface="Calibri" panose="020F0502020204030204"/>
              </a:rPr>
              <a:t> et al.)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59F3A9-3691-4B76-813D-9AE3786619C1}"/>
              </a:ext>
            </a:extLst>
          </p:cNvPr>
          <p:cNvSpPr txBox="1">
            <a:spLocks/>
          </p:cNvSpPr>
          <p:nvPr/>
        </p:nvSpPr>
        <p:spPr>
          <a:xfrm>
            <a:off x="963706" y="5312895"/>
            <a:ext cx="3451412" cy="1124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cs typeface="Calibri" panose="020F0502020204030204"/>
              </a:rPr>
              <a:t>"Swaying darkly in the distance" (pp. 144)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132FEA-C8B3-41EE-96DC-0B5A96171E3D}"/>
              </a:ext>
            </a:extLst>
          </p:cNvPr>
          <p:cNvSpPr txBox="1">
            <a:spLocks/>
          </p:cNvSpPr>
          <p:nvPr/>
        </p:nvSpPr>
        <p:spPr>
          <a:xfrm>
            <a:off x="7642412" y="5277037"/>
            <a:ext cx="3639671" cy="9806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cs typeface="Calibri" panose="020F0502020204030204"/>
              </a:rPr>
              <a:t>"Narrow, winding earth tracks" (pp. 250)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289EEB-318C-40D6-AA48-F5D3F30E6FAE}"/>
              </a:ext>
            </a:extLst>
          </p:cNvPr>
          <p:cNvSpPr txBox="1">
            <a:spLocks/>
          </p:cNvSpPr>
          <p:nvPr/>
        </p:nvSpPr>
        <p:spPr>
          <a:xfrm>
            <a:off x="2290483" y="1879413"/>
            <a:ext cx="5943598" cy="2163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  <a:cs typeface="Calibri" panose="020F0502020204030204"/>
              </a:rPr>
              <a:t>"This forest is not safe." (pp. 256)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847343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FE0B77-3673-914C-B38A-9ECEA9896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Land Management – Kakamega Forest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>
            <a:extLst>
              <a:ext uri="{FF2B5EF4-FFF2-40B4-BE49-F238E27FC236}">
                <a16:creationId xmlns:a16="http://schemas.microsoft.com/office/drawing/2014/main" id="{2FB567D3-4090-024F-8808-0C539D566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12113" r="27822" b="11925"/>
          <a:stretch/>
        </p:blipFill>
        <p:spPr>
          <a:xfrm>
            <a:off x="5819712" y="492573"/>
            <a:ext cx="522176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80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6226E-C5A0-6347-B739-4716068D3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Land Management – Kakamega Forest</a:t>
            </a: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69A73D-731F-1A49-A47D-A58EEA807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89" r="-2" b="646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16360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6226E-C5A0-6347-B739-4716068D3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Land Management – Forbidden Forest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3052D1-08AA-394C-B4B2-BC3D0DCF3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66" y="1675227"/>
            <a:ext cx="10219067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30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1A4A8-447C-DA4B-ADDA-1835C26A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Land Management – Kakamega Forest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6">
            <a:extLst>
              <a:ext uri="{FF2B5EF4-FFF2-40B4-BE49-F238E27FC236}">
                <a16:creationId xmlns:a16="http://schemas.microsoft.com/office/drawing/2014/main" id="{EF10F4AD-212B-9A4F-AD63-AFCAB2538E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12113" r="27822" b="11925"/>
          <a:stretch/>
        </p:blipFill>
        <p:spPr>
          <a:xfrm>
            <a:off x="4293630" y="2509911"/>
            <a:ext cx="3549641" cy="39976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DC572F-14B8-4B71-B183-2C0A99C2F8A9}"/>
              </a:ext>
            </a:extLst>
          </p:cNvPr>
          <p:cNvSpPr txBox="1"/>
          <p:nvPr/>
        </p:nvSpPr>
        <p:spPr>
          <a:xfrm>
            <a:off x="5656729" y="3030071"/>
            <a:ext cx="173915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Kenya Wildlife Service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231E34-6345-4BC6-A48A-E399A7A70D1C}"/>
              </a:ext>
            </a:extLst>
          </p:cNvPr>
          <p:cNvSpPr txBox="1"/>
          <p:nvPr/>
        </p:nvSpPr>
        <p:spPr>
          <a:xfrm>
            <a:off x="5979458" y="3953435"/>
            <a:ext cx="127298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92D050"/>
                </a:solidFill>
              </a:rPr>
              <a:t>Kenya Forest Service</a:t>
            </a:r>
          </a:p>
        </p:txBody>
      </p:sp>
    </p:spTree>
    <p:extLst>
      <p:ext uri="{BB962C8B-B14F-4D97-AF65-F5344CB8AC3E}">
        <p14:creationId xmlns:p14="http://schemas.microsoft.com/office/powerpoint/2010/main" val="1740342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34F07-7B61-6B4D-9ED2-223243E6C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4025"/>
            <a:ext cx="10515600" cy="8223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Land Management – Forbidden Forest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BFD81C8-6B9C-E34B-93D0-CDA873CD7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8" y="122238"/>
            <a:ext cx="3911600" cy="523081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840264C-27EC-7F46-8FBF-02873EF09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38" y="122238"/>
            <a:ext cx="7886700" cy="52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94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7AC249-A07D-8943-9847-C5972C3CB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11" b="173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8AA1D-AA2C-5840-9816-79EE4E340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Human Impact – Kakamega Forest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D89FA-2B34-6145-A393-BC8FB9521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OpenSans-Light"/>
              </a:rPr>
              <a:t>“There are hiking trails in the forest that allow for forest walking, camping, hiking, primate watching, bird and butterfly watching, game watching and a village walks… However, this would not last if the forest is encroached.”</a:t>
            </a:r>
          </a:p>
          <a:p>
            <a:pPr marL="0" indent="0">
              <a:buNone/>
            </a:pPr>
            <a:endParaRPr lang="en-US" sz="1800" dirty="0">
              <a:latin typeface="OpenSans-Light"/>
            </a:endParaRPr>
          </a:p>
          <a:p>
            <a:pPr marL="0" indent="0">
              <a:buNone/>
            </a:pPr>
            <a:r>
              <a:rPr lang="en-US" sz="1200" dirty="0">
                <a:latin typeface="OpenSans-Light"/>
              </a:rPr>
              <a:t>From “Kakamega Forest is Faced with Demise”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43800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0DC277E-FF5A-3F4E-AE9B-293C09B3A3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" r="30223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E46658-1D32-6740-80FC-5994E5C41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Human Impact – Forbidden Forest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D977D-9B38-054C-892F-FF6FCBA9D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“Harry could make out Hermione’s neat writing, Ron’s untidy scrawl, and even a scribble that looked as though it was from the Hogwarts gamekeeper, Hagrid.” (Book 2, pp. 260)</a:t>
            </a:r>
          </a:p>
        </p:txBody>
      </p:sp>
    </p:spTree>
    <p:extLst>
      <p:ext uri="{BB962C8B-B14F-4D97-AF65-F5344CB8AC3E}">
        <p14:creationId xmlns:p14="http://schemas.microsoft.com/office/powerpoint/2010/main" val="4086750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399</Words>
  <Application>Microsoft Office PowerPoint</Application>
  <PresentationFormat>Widescreen</PresentationFormat>
  <Paragraphs>35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OpenSans-Light</vt:lpstr>
      <vt:lpstr>Times New Roman</vt:lpstr>
      <vt:lpstr>Office Theme</vt:lpstr>
      <vt:lpstr>Harry Potter as a Discussion of Environmental Harm and Protection</vt:lpstr>
      <vt:lpstr>PowerPoint Presentation</vt:lpstr>
      <vt:lpstr>Land Management – Kakamega Forest</vt:lpstr>
      <vt:lpstr>Land Management – Kakamega Forest</vt:lpstr>
      <vt:lpstr>Land Management – Forbidden Forest</vt:lpstr>
      <vt:lpstr>Land Management – Kakamega Forest</vt:lpstr>
      <vt:lpstr>Land Management – Forbidden Forest</vt:lpstr>
      <vt:lpstr>Human Impact – Kakamega Forest</vt:lpstr>
      <vt:lpstr>Human Impact – Forbidden Forest</vt:lpstr>
      <vt:lpstr>PowerPoint Presentation</vt:lpstr>
      <vt:lpstr>PowerPoint Presentation</vt:lpstr>
      <vt:lpstr>PowerPoint Presentation</vt:lpstr>
      <vt:lpstr>References</vt:lpstr>
      <vt:lpstr>Special thanks to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Harry Potter as a Discussion of Environmental Harm and Protection</dc:title>
  <dc:creator>Madison Emily Stump</dc:creator>
  <cp:lastModifiedBy>Alexandra Noelle Graver</cp:lastModifiedBy>
  <cp:revision>88</cp:revision>
  <dcterms:created xsi:type="dcterms:W3CDTF">2019-10-06T23:47:12Z</dcterms:created>
  <dcterms:modified xsi:type="dcterms:W3CDTF">2020-05-01T08:33:41Z</dcterms:modified>
</cp:coreProperties>
</file>