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layfair Displ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layfairDisplay-bold.fntdata"/><Relationship Id="rId16" Type="http://schemas.openxmlformats.org/officeDocument/2006/relationships/font" Target="fonts/PlayfairDisplay-regular.fntdata"/><Relationship Id="rId5" Type="http://schemas.openxmlformats.org/officeDocument/2006/relationships/notesMaster" Target="notesMasters/notesMaster1.xml"/><Relationship Id="rId19" Type="http://schemas.openxmlformats.org/officeDocument/2006/relationships/font" Target="fonts/PlayfairDisplay-boldItalic.fntdata"/><Relationship Id="rId6" Type="http://schemas.openxmlformats.org/officeDocument/2006/relationships/slide" Target="slides/slide1.xml"/><Relationship Id="rId18" Type="http://schemas.openxmlformats.org/officeDocument/2006/relationships/font" Target="fonts/PlayfairDispl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82a2ca863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2a2ca863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70ea480d9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70ea480d9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82a2ca86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2a2ca86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82a2ca863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2a2ca863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82a2ca863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2a2ca863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82a2ca863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2a2ca863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82a2ca863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2a2ca863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82a2ca863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2a2ca863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82a2ca863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2a2ca863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3"/>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sz="3600"/>
              <a:t>American Perceptions of Arab Countries in Film: Midwestern Students in Morocco</a:t>
            </a:r>
            <a:endParaRPr sz="3600"/>
          </a:p>
        </p:txBody>
      </p:sp>
      <p:sp>
        <p:nvSpPr>
          <p:cNvPr id="69" name="Google Shape;69;p13"/>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t>Tay Sauer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Midwestern Perceptions: Student Study</a:t>
            </a:r>
            <a:endParaRPr/>
          </a:p>
        </p:txBody>
      </p:sp>
      <p:sp>
        <p:nvSpPr>
          <p:cNvPr id="131" name="Google Shape;131;p22"/>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Parents expressed concern at going on a “nontraditional” study abroad</a:t>
            </a:r>
            <a:endParaRPr/>
          </a:p>
          <a:p>
            <a:pPr indent="-317500" lvl="1" marL="914400" rtl="0" algn="l">
              <a:spcBef>
                <a:spcPts val="0"/>
              </a:spcBef>
              <a:spcAft>
                <a:spcPts val="0"/>
              </a:spcAft>
              <a:buSzPts val="1400"/>
              <a:buChar char="○"/>
            </a:pPr>
            <a:r>
              <a:rPr lang="en"/>
              <a:t>Fear of greater danger or violence in an Arab country, despite the fact that other “Level 2 Travel Advisory” countries at the time, according to the US Department of State, included France, Germany, Italy, and Denmark</a:t>
            </a:r>
            <a:endParaRPr/>
          </a:p>
          <a:p>
            <a:pPr indent="-342900" lvl="0" marL="457200" rtl="0" algn="l">
              <a:spcBef>
                <a:spcPts val="0"/>
              </a:spcBef>
              <a:spcAft>
                <a:spcPts val="0"/>
              </a:spcAft>
              <a:buSzPts val="1800"/>
              <a:buChar char="●"/>
            </a:pPr>
            <a:r>
              <a:rPr lang="en"/>
              <a:t>Students assumed that women </a:t>
            </a:r>
            <a:r>
              <a:rPr i="1" lang="en"/>
              <a:t>had</a:t>
            </a:r>
            <a:r>
              <a:rPr lang="en"/>
              <a:t> to wear hijab or niqab, did not know that the garb was optional</a:t>
            </a:r>
            <a:endParaRPr/>
          </a:p>
          <a:p>
            <a:pPr indent="-342900" lvl="0" marL="457200" rtl="0" algn="l">
              <a:spcBef>
                <a:spcPts val="0"/>
              </a:spcBef>
              <a:spcAft>
                <a:spcPts val="0"/>
              </a:spcAft>
              <a:buSzPts val="1800"/>
              <a:buChar char="●"/>
            </a:pPr>
            <a:r>
              <a:rPr lang="en"/>
              <a:t>One student observed that if all Muslims and Arabs were judged by the actions of terrorist groups, then all white Christians should be judged by the actions of the KKK</a:t>
            </a:r>
            <a:endParaRPr/>
          </a:p>
          <a:p>
            <a:pPr indent="-342900" lvl="0" marL="457200" rtl="0" algn="l">
              <a:spcBef>
                <a:spcPts val="0"/>
              </a:spcBef>
              <a:spcAft>
                <a:spcPts val="0"/>
              </a:spcAft>
              <a:buSzPts val="1800"/>
              <a:buChar char="●"/>
            </a:pPr>
            <a:r>
              <a:rPr lang="en"/>
              <a:t>Students said that institutionalized racism and Islamophobia was more easily-identifiable post-study abroad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J-Term in Morocco</a:t>
            </a:r>
            <a:endParaRPr/>
          </a:p>
        </p:txBody>
      </p:sp>
      <p:sp>
        <p:nvSpPr>
          <p:cNvPr id="75" name="Google Shape;75;p14"/>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3 weeks in Morocco</a:t>
            </a:r>
            <a:endParaRPr/>
          </a:p>
          <a:p>
            <a:pPr indent="-317500" lvl="1" marL="914400" rtl="0" algn="l">
              <a:spcBef>
                <a:spcPts val="0"/>
              </a:spcBef>
              <a:spcAft>
                <a:spcPts val="0"/>
              </a:spcAft>
              <a:buSzPts val="1400"/>
              <a:buChar char="○"/>
            </a:pPr>
            <a:r>
              <a:rPr lang="en"/>
              <a:t>2 weeks in Fes</a:t>
            </a:r>
            <a:endParaRPr/>
          </a:p>
          <a:p>
            <a:pPr indent="-317500" lvl="1" marL="914400" rtl="0" algn="l">
              <a:spcBef>
                <a:spcPts val="0"/>
              </a:spcBef>
              <a:spcAft>
                <a:spcPts val="0"/>
              </a:spcAft>
              <a:buSzPts val="1400"/>
              <a:buChar char="○"/>
            </a:pPr>
            <a:r>
              <a:rPr lang="en"/>
              <a:t>Excursions to Khamlia (Sahara Desert), Marrakech, Meknes, and Volubilis</a:t>
            </a:r>
            <a:endParaRPr/>
          </a:p>
          <a:p>
            <a:pPr indent="-342900" lvl="0" marL="457200" rtl="0" algn="l">
              <a:spcBef>
                <a:spcPts val="0"/>
              </a:spcBef>
              <a:spcAft>
                <a:spcPts val="0"/>
              </a:spcAft>
              <a:buSzPts val="1800"/>
              <a:buChar char="●"/>
            </a:pPr>
            <a:r>
              <a:rPr lang="en"/>
              <a:t>Pre-trip and post-trip survey of Midwestern students studying abroad in Morocco</a:t>
            </a:r>
            <a:endParaRPr/>
          </a:p>
          <a:p>
            <a:pPr indent="-317500" lvl="1" marL="914400" rtl="0" algn="l">
              <a:spcBef>
                <a:spcPts val="0"/>
              </a:spcBef>
              <a:spcAft>
                <a:spcPts val="0"/>
              </a:spcAft>
              <a:buSzPts val="1400"/>
              <a:buChar char="○"/>
            </a:pPr>
            <a:r>
              <a:rPr lang="en"/>
              <a:t>Perceptions of Morocco, Islam, and American portrayals of Muslim and Arab countries</a:t>
            </a:r>
            <a:endParaRPr/>
          </a:p>
          <a:p>
            <a:pPr indent="-317500" lvl="1" marL="914400" rtl="0" algn="l">
              <a:spcBef>
                <a:spcPts val="0"/>
              </a:spcBef>
              <a:spcAft>
                <a:spcPts val="0"/>
              </a:spcAft>
              <a:buSzPts val="1400"/>
              <a:buChar char="○"/>
            </a:pPr>
            <a:r>
              <a:rPr lang="en"/>
              <a:t>Discussions on institutionalized racism and Islamophobia, identifying how the media perpetuates negative stereotypes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Hypersexualization of Arab Women</a:t>
            </a:r>
            <a:endParaRPr/>
          </a:p>
        </p:txBody>
      </p:sp>
      <p:sp>
        <p:nvSpPr>
          <p:cNvPr id="81" name="Google Shape;81;p15"/>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Jasmine and Esmeralda having older men attempting to seduce them is normal because brown women are seen as inherently sexual. Elsa wearing a form-fitting dress is seen as a disgrace because white women are inherently “pure”</a:t>
            </a:r>
            <a:endParaRPr/>
          </a:p>
        </p:txBody>
      </p:sp>
      <p:pic>
        <p:nvPicPr>
          <p:cNvPr id="82" name="Google Shape;82;p15"/>
          <p:cNvPicPr preferRelativeResize="0"/>
          <p:nvPr/>
        </p:nvPicPr>
        <p:blipFill>
          <a:blip r:embed="rId3">
            <a:alphaModFix/>
          </a:blip>
          <a:stretch>
            <a:fillRect/>
          </a:stretch>
        </p:blipFill>
        <p:spPr>
          <a:xfrm>
            <a:off x="1903825" y="2571750"/>
            <a:ext cx="2296725" cy="2296725"/>
          </a:xfrm>
          <a:prstGeom prst="rect">
            <a:avLst/>
          </a:prstGeom>
          <a:noFill/>
          <a:ln>
            <a:noFill/>
          </a:ln>
          <a:effectLst>
            <a:outerShdw blurRad="57150" rotWithShape="0" algn="bl" dir="5400000" dist="19050">
              <a:srgbClr val="000000">
                <a:alpha val="50000"/>
              </a:srgbClr>
            </a:outerShdw>
          </a:effectLst>
        </p:spPr>
      </p:pic>
      <p:pic>
        <p:nvPicPr>
          <p:cNvPr id="83" name="Google Shape;83;p15"/>
          <p:cNvPicPr preferRelativeResize="0"/>
          <p:nvPr/>
        </p:nvPicPr>
        <p:blipFill>
          <a:blip r:embed="rId4">
            <a:alphaModFix/>
          </a:blip>
          <a:stretch>
            <a:fillRect/>
          </a:stretch>
        </p:blipFill>
        <p:spPr>
          <a:xfrm>
            <a:off x="4586236" y="2571749"/>
            <a:ext cx="4246063" cy="2296725"/>
          </a:xfrm>
          <a:prstGeom prst="rect">
            <a:avLst/>
          </a:prstGeom>
          <a:noFill/>
          <a:ln>
            <a:noFill/>
          </a:ln>
          <a:effectLst>
            <a:outerShdw blurRad="57150" rotWithShape="0" algn="bl" dir="5400000" dist="19050">
              <a:srgbClr val="000000">
                <a:alpha val="50000"/>
              </a:srgbClr>
            </a:outerShdw>
          </a:effectLst>
        </p:spPr>
      </p:pic>
      <p:sp>
        <p:nvSpPr>
          <p:cNvPr id="84" name="Google Shape;84;p15"/>
          <p:cNvSpPr txBox="1"/>
          <p:nvPr/>
        </p:nvSpPr>
        <p:spPr>
          <a:xfrm>
            <a:off x="1790525" y="4811325"/>
            <a:ext cx="2523300" cy="18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Lato"/>
                <a:ea typeface="Lato"/>
                <a:cs typeface="Lato"/>
                <a:sym typeface="Lato"/>
              </a:rPr>
              <a:t>Aladdin (1992)</a:t>
            </a:r>
            <a:endParaRPr sz="900">
              <a:latin typeface="Lato"/>
              <a:ea typeface="Lato"/>
              <a:cs typeface="Lato"/>
              <a:sym typeface="Lato"/>
            </a:endParaRPr>
          </a:p>
        </p:txBody>
      </p:sp>
      <p:sp>
        <p:nvSpPr>
          <p:cNvPr id="85" name="Google Shape;85;p15"/>
          <p:cNvSpPr txBox="1"/>
          <p:nvPr/>
        </p:nvSpPr>
        <p:spPr>
          <a:xfrm>
            <a:off x="5447613" y="4811325"/>
            <a:ext cx="2523300" cy="18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Lato"/>
                <a:ea typeface="Lato"/>
                <a:cs typeface="Lato"/>
                <a:sym typeface="Lato"/>
              </a:rPr>
              <a:t>The Hunchback of Notre Dame (1994)</a:t>
            </a:r>
            <a:endParaRPr sz="9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Hypersexualization of Arab Women cont.</a:t>
            </a:r>
            <a:endParaRPr/>
          </a:p>
        </p:txBody>
      </p:sp>
      <p:sp>
        <p:nvSpPr>
          <p:cNvPr id="91" name="Google Shape;91;p16"/>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Aladdin is seen entering a brothel in a PG rated movie</a:t>
            </a:r>
            <a:endParaRPr/>
          </a:p>
          <a:p>
            <a:pPr indent="-342900" lvl="0" marL="457200" rtl="0" algn="l">
              <a:spcBef>
                <a:spcPts val="0"/>
              </a:spcBef>
              <a:spcAft>
                <a:spcPts val="0"/>
              </a:spcAft>
              <a:buSzPts val="1800"/>
              <a:buChar char="●"/>
            </a:pPr>
            <a:r>
              <a:rPr lang="en"/>
              <a:t>Jasmine has the most revealing outfit of all of the Disney Princesses</a:t>
            </a:r>
            <a:endParaRPr/>
          </a:p>
          <a:p>
            <a:pPr indent="-342900" lvl="0" marL="457200" rtl="0" algn="l">
              <a:spcBef>
                <a:spcPts val="0"/>
              </a:spcBef>
              <a:spcAft>
                <a:spcPts val="0"/>
              </a:spcAft>
              <a:buSzPts val="1800"/>
              <a:buChar char="●"/>
            </a:pPr>
            <a:r>
              <a:rPr lang="en"/>
              <a:t>Covering up is seen as oppression rather than empowerment. Western values dictate that performance for the male gaze is both empowering and demeaning. Covering up is also seen as complying with patriarchy and thus oppressive, though many women find both empowerment and oppression in both styles of presentation.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7"/>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Image courtesy of evanscartoons.com</a:t>
            </a:r>
            <a:endParaRPr/>
          </a:p>
        </p:txBody>
      </p:sp>
      <p:pic>
        <p:nvPicPr>
          <p:cNvPr id="97" name="Google Shape;97;p17"/>
          <p:cNvPicPr preferRelativeResize="0"/>
          <p:nvPr/>
        </p:nvPicPr>
        <p:blipFill>
          <a:blip r:embed="rId3">
            <a:alphaModFix/>
          </a:blip>
          <a:stretch>
            <a:fillRect/>
          </a:stretch>
        </p:blipFill>
        <p:spPr>
          <a:xfrm>
            <a:off x="2008225" y="216825"/>
            <a:ext cx="5127542" cy="39257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Demonization of Brown Men</a:t>
            </a:r>
            <a:endParaRPr/>
          </a:p>
        </p:txBody>
      </p:sp>
      <p:sp>
        <p:nvSpPr>
          <p:cNvPr id="103" name="Google Shape;103;p18"/>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Stereotype is large, bearded, ugly, dark-skinned</a:t>
            </a:r>
            <a:endParaRPr/>
          </a:p>
          <a:p>
            <a:pPr indent="-342900" lvl="0" marL="457200" rtl="0" algn="l">
              <a:spcBef>
                <a:spcPts val="0"/>
              </a:spcBef>
              <a:spcAft>
                <a:spcPts val="0"/>
              </a:spcAft>
              <a:buSzPts val="1800"/>
              <a:buChar char="●"/>
            </a:pPr>
            <a:r>
              <a:rPr lang="en"/>
              <a:t>Snake charmers as a stereotype</a:t>
            </a:r>
            <a:endParaRPr/>
          </a:p>
          <a:p>
            <a:pPr indent="-342900" lvl="0" marL="457200" rtl="0" algn="l">
              <a:spcBef>
                <a:spcPts val="0"/>
              </a:spcBef>
              <a:spcAft>
                <a:spcPts val="0"/>
              </a:spcAft>
              <a:buSzPts val="1800"/>
              <a:buChar char="●"/>
            </a:pPr>
            <a:r>
              <a:rPr lang="en"/>
              <a:t>Mena Massoud (Aladdin in </a:t>
            </a:r>
            <a:r>
              <a:rPr i="1" lang="en"/>
              <a:t>Aladdin </a:t>
            </a:r>
            <a:r>
              <a:rPr lang="en"/>
              <a:t>(2019)) being unable to find work even after Aladdin made over $1B at the box office</a:t>
            </a:r>
            <a:endParaRPr/>
          </a:p>
          <a:p>
            <a:pPr indent="0" lvl="0" marL="0" rtl="0" algn="l">
              <a:spcBef>
                <a:spcPts val="1600"/>
              </a:spcBef>
              <a:spcAft>
                <a:spcPts val="1600"/>
              </a:spcAft>
              <a:buNone/>
            </a:pPr>
            <a:r>
              <a:t/>
            </a:r>
            <a:endParaRPr/>
          </a:p>
        </p:txBody>
      </p:sp>
      <p:pic>
        <p:nvPicPr>
          <p:cNvPr descr="Royal Guards | Disney Wiki | Fandom" id="104" name="Google Shape;104;p18"/>
          <p:cNvPicPr preferRelativeResize="0"/>
          <p:nvPr/>
        </p:nvPicPr>
        <p:blipFill>
          <a:blip r:embed="rId3">
            <a:alphaModFix/>
          </a:blip>
          <a:stretch>
            <a:fillRect/>
          </a:stretch>
        </p:blipFill>
        <p:spPr>
          <a:xfrm>
            <a:off x="364350" y="2898577"/>
            <a:ext cx="3343274" cy="1880600"/>
          </a:xfrm>
          <a:prstGeom prst="rect">
            <a:avLst/>
          </a:prstGeom>
          <a:noFill/>
          <a:ln>
            <a:noFill/>
          </a:ln>
          <a:effectLst>
            <a:outerShdw blurRad="57150" rotWithShape="0" algn="bl" dir="5400000" dist="19050">
              <a:srgbClr val="000000">
                <a:alpha val="50000"/>
              </a:srgbClr>
            </a:outerShdw>
          </a:effectLst>
        </p:spPr>
      </p:pic>
      <p:pic>
        <p:nvPicPr>
          <p:cNvPr id="105" name="Google Shape;105;p18"/>
          <p:cNvPicPr preferRelativeResize="0"/>
          <p:nvPr/>
        </p:nvPicPr>
        <p:blipFill>
          <a:blip r:embed="rId4">
            <a:alphaModFix/>
          </a:blip>
          <a:stretch>
            <a:fillRect/>
          </a:stretch>
        </p:blipFill>
        <p:spPr>
          <a:xfrm>
            <a:off x="5058093" y="2423875"/>
            <a:ext cx="3540174" cy="2355299"/>
          </a:xfrm>
          <a:prstGeom prst="rect">
            <a:avLst/>
          </a:prstGeom>
          <a:noFill/>
          <a:ln>
            <a:noFill/>
          </a:ln>
          <a:effectLst>
            <a:outerShdw blurRad="57150" rotWithShape="0" algn="bl" dir="5400000" dist="19050">
              <a:srgbClr val="000000">
                <a:alpha val="50000"/>
              </a:srgbClr>
            </a:outerShdw>
          </a:effectLst>
        </p:spPr>
      </p:pic>
      <p:sp>
        <p:nvSpPr>
          <p:cNvPr id="106" name="Google Shape;106;p18"/>
          <p:cNvSpPr txBox="1"/>
          <p:nvPr/>
        </p:nvSpPr>
        <p:spPr>
          <a:xfrm>
            <a:off x="774338" y="4779175"/>
            <a:ext cx="2523300" cy="18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Lato"/>
                <a:ea typeface="Lato"/>
                <a:cs typeface="Lato"/>
                <a:sym typeface="Lato"/>
              </a:rPr>
              <a:t>Aladdin (1992)</a:t>
            </a:r>
            <a:endParaRPr sz="900">
              <a:latin typeface="Lato"/>
              <a:ea typeface="Lato"/>
              <a:cs typeface="Lato"/>
              <a:sym typeface="Lato"/>
            </a:endParaRPr>
          </a:p>
        </p:txBody>
      </p:sp>
      <p:sp>
        <p:nvSpPr>
          <p:cNvPr id="107" name="Google Shape;107;p18"/>
          <p:cNvSpPr txBox="1"/>
          <p:nvPr/>
        </p:nvSpPr>
        <p:spPr>
          <a:xfrm>
            <a:off x="5651463" y="4779175"/>
            <a:ext cx="2523300" cy="18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Lato"/>
                <a:ea typeface="Lato"/>
                <a:cs typeface="Lato"/>
                <a:sym typeface="Lato"/>
              </a:rPr>
              <a:t>Raiders of the Lost Ark (1981)</a:t>
            </a:r>
            <a:endParaRPr sz="9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Colorism in Film and Media</a:t>
            </a:r>
            <a:endParaRPr/>
          </a:p>
        </p:txBody>
      </p:sp>
      <p:sp>
        <p:nvSpPr>
          <p:cNvPr id="113" name="Google Shape;113;p19"/>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 </a:t>
            </a:r>
            <a:r>
              <a:rPr i="1" lang="en"/>
              <a:t>The Prince of Persia </a:t>
            </a:r>
            <a:r>
              <a:rPr lang="en"/>
              <a:t>(2010), in what is now modern-day Iran, all of the main characters are portrayed by white actors except for the villains, who are dark-skinned Africans</a:t>
            </a:r>
            <a:endParaRPr/>
          </a:p>
          <a:p>
            <a:pPr indent="-342900" lvl="0" marL="457200" rtl="0" algn="l">
              <a:spcBef>
                <a:spcPts val="0"/>
              </a:spcBef>
              <a:spcAft>
                <a:spcPts val="0"/>
              </a:spcAft>
              <a:buSzPts val="1800"/>
              <a:buChar char="●"/>
            </a:pPr>
            <a:r>
              <a:rPr lang="en"/>
              <a:t>Colorism is the concept of equating beauty and value to lighter skin tones over darker skin tones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Harmful Amalgamation of Arab Countries</a:t>
            </a:r>
            <a:endParaRPr/>
          </a:p>
        </p:txBody>
      </p:sp>
      <p:sp>
        <p:nvSpPr>
          <p:cNvPr id="119" name="Google Shape;119;p20"/>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According to film and media, all Arab countries are desert wastelands with the same cultural dress, same food, same cultural influences. </a:t>
            </a:r>
            <a:endParaRPr/>
          </a:p>
          <a:p>
            <a:pPr indent="-342900" lvl="0" marL="457200" rtl="0" algn="l">
              <a:spcBef>
                <a:spcPts val="0"/>
              </a:spcBef>
              <a:spcAft>
                <a:spcPts val="0"/>
              </a:spcAft>
              <a:buSzPts val="1800"/>
              <a:buChar char="●"/>
            </a:pPr>
            <a:r>
              <a:rPr lang="en"/>
              <a:t>“Agrabah” of Aladdin is a fictional country. Thus, no inherent ties to Islam.</a:t>
            </a:r>
            <a:endParaRPr/>
          </a:p>
          <a:p>
            <a:pPr indent="-342900" lvl="0" marL="457200" rtl="0" algn="l">
              <a:lnSpc>
                <a:spcPct val="115000"/>
              </a:lnSpc>
              <a:spcBef>
                <a:spcPts val="0"/>
              </a:spcBef>
              <a:spcAft>
                <a:spcPts val="0"/>
              </a:spcAft>
              <a:buClr>
                <a:srgbClr val="FFFFFF"/>
              </a:buClr>
              <a:buSzPts val="1800"/>
              <a:buChar char="●"/>
            </a:pPr>
            <a:r>
              <a:rPr lang="en">
                <a:solidFill>
                  <a:srgbClr val="FFFFFF"/>
                </a:solidFill>
              </a:rPr>
              <a:t>“It has become increasingly common for the country of the terrorist characters in television dramas to go unnamed. This strategy rests on the assumption that leaving the nationality of the villain blank eliminated potential offensiveness; if no particular country or ethnicity is named, then there is less reason for any particular group to be offended… Fictionalizing the country of the terrorist can give the show more latitude in creating salacious storylines that might be criticized if identified with an actual country.” -Evelyn Alsultany, </a:t>
            </a:r>
            <a:r>
              <a:rPr i="1" lang="en">
                <a:solidFill>
                  <a:srgbClr val="FFFFFF"/>
                </a:solidFill>
              </a:rPr>
              <a:t>Arabs and Muslims in the Media After 9/11: Representational Strategies in a ‘Postrace’ Era</a:t>
            </a:r>
            <a:endParaRPr i="1">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Riz Test</a:t>
            </a:r>
            <a:endParaRPr/>
          </a:p>
        </p:txBody>
      </p:sp>
      <p:sp>
        <p:nvSpPr>
          <p:cNvPr id="125" name="Google Shape;125;p21"/>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Coined by rapper Riz Ahmed. Any film with at least one identifiably Muslim character can be put to the test. The test asks, is the character:</a:t>
            </a:r>
            <a:endParaRPr>
              <a:solidFill>
                <a:srgbClr val="FFFFFF"/>
              </a:solidFill>
            </a:endParaRPr>
          </a:p>
          <a:p>
            <a:pPr indent="-342900" lvl="0" marL="457200" rtl="0" algn="l">
              <a:spcBef>
                <a:spcPts val="1400"/>
              </a:spcBef>
              <a:spcAft>
                <a:spcPts val="0"/>
              </a:spcAft>
              <a:buClr>
                <a:srgbClr val="FFFFFF"/>
              </a:buClr>
              <a:buSzPts val="1800"/>
              <a:buFont typeface="Lato"/>
              <a:buChar char="●"/>
            </a:pPr>
            <a:r>
              <a:rPr lang="en">
                <a:solidFill>
                  <a:srgbClr val="FFFFFF"/>
                </a:solidFill>
              </a:rPr>
              <a:t>Talking about, the victim of, or the perpetrator of terrorism?</a:t>
            </a:r>
            <a:endParaRPr>
              <a:solidFill>
                <a:srgbClr val="FFFFFF"/>
              </a:solidFill>
            </a:endParaRPr>
          </a:p>
          <a:p>
            <a:pPr indent="-342900" lvl="0" marL="457200" rtl="0" algn="l">
              <a:spcBef>
                <a:spcPts val="0"/>
              </a:spcBef>
              <a:spcAft>
                <a:spcPts val="0"/>
              </a:spcAft>
              <a:buClr>
                <a:srgbClr val="FFFFFF"/>
              </a:buClr>
              <a:buSzPts val="1800"/>
              <a:buFont typeface="Lato"/>
              <a:buChar char="●"/>
            </a:pPr>
            <a:r>
              <a:rPr lang="en">
                <a:solidFill>
                  <a:srgbClr val="FFFFFF"/>
                </a:solidFill>
              </a:rPr>
              <a:t>Presented as irrationally angry?</a:t>
            </a:r>
            <a:endParaRPr>
              <a:solidFill>
                <a:srgbClr val="FFFFFF"/>
              </a:solidFill>
            </a:endParaRPr>
          </a:p>
          <a:p>
            <a:pPr indent="-342900" lvl="0" marL="457200" rtl="0" algn="l">
              <a:spcBef>
                <a:spcPts val="0"/>
              </a:spcBef>
              <a:spcAft>
                <a:spcPts val="0"/>
              </a:spcAft>
              <a:buClr>
                <a:srgbClr val="FFFFFF"/>
              </a:buClr>
              <a:buSzPts val="1800"/>
              <a:buFont typeface="Lato"/>
              <a:buChar char="●"/>
            </a:pPr>
            <a:r>
              <a:rPr lang="en">
                <a:solidFill>
                  <a:srgbClr val="FFFFFF"/>
                </a:solidFill>
              </a:rPr>
              <a:t>Presented as superstitious, culturally backwards or anti-modern?</a:t>
            </a:r>
            <a:endParaRPr>
              <a:solidFill>
                <a:srgbClr val="FFFFFF"/>
              </a:solidFill>
            </a:endParaRPr>
          </a:p>
          <a:p>
            <a:pPr indent="-342900" lvl="0" marL="457200" rtl="0" algn="l">
              <a:spcBef>
                <a:spcPts val="0"/>
              </a:spcBef>
              <a:spcAft>
                <a:spcPts val="0"/>
              </a:spcAft>
              <a:buClr>
                <a:srgbClr val="FFFFFF"/>
              </a:buClr>
              <a:buSzPts val="1800"/>
              <a:buFont typeface="Lato"/>
              <a:buChar char="●"/>
            </a:pPr>
            <a:r>
              <a:rPr lang="en">
                <a:solidFill>
                  <a:srgbClr val="FFFFFF"/>
                </a:solidFill>
              </a:rPr>
              <a:t>Presented as a threat to a Western way of life?</a:t>
            </a:r>
            <a:endParaRPr>
              <a:solidFill>
                <a:srgbClr val="FFFFFF"/>
              </a:solidFill>
            </a:endParaRPr>
          </a:p>
          <a:p>
            <a:pPr indent="-342900" lvl="0" marL="457200" rtl="0" algn="l">
              <a:spcBef>
                <a:spcPts val="0"/>
              </a:spcBef>
              <a:spcAft>
                <a:spcPts val="0"/>
              </a:spcAft>
              <a:buClr>
                <a:srgbClr val="FFFFFF"/>
              </a:buClr>
              <a:buSzPts val="1800"/>
              <a:buFont typeface="Lato"/>
              <a:buChar char="●"/>
            </a:pPr>
            <a:r>
              <a:rPr lang="en">
                <a:solidFill>
                  <a:srgbClr val="FFFFFF"/>
                </a:solidFill>
              </a:rPr>
              <a:t>If the character is male, is he presented as misogynistic? or if female, is she presented as oppressed by her male counterparts?</a:t>
            </a:r>
            <a:endParaRPr>
              <a:solidFill>
                <a:srgbClr val="FFFFFF"/>
              </a:solidFill>
            </a:endParaRPr>
          </a:p>
          <a:p>
            <a:pPr indent="0" lvl="0" marL="0" rtl="0" algn="l">
              <a:spcBef>
                <a:spcPts val="28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