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5" r:id="rId1"/>
  </p:sldMasterIdLst>
  <p:notesMasterIdLst>
    <p:notesMasterId r:id="rId35"/>
  </p:notesMasterIdLst>
  <p:sldIdLst>
    <p:sldId id="256" r:id="rId2"/>
    <p:sldId id="257" r:id="rId3"/>
    <p:sldId id="280" r:id="rId4"/>
    <p:sldId id="276" r:id="rId5"/>
    <p:sldId id="281" r:id="rId6"/>
    <p:sldId id="259" r:id="rId7"/>
    <p:sldId id="258" r:id="rId8"/>
    <p:sldId id="282" r:id="rId9"/>
    <p:sldId id="284" r:id="rId10"/>
    <p:sldId id="288" r:id="rId11"/>
    <p:sldId id="262" r:id="rId12"/>
    <p:sldId id="286" r:id="rId13"/>
    <p:sldId id="264" r:id="rId14"/>
    <p:sldId id="289" r:id="rId15"/>
    <p:sldId id="267" r:id="rId16"/>
    <p:sldId id="291" r:id="rId17"/>
    <p:sldId id="292" r:id="rId18"/>
    <p:sldId id="290" r:id="rId19"/>
    <p:sldId id="293" r:id="rId20"/>
    <p:sldId id="268" r:id="rId21"/>
    <p:sldId id="269" r:id="rId22"/>
    <p:sldId id="294" r:id="rId23"/>
    <p:sldId id="271" r:id="rId24"/>
    <p:sldId id="274" r:id="rId25"/>
    <p:sldId id="287" r:id="rId26"/>
    <p:sldId id="295" r:id="rId27"/>
    <p:sldId id="296" r:id="rId28"/>
    <p:sldId id="275" r:id="rId29"/>
    <p:sldId id="297" r:id="rId30"/>
    <p:sldId id="298" r:id="rId31"/>
    <p:sldId id="277" r:id="rId32"/>
    <p:sldId id="299" r:id="rId33"/>
    <p:sldId id="2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0F5"/>
    <a:srgbClr val="BCD8F5"/>
    <a:srgbClr val="99E1E8"/>
    <a:srgbClr val="B9D1EB"/>
    <a:srgbClr val="AECBEB"/>
    <a:srgbClr val="B9D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78F6A-34FA-E3E9-8B70-E834C868E3EE}" v="1269" dt="2020-04-27T13:26:52.310"/>
    <p1510:client id="{49AF8414-1C71-3A05-4AA1-3B449D7495C8}" v="88" dt="2020-04-28T20:29:58.971"/>
    <p1510:client id="{4D8E4F12-2936-4838-964D-29DF5BBE558C}" v="9549" dt="2020-02-18T23:58:26.375"/>
    <p1510:client id="{5ECFEA1E-A0C2-33E0-3C63-37FD85976A74}" v="2" dt="2020-04-27T11:34:49.479"/>
    <p1510:client id="{68277EE6-5A59-C55F-64EF-032A3B117FB1}" v="4482" dt="2020-02-19T03:57:32.846"/>
    <p1510:client id="{7D78D5B5-28BB-7EE5-8402-032B123CEE9E}" v="132" dt="2020-02-19T05:24:13.057"/>
    <p1510:client id="{BB136951-3147-F4A0-A7EB-9868031F97F1}" v="194" dt="2020-02-19T16:11:56.360"/>
    <p1510:client id="{D7FA181F-74C5-5C7F-FD55-6693A2EC26C3}" v="746" dt="2020-04-17T19:49:37.138"/>
    <p1510:client id="{D89C68EE-10EA-E68C-DB6E-1A5C507FDA7E}" v="1595" dt="2020-04-17T18:14:56.336"/>
    <p1510:client id="{DB6DCD02-CDD8-588E-16BB-90DAA0383FAB}" v="49" dt="2020-04-20T14:00:22.615"/>
    <p1510:client id="{E40AA51E-4C17-8D66-AD70-CE914A1BD8BD}" v="462" dt="2020-04-27T11:58:37.032"/>
    <p1510:client id="{ED527923-E55B-A54B-3600-E6F17A8175C2}" v="1483" dt="2020-04-27T13:46:40.875"/>
    <p1510:client id="{F0C49CEC-F7D8-9EDA-FB7F-98B4B090FA69}" v="2382" dt="2020-04-27T12:48:04.531"/>
    <p1510:client id="{F57D2733-790F-9B2C-6BF0-3FFD9137C0C5}" v="32" dt="2020-04-30T18:37:18.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D00F9-9B29-4B34-BA80-F4F6775BB887}" type="doc">
      <dgm:prSet loTypeId="urn:microsoft.com/office/officeart/2005/8/layout/vList2" loCatId="list" qsTypeId="urn:microsoft.com/office/officeart/2005/8/quickstyle/simple1" qsCatId="simple" csTypeId="urn:microsoft.com/office/officeart/2005/8/colors/accent4_2" csCatId="accent4"/>
      <dgm:spPr/>
      <dgm:t>
        <a:bodyPr/>
        <a:lstStyle/>
        <a:p>
          <a:endParaRPr lang="en-US"/>
        </a:p>
      </dgm:t>
    </dgm:pt>
    <dgm:pt modelId="{A9B63179-EA19-4B4F-A3AC-B07FAF3BA59B}">
      <dgm:prSet/>
      <dgm:spPr/>
      <dgm:t>
        <a:bodyPr/>
        <a:lstStyle/>
        <a:p>
          <a:r>
            <a:rPr lang="en-US" b="1">
              <a:solidFill>
                <a:srgbClr val="C00000"/>
              </a:solidFill>
              <a:latin typeface="Calibri Light" panose="020F0302020204030204"/>
            </a:rPr>
            <a:t>ART</a:t>
          </a:r>
          <a:r>
            <a:rPr lang="en-US" b="1">
              <a:solidFill>
                <a:srgbClr val="C00000"/>
              </a:solidFill>
            </a:rPr>
            <a:t> restricted </a:t>
          </a:r>
          <a:r>
            <a:rPr lang="en-US"/>
            <a:t>by the government between 2000-2005</a:t>
          </a:r>
          <a:endParaRPr lang="en-US" b="0" i="0" u="none" strike="noStrike" cap="none" baseline="0" noProof="0">
            <a:latin typeface="Calibri Light"/>
            <a:cs typeface="Calibri Light"/>
          </a:endParaRPr>
        </a:p>
      </dgm:t>
    </dgm:pt>
    <dgm:pt modelId="{310A2FA4-7AE5-4ABA-B5A0-402106A9548C}" type="parTrans" cxnId="{CE75FE3A-9026-4C6B-BE1D-ACA247DC2A56}">
      <dgm:prSet/>
      <dgm:spPr/>
      <dgm:t>
        <a:bodyPr/>
        <a:lstStyle/>
        <a:p>
          <a:endParaRPr lang="en-US"/>
        </a:p>
      </dgm:t>
    </dgm:pt>
    <dgm:pt modelId="{BB86B139-A8F0-4E21-B773-123D35E0C8D4}" type="sibTrans" cxnId="{CE75FE3A-9026-4C6B-BE1D-ACA247DC2A56}">
      <dgm:prSet/>
      <dgm:spPr/>
      <dgm:t>
        <a:bodyPr/>
        <a:lstStyle/>
        <a:p>
          <a:endParaRPr lang="en-US"/>
        </a:p>
      </dgm:t>
    </dgm:pt>
    <dgm:pt modelId="{66AD5506-B96F-4381-B49F-DDB00D685589}">
      <dgm:prSet/>
      <dgm:spPr/>
      <dgm:t>
        <a:bodyPr/>
        <a:lstStyle/>
        <a:p>
          <a:r>
            <a:rPr lang="en-US"/>
            <a:t>President Thabo Mbeki was skeptic of the virus and treatments</a:t>
          </a:r>
        </a:p>
      </dgm:t>
    </dgm:pt>
    <dgm:pt modelId="{82B7FB7E-6F88-4D1D-A059-8D1DE4928317}" type="parTrans" cxnId="{05381D27-8305-46FD-AB68-41844DCCAA3B}">
      <dgm:prSet/>
      <dgm:spPr/>
      <dgm:t>
        <a:bodyPr/>
        <a:lstStyle/>
        <a:p>
          <a:endParaRPr lang="en-US"/>
        </a:p>
      </dgm:t>
    </dgm:pt>
    <dgm:pt modelId="{748DDA73-7D62-4623-9268-193DA2A74C9A}" type="sibTrans" cxnId="{05381D27-8305-46FD-AB68-41844DCCAA3B}">
      <dgm:prSet/>
      <dgm:spPr/>
      <dgm:t>
        <a:bodyPr/>
        <a:lstStyle/>
        <a:p>
          <a:endParaRPr lang="en-US"/>
        </a:p>
      </dgm:t>
    </dgm:pt>
    <dgm:pt modelId="{0BED87B8-E7B4-421E-B59C-08A08CFFE6BE}">
      <dgm:prSet/>
      <dgm:spPr/>
      <dgm:t>
        <a:bodyPr/>
        <a:lstStyle/>
        <a:p>
          <a:r>
            <a:rPr lang="en-US"/>
            <a:t>Government withdrew support from clinics that were using a drug that reduced mother-to-child transmission and restricted a donated drug that reduced newborn infections</a:t>
          </a:r>
        </a:p>
      </dgm:t>
    </dgm:pt>
    <dgm:pt modelId="{5393D91B-6D22-488E-B653-092466B4A085}" type="parTrans" cxnId="{725A796B-49E6-4A03-A866-D0991A9BA600}">
      <dgm:prSet/>
      <dgm:spPr/>
      <dgm:t>
        <a:bodyPr/>
        <a:lstStyle/>
        <a:p>
          <a:endParaRPr lang="en-US"/>
        </a:p>
      </dgm:t>
    </dgm:pt>
    <dgm:pt modelId="{71B750D4-D18C-4F9D-8226-A2A877A452D8}" type="sibTrans" cxnId="{725A796B-49E6-4A03-A866-D0991A9BA600}">
      <dgm:prSet/>
      <dgm:spPr/>
      <dgm:t>
        <a:bodyPr/>
        <a:lstStyle/>
        <a:p>
          <a:endParaRPr lang="en-US"/>
        </a:p>
      </dgm:t>
    </dgm:pt>
    <dgm:pt modelId="{02D783CE-C33E-49D5-9EDD-01BE4496F214}">
      <dgm:prSet/>
      <dgm:spPr/>
      <dgm:t>
        <a:bodyPr/>
        <a:lstStyle/>
        <a:p>
          <a:r>
            <a:rPr lang="en-US" b="1">
              <a:solidFill>
                <a:srgbClr val="C00000"/>
              </a:solidFill>
            </a:rPr>
            <a:t>Over 330,000 deaths</a:t>
          </a:r>
          <a:r>
            <a:rPr lang="en-US">
              <a:solidFill>
                <a:srgbClr val="C00000"/>
              </a:solidFill>
            </a:rPr>
            <a:t> </a:t>
          </a:r>
          <a:r>
            <a:rPr lang="en-US"/>
            <a:t>during this time period are attributed to not using ART</a:t>
          </a:r>
        </a:p>
      </dgm:t>
    </dgm:pt>
    <dgm:pt modelId="{7F18850B-8B5E-4007-9017-842F767527BA}" type="parTrans" cxnId="{FB41E745-EEF6-4811-914D-CFE124C59661}">
      <dgm:prSet/>
      <dgm:spPr/>
      <dgm:t>
        <a:bodyPr/>
        <a:lstStyle/>
        <a:p>
          <a:endParaRPr lang="en-US"/>
        </a:p>
      </dgm:t>
    </dgm:pt>
    <dgm:pt modelId="{1E8B273A-7700-4D03-ACD4-125909F01BE1}" type="sibTrans" cxnId="{FB41E745-EEF6-4811-914D-CFE124C59661}">
      <dgm:prSet/>
      <dgm:spPr/>
      <dgm:t>
        <a:bodyPr/>
        <a:lstStyle/>
        <a:p>
          <a:endParaRPr lang="en-US"/>
        </a:p>
      </dgm:t>
    </dgm:pt>
    <dgm:pt modelId="{A8B2E3FA-59AE-4CB0-98B3-5D05B90CA7D1}">
      <dgm:prSet/>
      <dgm:spPr/>
      <dgm:t>
        <a:bodyPr/>
        <a:lstStyle/>
        <a:p>
          <a:r>
            <a:rPr lang="en-US"/>
            <a:t>Healthcare professionals unionized and protested</a:t>
          </a:r>
        </a:p>
      </dgm:t>
    </dgm:pt>
    <dgm:pt modelId="{A0E39291-F1DB-44A8-855C-46F36E757E40}" type="parTrans" cxnId="{E6474C54-8B06-4D97-90CE-B9B086B4B5A8}">
      <dgm:prSet/>
      <dgm:spPr/>
      <dgm:t>
        <a:bodyPr/>
        <a:lstStyle/>
        <a:p>
          <a:endParaRPr lang="en-US"/>
        </a:p>
      </dgm:t>
    </dgm:pt>
    <dgm:pt modelId="{9A59F8E9-0E84-43EF-9195-C897DF3EA363}" type="sibTrans" cxnId="{E6474C54-8B06-4D97-90CE-B9B086B4B5A8}">
      <dgm:prSet/>
      <dgm:spPr/>
      <dgm:t>
        <a:bodyPr/>
        <a:lstStyle/>
        <a:p>
          <a:endParaRPr lang="en-US"/>
        </a:p>
      </dgm:t>
    </dgm:pt>
    <dgm:pt modelId="{0F4486A4-E46D-4D00-B67B-61F60D66D3AF}">
      <dgm:prSet/>
      <dgm:spPr/>
      <dgm:t>
        <a:bodyPr/>
        <a:lstStyle/>
        <a:p>
          <a:r>
            <a:rPr lang="en-US"/>
            <a:t>2001 – South Africa's highest court ruled that the</a:t>
          </a:r>
          <a:r>
            <a:rPr lang="en-US" b="1">
              <a:solidFill>
                <a:srgbClr val="C00000"/>
              </a:solidFill>
            </a:rPr>
            <a:t> government rightfully owed the public ARV distribution</a:t>
          </a:r>
        </a:p>
      </dgm:t>
    </dgm:pt>
    <dgm:pt modelId="{7142863E-F06F-4AE8-BD10-BD371F406296}" type="parTrans" cxnId="{5B18272E-343B-4D55-8866-D72CE783B544}">
      <dgm:prSet/>
      <dgm:spPr/>
      <dgm:t>
        <a:bodyPr/>
        <a:lstStyle/>
        <a:p>
          <a:endParaRPr lang="en-US"/>
        </a:p>
      </dgm:t>
    </dgm:pt>
    <dgm:pt modelId="{B321CA97-A99D-4D2D-A0DC-9D959F5B40E1}" type="sibTrans" cxnId="{5B18272E-343B-4D55-8866-D72CE783B544}">
      <dgm:prSet/>
      <dgm:spPr/>
      <dgm:t>
        <a:bodyPr/>
        <a:lstStyle/>
        <a:p>
          <a:endParaRPr lang="en-US"/>
        </a:p>
      </dgm:t>
    </dgm:pt>
    <dgm:pt modelId="{C3EDC99C-3F5B-4602-B103-FC5B8985AAD8}" type="pres">
      <dgm:prSet presAssocID="{891D00F9-9B29-4B34-BA80-F4F6775BB887}" presName="linear" presStyleCnt="0">
        <dgm:presLayoutVars>
          <dgm:animLvl val="lvl"/>
          <dgm:resizeHandles val="exact"/>
        </dgm:presLayoutVars>
      </dgm:prSet>
      <dgm:spPr/>
    </dgm:pt>
    <dgm:pt modelId="{FE83A887-F187-47DE-AB4F-18CD68667231}" type="pres">
      <dgm:prSet presAssocID="{A9B63179-EA19-4B4F-A3AC-B07FAF3BA59B}" presName="parentText" presStyleLbl="node1" presStyleIdx="0" presStyleCnt="3">
        <dgm:presLayoutVars>
          <dgm:chMax val="0"/>
          <dgm:bulletEnabled val="1"/>
        </dgm:presLayoutVars>
      </dgm:prSet>
      <dgm:spPr/>
    </dgm:pt>
    <dgm:pt modelId="{AB3E2F9E-7CC6-4632-AFF1-0F152F646B53}" type="pres">
      <dgm:prSet presAssocID="{A9B63179-EA19-4B4F-A3AC-B07FAF3BA59B}" presName="childText" presStyleLbl="revTx" presStyleIdx="0" presStyleCnt="2">
        <dgm:presLayoutVars>
          <dgm:bulletEnabled val="1"/>
        </dgm:presLayoutVars>
      </dgm:prSet>
      <dgm:spPr/>
    </dgm:pt>
    <dgm:pt modelId="{E0F77BFC-05D2-4F01-81E4-592CB9E4C104}" type="pres">
      <dgm:prSet presAssocID="{02D783CE-C33E-49D5-9EDD-01BE4496F214}" presName="parentText" presStyleLbl="node1" presStyleIdx="1" presStyleCnt="3">
        <dgm:presLayoutVars>
          <dgm:chMax val="0"/>
          <dgm:bulletEnabled val="1"/>
        </dgm:presLayoutVars>
      </dgm:prSet>
      <dgm:spPr/>
    </dgm:pt>
    <dgm:pt modelId="{C79108FD-F430-405E-B166-96C36C851986}" type="pres">
      <dgm:prSet presAssocID="{02D783CE-C33E-49D5-9EDD-01BE4496F214}" presName="childText" presStyleLbl="revTx" presStyleIdx="1" presStyleCnt="2">
        <dgm:presLayoutVars>
          <dgm:bulletEnabled val="1"/>
        </dgm:presLayoutVars>
      </dgm:prSet>
      <dgm:spPr/>
    </dgm:pt>
    <dgm:pt modelId="{36CDFA03-6AF8-47EE-8A35-CFF0E1F1AA74}" type="pres">
      <dgm:prSet presAssocID="{0F4486A4-E46D-4D00-B67B-61F60D66D3AF}" presName="parentText" presStyleLbl="node1" presStyleIdx="2" presStyleCnt="3">
        <dgm:presLayoutVars>
          <dgm:chMax val="0"/>
          <dgm:bulletEnabled val="1"/>
        </dgm:presLayoutVars>
      </dgm:prSet>
      <dgm:spPr/>
    </dgm:pt>
  </dgm:ptLst>
  <dgm:cxnLst>
    <dgm:cxn modelId="{6D549711-EE3D-4644-BF7B-A8F59276E10F}" type="presOf" srcId="{A9B63179-EA19-4B4F-A3AC-B07FAF3BA59B}" destId="{FE83A887-F187-47DE-AB4F-18CD68667231}" srcOrd="0" destOrd="0" presId="urn:microsoft.com/office/officeart/2005/8/layout/vList2"/>
    <dgm:cxn modelId="{05381D27-8305-46FD-AB68-41844DCCAA3B}" srcId="{A9B63179-EA19-4B4F-A3AC-B07FAF3BA59B}" destId="{66AD5506-B96F-4381-B49F-DDB00D685589}" srcOrd="0" destOrd="0" parTransId="{82B7FB7E-6F88-4D1D-A059-8D1DE4928317}" sibTransId="{748DDA73-7D62-4623-9268-193DA2A74C9A}"/>
    <dgm:cxn modelId="{5B18272E-343B-4D55-8866-D72CE783B544}" srcId="{891D00F9-9B29-4B34-BA80-F4F6775BB887}" destId="{0F4486A4-E46D-4D00-B67B-61F60D66D3AF}" srcOrd="2" destOrd="0" parTransId="{7142863E-F06F-4AE8-BD10-BD371F406296}" sibTransId="{B321CA97-A99D-4D2D-A0DC-9D959F5B40E1}"/>
    <dgm:cxn modelId="{CE75FE3A-9026-4C6B-BE1D-ACA247DC2A56}" srcId="{891D00F9-9B29-4B34-BA80-F4F6775BB887}" destId="{A9B63179-EA19-4B4F-A3AC-B07FAF3BA59B}" srcOrd="0" destOrd="0" parTransId="{310A2FA4-7AE5-4ABA-B5A0-402106A9548C}" sibTransId="{BB86B139-A8F0-4E21-B773-123D35E0C8D4}"/>
    <dgm:cxn modelId="{55AA455B-649C-4357-A55A-F259EC63E39D}" type="presOf" srcId="{02D783CE-C33E-49D5-9EDD-01BE4496F214}" destId="{E0F77BFC-05D2-4F01-81E4-592CB9E4C104}" srcOrd="0" destOrd="0" presId="urn:microsoft.com/office/officeart/2005/8/layout/vList2"/>
    <dgm:cxn modelId="{FB41E745-EEF6-4811-914D-CFE124C59661}" srcId="{891D00F9-9B29-4B34-BA80-F4F6775BB887}" destId="{02D783CE-C33E-49D5-9EDD-01BE4496F214}" srcOrd="1" destOrd="0" parTransId="{7F18850B-8B5E-4007-9017-842F767527BA}" sibTransId="{1E8B273A-7700-4D03-ACD4-125909F01BE1}"/>
    <dgm:cxn modelId="{725A796B-49E6-4A03-A866-D0991A9BA600}" srcId="{A9B63179-EA19-4B4F-A3AC-B07FAF3BA59B}" destId="{0BED87B8-E7B4-421E-B59C-08A08CFFE6BE}" srcOrd="1" destOrd="0" parTransId="{5393D91B-6D22-488E-B653-092466B4A085}" sibTransId="{71B750D4-D18C-4F9D-8226-A2A877A452D8}"/>
    <dgm:cxn modelId="{E6474C54-8B06-4D97-90CE-B9B086B4B5A8}" srcId="{02D783CE-C33E-49D5-9EDD-01BE4496F214}" destId="{A8B2E3FA-59AE-4CB0-98B3-5D05B90CA7D1}" srcOrd="0" destOrd="0" parTransId="{A0E39291-F1DB-44A8-855C-46F36E757E40}" sibTransId="{9A59F8E9-0E84-43EF-9195-C897DF3EA363}"/>
    <dgm:cxn modelId="{C1A8457A-36FB-4030-B74D-B21C826E0E97}" type="presOf" srcId="{66AD5506-B96F-4381-B49F-DDB00D685589}" destId="{AB3E2F9E-7CC6-4632-AFF1-0F152F646B53}" srcOrd="0" destOrd="0" presId="urn:microsoft.com/office/officeart/2005/8/layout/vList2"/>
    <dgm:cxn modelId="{25D37DA0-5104-4E6F-8C0B-18031A1C5816}" type="presOf" srcId="{891D00F9-9B29-4B34-BA80-F4F6775BB887}" destId="{C3EDC99C-3F5B-4602-B103-FC5B8985AAD8}" srcOrd="0" destOrd="0" presId="urn:microsoft.com/office/officeart/2005/8/layout/vList2"/>
    <dgm:cxn modelId="{352849D1-D81C-40AE-B2BA-FE94C980E183}" type="presOf" srcId="{0BED87B8-E7B4-421E-B59C-08A08CFFE6BE}" destId="{AB3E2F9E-7CC6-4632-AFF1-0F152F646B53}" srcOrd="0" destOrd="1" presId="urn:microsoft.com/office/officeart/2005/8/layout/vList2"/>
    <dgm:cxn modelId="{F146DBD1-5F0A-424D-8D71-573B2D0C36C3}" type="presOf" srcId="{A8B2E3FA-59AE-4CB0-98B3-5D05B90CA7D1}" destId="{C79108FD-F430-405E-B166-96C36C851986}" srcOrd="0" destOrd="0" presId="urn:microsoft.com/office/officeart/2005/8/layout/vList2"/>
    <dgm:cxn modelId="{FE8A86F6-133D-468A-AB02-548733220D35}" type="presOf" srcId="{0F4486A4-E46D-4D00-B67B-61F60D66D3AF}" destId="{36CDFA03-6AF8-47EE-8A35-CFF0E1F1AA74}" srcOrd="0" destOrd="0" presId="urn:microsoft.com/office/officeart/2005/8/layout/vList2"/>
    <dgm:cxn modelId="{F0339C63-369E-41D1-A758-EB59FB479238}" type="presParOf" srcId="{C3EDC99C-3F5B-4602-B103-FC5B8985AAD8}" destId="{FE83A887-F187-47DE-AB4F-18CD68667231}" srcOrd="0" destOrd="0" presId="urn:microsoft.com/office/officeart/2005/8/layout/vList2"/>
    <dgm:cxn modelId="{4D562408-83AD-4219-9974-954338A7CD38}" type="presParOf" srcId="{C3EDC99C-3F5B-4602-B103-FC5B8985AAD8}" destId="{AB3E2F9E-7CC6-4632-AFF1-0F152F646B53}" srcOrd="1" destOrd="0" presId="urn:microsoft.com/office/officeart/2005/8/layout/vList2"/>
    <dgm:cxn modelId="{722A3B68-3F26-4BBF-AFB5-747705DBC7EF}" type="presParOf" srcId="{C3EDC99C-3F5B-4602-B103-FC5B8985AAD8}" destId="{E0F77BFC-05D2-4F01-81E4-592CB9E4C104}" srcOrd="2" destOrd="0" presId="urn:microsoft.com/office/officeart/2005/8/layout/vList2"/>
    <dgm:cxn modelId="{395BE64C-550E-4FE6-ACCC-5C3B9AC743D2}" type="presParOf" srcId="{C3EDC99C-3F5B-4602-B103-FC5B8985AAD8}" destId="{C79108FD-F430-405E-B166-96C36C851986}" srcOrd="3" destOrd="0" presId="urn:microsoft.com/office/officeart/2005/8/layout/vList2"/>
    <dgm:cxn modelId="{1FDE8BF8-5A4A-490D-9063-797FAA7EFED0}" type="presParOf" srcId="{C3EDC99C-3F5B-4602-B103-FC5B8985AAD8}" destId="{36CDFA03-6AF8-47EE-8A35-CFF0E1F1AA7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1F4D3F-54CD-4788-88C5-328D1A8BD7C7}" type="doc">
      <dgm:prSet loTypeId="urn:microsoft.com/office/officeart/2005/8/layout/vList2" loCatId="list" qsTypeId="urn:microsoft.com/office/officeart/2005/8/quickstyle/simple2" qsCatId="simple" csTypeId="urn:microsoft.com/office/officeart/2005/8/colors/accent4_2" csCatId="accent4" phldr="1"/>
      <dgm:spPr/>
      <dgm:t>
        <a:bodyPr/>
        <a:lstStyle/>
        <a:p>
          <a:endParaRPr lang="en-US"/>
        </a:p>
      </dgm:t>
    </dgm:pt>
    <dgm:pt modelId="{43CFCACC-1F6F-4CEF-95C6-BE485D2C23D2}">
      <dgm:prSet phldr="0"/>
      <dgm:spPr/>
      <dgm:t>
        <a:bodyPr/>
        <a:lstStyle/>
        <a:p>
          <a:pPr rtl="0"/>
          <a:r>
            <a:rPr lang="en-US" b="1" err="1">
              <a:solidFill>
                <a:schemeClr val="bg1"/>
              </a:solidFill>
              <a:latin typeface="Calibri Light" panose="020F0302020204030204"/>
            </a:rPr>
            <a:t>Malukazi</a:t>
          </a:r>
          <a:r>
            <a:rPr lang="en-US" b="1">
              <a:solidFill>
                <a:schemeClr val="bg1"/>
              </a:solidFill>
              <a:latin typeface="Calibri Light" panose="020F0302020204030204"/>
            </a:rPr>
            <a:t> Islamic Clinic</a:t>
          </a:r>
          <a:endParaRPr lang="en-US">
            <a:solidFill>
              <a:schemeClr val="bg1"/>
            </a:solidFill>
          </a:endParaRPr>
        </a:p>
      </dgm:t>
    </dgm:pt>
    <dgm:pt modelId="{D06E09A8-62B7-45D3-A346-AB1D749F940B}" type="parTrans" cxnId="{E0B7895E-7D33-4A5D-9028-5EA54B8D50B5}">
      <dgm:prSet/>
      <dgm:spPr/>
    </dgm:pt>
    <dgm:pt modelId="{87D66336-A664-4468-8096-54F423904A61}" type="sibTrans" cxnId="{E0B7895E-7D33-4A5D-9028-5EA54B8D50B5}">
      <dgm:prSet/>
      <dgm:spPr/>
    </dgm:pt>
    <dgm:pt modelId="{723EF42A-C117-46F6-ADEE-C2E78CAD3513}">
      <dgm:prSet phldr="0"/>
      <dgm:spPr/>
      <dgm:t>
        <a:bodyPr/>
        <a:lstStyle/>
        <a:p>
          <a:pPr rtl="0"/>
          <a:r>
            <a:rPr lang="en-US">
              <a:solidFill>
                <a:schemeClr val="bg1"/>
              </a:solidFill>
              <a:latin typeface="Calibri Light" panose="020F0302020204030204"/>
            </a:rPr>
            <a:t>Shadowed 70 patients interactions in 4 hours </a:t>
          </a:r>
        </a:p>
      </dgm:t>
    </dgm:pt>
    <dgm:pt modelId="{0D62E1BC-20F0-44F8-9323-6860F099DD9E}" type="parTrans" cxnId="{143A5DE3-9480-48E4-A0F7-478EF1830701}">
      <dgm:prSet/>
      <dgm:spPr/>
    </dgm:pt>
    <dgm:pt modelId="{AE4699C6-47F7-4B26-A65C-B996B9E3546C}" type="sibTrans" cxnId="{143A5DE3-9480-48E4-A0F7-478EF1830701}">
      <dgm:prSet/>
      <dgm:spPr/>
    </dgm:pt>
    <dgm:pt modelId="{B3AE7064-0EA0-4DD8-9F50-67A1331046DE}">
      <dgm:prSet phldr="0"/>
      <dgm:spPr/>
      <dgm:t>
        <a:bodyPr/>
        <a:lstStyle/>
        <a:p>
          <a:pPr rtl="0"/>
          <a:r>
            <a:rPr lang="en-US" b="1">
              <a:solidFill>
                <a:schemeClr val="bg1"/>
              </a:solidFill>
              <a:latin typeface="Calibri Light" panose="020F0302020204030204"/>
            </a:rPr>
            <a:t>Chatsworth Hospice</a:t>
          </a:r>
        </a:p>
      </dgm:t>
    </dgm:pt>
    <dgm:pt modelId="{A821C17F-14AF-4D3A-B57E-4618549D3EBD}" type="parTrans" cxnId="{559B5F6C-4B43-4957-B9BF-BAD697C65B1F}">
      <dgm:prSet/>
      <dgm:spPr/>
    </dgm:pt>
    <dgm:pt modelId="{E3FF31E2-2A9F-4B55-ADDF-EE26B2BEEDB3}" type="sibTrans" cxnId="{559B5F6C-4B43-4957-B9BF-BAD697C65B1F}">
      <dgm:prSet/>
      <dgm:spPr/>
    </dgm:pt>
    <dgm:pt modelId="{0BC640ED-8BE9-4625-B814-8EE90D64D9C0}">
      <dgm:prSet phldr="0"/>
      <dgm:spPr/>
      <dgm:t>
        <a:bodyPr/>
        <a:lstStyle/>
        <a:p>
          <a:pPr rtl="0"/>
          <a:r>
            <a:rPr lang="en-US">
              <a:solidFill>
                <a:schemeClr val="bg1"/>
              </a:solidFill>
              <a:latin typeface="Calibri Light" panose="020F0302020204030204"/>
            </a:rPr>
            <a:t>Visited in-patient ward and attended 12 home visits</a:t>
          </a:r>
        </a:p>
      </dgm:t>
    </dgm:pt>
    <dgm:pt modelId="{47EB127F-2169-45E9-961A-43ACE66643A2}" type="parTrans" cxnId="{9D6C55B9-F061-4CDE-B3DE-870BA5F2ED4A}">
      <dgm:prSet/>
      <dgm:spPr/>
    </dgm:pt>
    <dgm:pt modelId="{35796AE7-27AB-44FB-91EA-36F56CDCB1EF}" type="sibTrans" cxnId="{9D6C55B9-F061-4CDE-B3DE-870BA5F2ED4A}">
      <dgm:prSet/>
      <dgm:spPr/>
    </dgm:pt>
    <dgm:pt modelId="{8CDC41B0-14F6-4F82-A3E7-5BE223D94585}">
      <dgm:prSet phldr="0"/>
      <dgm:spPr/>
      <dgm:t>
        <a:bodyPr/>
        <a:lstStyle/>
        <a:p>
          <a:pPr rtl="0"/>
          <a:r>
            <a:rPr lang="en-US" b="0">
              <a:solidFill>
                <a:schemeClr val="bg1"/>
              </a:solidFill>
              <a:latin typeface="Calibri Light" panose="020F0302020204030204"/>
            </a:rPr>
            <a:t>Example of overburdened health facilities</a:t>
          </a:r>
        </a:p>
      </dgm:t>
    </dgm:pt>
    <dgm:pt modelId="{CBDD3AC7-288F-4F07-8AAD-1513CC448489}" type="parTrans" cxnId="{CE2B8BD4-438E-4EE3-AEE3-3A66F4CE9F42}">
      <dgm:prSet/>
      <dgm:spPr/>
    </dgm:pt>
    <dgm:pt modelId="{75BDF08F-9547-4F7E-AD75-AA06DF6D1665}" type="sibTrans" cxnId="{CE2B8BD4-438E-4EE3-AEE3-3A66F4CE9F42}">
      <dgm:prSet/>
      <dgm:spPr/>
    </dgm:pt>
    <dgm:pt modelId="{E406299D-9B7F-4838-B756-8C90578A3C93}">
      <dgm:prSet phldr="0"/>
      <dgm:spPr/>
      <dgm:t>
        <a:bodyPr/>
        <a:lstStyle/>
        <a:p>
          <a:pPr rtl="0"/>
          <a:r>
            <a:rPr lang="en-US" b="0">
              <a:solidFill>
                <a:schemeClr val="bg1"/>
              </a:solidFill>
              <a:latin typeface="Calibri Light" panose="020F0302020204030204"/>
            </a:rPr>
            <a:t>Nurses performed common physician duties</a:t>
          </a:r>
        </a:p>
      </dgm:t>
    </dgm:pt>
    <dgm:pt modelId="{14EDF6DD-7038-40A8-B2DD-11965BC2523C}" type="parTrans" cxnId="{96F43B89-DB2D-4CD5-9347-4C27BE034E46}">
      <dgm:prSet/>
      <dgm:spPr/>
    </dgm:pt>
    <dgm:pt modelId="{1161120A-30AF-483F-B347-B563A65D18E1}" type="sibTrans" cxnId="{96F43B89-DB2D-4CD5-9347-4C27BE034E46}">
      <dgm:prSet/>
      <dgm:spPr/>
    </dgm:pt>
    <dgm:pt modelId="{E2DAE36E-0C90-4AC2-BC7C-AD6EE9EA2576}">
      <dgm:prSet phldr="0"/>
      <dgm:spPr/>
      <dgm:t>
        <a:bodyPr/>
        <a:lstStyle/>
        <a:p>
          <a:pPr rtl="0"/>
          <a:r>
            <a:rPr lang="en-US">
              <a:solidFill>
                <a:schemeClr val="bg1"/>
              </a:solidFill>
              <a:latin typeface="Calibri Light" panose="020F0302020204030204"/>
            </a:rPr>
            <a:t>Cancer-related illnesses (no HIV conversations)</a:t>
          </a:r>
        </a:p>
      </dgm:t>
    </dgm:pt>
    <dgm:pt modelId="{959610AA-48F3-4884-B476-3980A9988C2D}" type="parTrans" cxnId="{C87A8E02-40A8-4692-8000-880D98AF53D1}">
      <dgm:prSet/>
      <dgm:spPr/>
    </dgm:pt>
    <dgm:pt modelId="{B7AC9A58-B412-4648-A617-8B026EF929ED}" type="sibTrans" cxnId="{C87A8E02-40A8-4692-8000-880D98AF53D1}">
      <dgm:prSet/>
      <dgm:spPr/>
    </dgm:pt>
    <dgm:pt modelId="{A5069271-D611-41F0-9E33-F4A53FE0B3B6}" type="pres">
      <dgm:prSet presAssocID="{291F4D3F-54CD-4788-88C5-328D1A8BD7C7}" presName="linear" presStyleCnt="0">
        <dgm:presLayoutVars>
          <dgm:animLvl val="lvl"/>
          <dgm:resizeHandles val="exact"/>
        </dgm:presLayoutVars>
      </dgm:prSet>
      <dgm:spPr/>
    </dgm:pt>
    <dgm:pt modelId="{69A3B929-849C-47E2-8F0E-3C9625DACE4D}" type="pres">
      <dgm:prSet presAssocID="{43CFCACC-1F6F-4CEF-95C6-BE485D2C23D2}" presName="parentText" presStyleLbl="node1" presStyleIdx="0" presStyleCnt="2">
        <dgm:presLayoutVars>
          <dgm:chMax val="0"/>
          <dgm:bulletEnabled val="1"/>
        </dgm:presLayoutVars>
      </dgm:prSet>
      <dgm:spPr/>
    </dgm:pt>
    <dgm:pt modelId="{33ACEE3E-1DA2-42E9-8B10-1D646077C1C6}" type="pres">
      <dgm:prSet presAssocID="{43CFCACC-1F6F-4CEF-95C6-BE485D2C23D2}" presName="childText" presStyleLbl="revTx" presStyleIdx="0" presStyleCnt="2">
        <dgm:presLayoutVars>
          <dgm:bulletEnabled val="1"/>
        </dgm:presLayoutVars>
      </dgm:prSet>
      <dgm:spPr/>
    </dgm:pt>
    <dgm:pt modelId="{90C065EB-22BF-4D94-BED4-A95C10779069}" type="pres">
      <dgm:prSet presAssocID="{B3AE7064-0EA0-4DD8-9F50-67A1331046DE}" presName="parentText" presStyleLbl="node1" presStyleIdx="1" presStyleCnt="2">
        <dgm:presLayoutVars>
          <dgm:chMax val="0"/>
          <dgm:bulletEnabled val="1"/>
        </dgm:presLayoutVars>
      </dgm:prSet>
      <dgm:spPr/>
    </dgm:pt>
    <dgm:pt modelId="{C55DF924-0AB5-4174-846B-EB5F765936AF}" type="pres">
      <dgm:prSet presAssocID="{B3AE7064-0EA0-4DD8-9F50-67A1331046DE}" presName="childText" presStyleLbl="revTx" presStyleIdx="1" presStyleCnt="2">
        <dgm:presLayoutVars>
          <dgm:bulletEnabled val="1"/>
        </dgm:presLayoutVars>
      </dgm:prSet>
      <dgm:spPr/>
    </dgm:pt>
  </dgm:ptLst>
  <dgm:cxnLst>
    <dgm:cxn modelId="{C87A8E02-40A8-4692-8000-880D98AF53D1}" srcId="{B3AE7064-0EA0-4DD8-9F50-67A1331046DE}" destId="{E2DAE36E-0C90-4AC2-BC7C-AD6EE9EA2576}" srcOrd="1" destOrd="0" parTransId="{959610AA-48F3-4884-B476-3980A9988C2D}" sibTransId="{B7AC9A58-B412-4648-A617-8B026EF929ED}"/>
    <dgm:cxn modelId="{9E47B613-5BBE-4104-9D62-9DB06B8968D5}" type="presOf" srcId="{E2DAE36E-0C90-4AC2-BC7C-AD6EE9EA2576}" destId="{C55DF924-0AB5-4174-846B-EB5F765936AF}" srcOrd="0" destOrd="1" presId="urn:microsoft.com/office/officeart/2005/8/layout/vList2"/>
    <dgm:cxn modelId="{6536E619-6966-45F7-8602-D96482955B5D}" type="presOf" srcId="{723EF42A-C117-46F6-ADEE-C2E78CAD3513}" destId="{33ACEE3E-1DA2-42E9-8B10-1D646077C1C6}" srcOrd="0" destOrd="0" presId="urn:microsoft.com/office/officeart/2005/8/layout/vList2"/>
    <dgm:cxn modelId="{1F4A9339-3CAF-4261-AD0C-C0EE729BF71A}" type="presOf" srcId="{0BC640ED-8BE9-4625-B814-8EE90D64D9C0}" destId="{C55DF924-0AB5-4174-846B-EB5F765936AF}" srcOrd="0" destOrd="0" presId="urn:microsoft.com/office/officeart/2005/8/layout/vList2"/>
    <dgm:cxn modelId="{E0B7895E-7D33-4A5D-9028-5EA54B8D50B5}" srcId="{291F4D3F-54CD-4788-88C5-328D1A8BD7C7}" destId="{43CFCACC-1F6F-4CEF-95C6-BE485D2C23D2}" srcOrd="0" destOrd="0" parTransId="{D06E09A8-62B7-45D3-A346-AB1D749F940B}" sibTransId="{87D66336-A664-4468-8096-54F423904A61}"/>
    <dgm:cxn modelId="{12089649-94A7-4A0C-9466-52696945F457}" type="presOf" srcId="{291F4D3F-54CD-4788-88C5-328D1A8BD7C7}" destId="{A5069271-D611-41F0-9E33-F4A53FE0B3B6}" srcOrd="0" destOrd="0" presId="urn:microsoft.com/office/officeart/2005/8/layout/vList2"/>
    <dgm:cxn modelId="{559B5F6C-4B43-4957-B9BF-BAD697C65B1F}" srcId="{291F4D3F-54CD-4788-88C5-328D1A8BD7C7}" destId="{B3AE7064-0EA0-4DD8-9F50-67A1331046DE}" srcOrd="1" destOrd="0" parTransId="{A821C17F-14AF-4D3A-B57E-4618549D3EBD}" sibTransId="{E3FF31E2-2A9F-4B55-ADDF-EE26B2BEEDB3}"/>
    <dgm:cxn modelId="{3C86CA6E-069E-4C98-BCAC-AD1984DD7887}" type="presOf" srcId="{43CFCACC-1F6F-4CEF-95C6-BE485D2C23D2}" destId="{69A3B929-849C-47E2-8F0E-3C9625DACE4D}" srcOrd="0" destOrd="0" presId="urn:microsoft.com/office/officeart/2005/8/layout/vList2"/>
    <dgm:cxn modelId="{A7284275-86CC-4D59-BC8C-D8AD473F3FAC}" type="presOf" srcId="{E406299D-9B7F-4838-B756-8C90578A3C93}" destId="{33ACEE3E-1DA2-42E9-8B10-1D646077C1C6}" srcOrd="0" destOrd="2" presId="urn:microsoft.com/office/officeart/2005/8/layout/vList2"/>
    <dgm:cxn modelId="{96F43B89-DB2D-4CD5-9347-4C27BE034E46}" srcId="{43CFCACC-1F6F-4CEF-95C6-BE485D2C23D2}" destId="{E406299D-9B7F-4838-B756-8C90578A3C93}" srcOrd="2" destOrd="0" parTransId="{14EDF6DD-7038-40A8-B2DD-11965BC2523C}" sibTransId="{1161120A-30AF-483F-B347-B563A65D18E1}"/>
    <dgm:cxn modelId="{F433BDA9-11C2-4584-B0AC-B6C2816E9A6D}" type="presOf" srcId="{B3AE7064-0EA0-4DD8-9F50-67A1331046DE}" destId="{90C065EB-22BF-4D94-BED4-A95C10779069}" srcOrd="0" destOrd="0" presId="urn:microsoft.com/office/officeart/2005/8/layout/vList2"/>
    <dgm:cxn modelId="{9D6C55B9-F061-4CDE-B3DE-870BA5F2ED4A}" srcId="{B3AE7064-0EA0-4DD8-9F50-67A1331046DE}" destId="{0BC640ED-8BE9-4625-B814-8EE90D64D9C0}" srcOrd="0" destOrd="0" parTransId="{47EB127F-2169-45E9-961A-43ACE66643A2}" sibTransId="{35796AE7-27AB-44FB-91EA-36F56CDCB1EF}"/>
    <dgm:cxn modelId="{103F0DC9-B562-47A1-8049-E080381D03AE}" type="presOf" srcId="{8CDC41B0-14F6-4F82-A3E7-5BE223D94585}" destId="{33ACEE3E-1DA2-42E9-8B10-1D646077C1C6}" srcOrd="0" destOrd="1" presId="urn:microsoft.com/office/officeart/2005/8/layout/vList2"/>
    <dgm:cxn modelId="{CE2B8BD4-438E-4EE3-AEE3-3A66F4CE9F42}" srcId="{43CFCACC-1F6F-4CEF-95C6-BE485D2C23D2}" destId="{8CDC41B0-14F6-4F82-A3E7-5BE223D94585}" srcOrd="1" destOrd="0" parTransId="{CBDD3AC7-288F-4F07-8AAD-1513CC448489}" sibTransId="{75BDF08F-9547-4F7E-AD75-AA06DF6D1665}"/>
    <dgm:cxn modelId="{143A5DE3-9480-48E4-A0F7-478EF1830701}" srcId="{43CFCACC-1F6F-4CEF-95C6-BE485D2C23D2}" destId="{723EF42A-C117-46F6-ADEE-C2E78CAD3513}" srcOrd="0" destOrd="0" parTransId="{0D62E1BC-20F0-44F8-9323-6860F099DD9E}" sibTransId="{AE4699C6-47F7-4B26-A65C-B996B9E3546C}"/>
    <dgm:cxn modelId="{5F719377-254C-40F3-A78C-AC5A12BE23AC}" type="presParOf" srcId="{A5069271-D611-41F0-9E33-F4A53FE0B3B6}" destId="{69A3B929-849C-47E2-8F0E-3C9625DACE4D}" srcOrd="0" destOrd="0" presId="urn:microsoft.com/office/officeart/2005/8/layout/vList2"/>
    <dgm:cxn modelId="{D1A7DB81-71D4-48A5-85DC-1460961B83FB}" type="presParOf" srcId="{A5069271-D611-41F0-9E33-F4A53FE0B3B6}" destId="{33ACEE3E-1DA2-42E9-8B10-1D646077C1C6}" srcOrd="1" destOrd="0" presId="urn:microsoft.com/office/officeart/2005/8/layout/vList2"/>
    <dgm:cxn modelId="{13A6B313-1A6C-41C4-A9A4-9952FC70CD88}" type="presParOf" srcId="{A5069271-D611-41F0-9E33-F4A53FE0B3B6}" destId="{90C065EB-22BF-4D94-BED4-A95C10779069}" srcOrd="2" destOrd="0" presId="urn:microsoft.com/office/officeart/2005/8/layout/vList2"/>
    <dgm:cxn modelId="{B860E889-4CE7-4BF0-BA0C-E370380AAA01}" type="presParOf" srcId="{A5069271-D611-41F0-9E33-F4A53FE0B3B6}" destId="{C55DF924-0AB5-4174-846B-EB5F765936AF}"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1F4D3F-54CD-4788-88C5-328D1A8BD7C7}" type="doc">
      <dgm:prSet loTypeId="urn:microsoft.com/office/officeart/2005/8/layout/vList2" loCatId="list" qsTypeId="urn:microsoft.com/office/officeart/2005/8/quickstyle/simple2" qsCatId="simple" csTypeId="urn:microsoft.com/office/officeart/2005/8/colors/accent4_2" csCatId="accent4" phldr="1"/>
      <dgm:spPr/>
      <dgm:t>
        <a:bodyPr/>
        <a:lstStyle/>
        <a:p>
          <a:endParaRPr lang="en-US"/>
        </a:p>
      </dgm:t>
    </dgm:pt>
    <dgm:pt modelId="{D0BF9519-BC8C-4626-A3EA-FA49E9BF129C}">
      <dgm:prSet phldrT="[Text]" phldr="0"/>
      <dgm:spPr/>
      <dgm:t>
        <a:bodyPr/>
        <a:lstStyle/>
        <a:p>
          <a:pPr rtl="0"/>
          <a:r>
            <a:rPr lang="en-US" b="0">
              <a:solidFill>
                <a:schemeClr val="bg1"/>
              </a:solidFill>
              <a:latin typeface="Avenir Next LT Pro"/>
            </a:rPr>
            <a:t>Blue</a:t>
          </a:r>
          <a:r>
            <a:rPr lang="en-US">
              <a:solidFill>
                <a:schemeClr val="bg1"/>
              </a:solidFill>
              <a:latin typeface="Avenir Next LT Pro"/>
            </a:rPr>
            <a:t> Roof </a:t>
          </a:r>
          <a:r>
            <a:rPr lang="en-US" b="0">
              <a:solidFill>
                <a:schemeClr val="bg1"/>
              </a:solidFill>
              <a:latin typeface="Avenir Next LT Pro"/>
            </a:rPr>
            <a:t>Wellness Clinic</a:t>
          </a:r>
          <a:endParaRPr lang="en-US" b="0" i="0" u="none" strike="noStrike" cap="none" baseline="0" noProof="0">
            <a:solidFill>
              <a:schemeClr val="bg1"/>
            </a:solidFill>
            <a:latin typeface="Avenir Next LT Pro"/>
          </a:endParaRPr>
        </a:p>
      </dgm:t>
    </dgm:pt>
    <dgm:pt modelId="{D5968AA2-B9BF-48B2-BE19-A4D944F61E27}" type="parTrans" cxnId="{A407A4BB-3679-4F0F-ADE8-BF5C7F2B9FD5}">
      <dgm:prSet/>
      <dgm:spPr/>
      <dgm:t>
        <a:bodyPr/>
        <a:lstStyle/>
        <a:p>
          <a:endParaRPr lang="en-US"/>
        </a:p>
      </dgm:t>
    </dgm:pt>
    <dgm:pt modelId="{A83C23DC-93D2-4FF2-AD30-62E6544D2DBC}" type="sibTrans" cxnId="{A407A4BB-3679-4F0F-ADE8-BF5C7F2B9FD5}">
      <dgm:prSet/>
      <dgm:spPr/>
      <dgm:t>
        <a:bodyPr/>
        <a:lstStyle/>
        <a:p>
          <a:endParaRPr lang="en-US"/>
        </a:p>
      </dgm:t>
    </dgm:pt>
    <dgm:pt modelId="{BD458B5C-D4B2-4191-95B0-17FCA8E8BA77}">
      <dgm:prSet phldrT="[Text]" phldr="0"/>
      <dgm:spPr/>
      <dgm:t>
        <a:bodyPr/>
        <a:lstStyle/>
        <a:p>
          <a:r>
            <a:rPr lang="en-US">
              <a:solidFill>
                <a:schemeClr val="bg1"/>
              </a:solidFill>
              <a:latin typeface="Avenir Next LT Pro"/>
            </a:rPr>
            <a:t>Formerly one of the largest nightclubs in Durban</a:t>
          </a:r>
        </a:p>
      </dgm:t>
    </dgm:pt>
    <dgm:pt modelId="{21AF22E7-D1A9-457B-BEF9-A52E8C2FFC6C}" type="parTrans" cxnId="{CD8FD1BC-4DD0-4601-8093-7E059E8082EC}">
      <dgm:prSet/>
      <dgm:spPr/>
      <dgm:t>
        <a:bodyPr/>
        <a:lstStyle/>
        <a:p>
          <a:endParaRPr lang="en-US"/>
        </a:p>
      </dgm:t>
    </dgm:pt>
    <dgm:pt modelId="{7BAEB3EA-ACAC-4C35-8EFE-9F87B2EA9F99}" type="sibTrans" cxnId="{CD8FD1BC-4DD0-4601-8093-7E059E8082EC}">
      <dgm:prSet/>
      <dgm:spPr/>
      <dgm:t>
        <a:bodyPr/>
        <a:lstStyle/>
        <a:p>
          <a:endParaRPr lang="en-US"/>
        </a:p>
      </dgm:t>
    </dgm:pt>
    <dgm:pt modelId="{43CFCACC-1F6F-4CEF-95C6-BE485D2C23D2}">
      <dgm:prSet phldr="0"/>
      <dgm:spPr/>
      <dgm:t>
        <a:bodyPr/>
        <a:lstStyle/>
        <a:p>
          <a:r>
            <a:rPr lang="en-US" b="0">
              <a:solidFill>
                <a:schemeClr val="bg1"/>
              </a:solidFill>
              <a:latin typeface="Avenir Next LT Pro"/>
            </a:rPr>
            <a:t>HIV/AIDS Clinic opened by </a:t>
          </a:r>
          <a:r>
            <a:rPr lang="en-US" b="1">
              <a:solidFill>
                <a:schemeClr val="bg1"/>
              </a:solidFill>
              <a:latin typeface="Avenir Next LT Pro"/>
            </a:rPr>
            <a:t>Keep A Child Alive</a:t>
          </a:r>
        </a:p>
      </dgm:t>
    </dgm:pt>
    <dgm:pt modelId="{D06E09A8-62B7-45D3-A346-AB1D749F940B}" type="parTrans" cxnId="{E0B7895E-7D33-4A5D-9028-5EA54B8D50B5}">
      <dgm:prSet/>
      <dgm:spPr/>
    </dgm:pt>
    <dgm:pt modelId="{87D66336-A664-4468-8096-54F423904A61}" type="sibTrans" cxnId="{E0B7895E-7D33-4A5D-9028-5EA54B8D50B5}">
      <dgm:prSet/>
      <dgm:spPr/>
    </dgm:pt>
    <dgm:pt modelId="{E446C585-F98C-425D-8254-9BB6CAE81027}">
      <dgm:prSet phldr="0"/>
      <dgm:spPr/>
      <dgm:t>
        <a:bodyPr/>
        <a:lstStyle/>
        <a:p>
          <a:r>
            <a:rPr lang="en-US">
              <a:solidFill>
                <a:schemeClr val="bg1"/>
              </a:solidFill>
              <a:latin typeface="Avenir Next LT Pro"/>
            </a:rPr>
            <a:t>Pharmacy</a:t>
          </a:r>
        </a:p>
      </dgm:t>
    </dgm:pt>
    <dgm:pt modelId="{EFCF4A61-1A9C-465D-B458-28C5A384C15D}" type="parTrans" cxnId="{1FAD713A-95AD-48B1-8BCA-6364B3C69933}">
      <dgm:prSet/>
      <dgm:spPr/>
    </dgm:pt>
    <dgm:pt modelId="{3D024942-65AA-4C64-81F1-77B38EBFC5C7}" type="sibTrans" cxnId="{1FAD713A-95AD-48B1-8BCA-6364B3C69933}">
      <dgm:prSet/>
      <dgm:spPr/>
    </dgm:pt>
    <dgm:pt modelId="{723EF42A-C117-46F6-ADEE-C2E78CAD3513}">
      <dgm:prSet phldr="0"/>
      <dgm:spPr/>
      <dgm:t>
        <a:bodyPr/>
        <a:lstStyle/>
        <a:p>
          <a:r>
            <a:rPr lang="en-US">
              <a:solidFill>
                <a:schemeClr val="bg1"/>
              </a:solidFill>
              <a:latin typeface="Avenir Next LT Pro"/>
            </a:rPr>
            <a:t>HIV Testing &amp; Contraceptives</a:t>
          </a:r>
        </a:p>
      </dgm:t>
    </dgm:pt>
    <dgm:pt modelId="{0D62E1BC-20F0-44F8-9323-6860F099DD9E}" type="parTrans" cxnId="{143A5DE3-9480-48E4-A0F7-478EF1830701}">
      <dgm:prSet/>
      <dgm:spPr/>
    </dgm:pt>
    <dgm:pt modelId="{AE4699C6-47F7-4B26-A65C-B996B9E3546C}" type="sibTrans" cxnId="{143A5DE3-9480-48E4-A0F7-478EF1830701}">
      <dgm:prSet/>
      <dgm:spPr/>
    </dgm:pt>
    <dgm:pt modelId="{B3AE7064-0EA0-4DD8-9F50-67A1331046DE}">
      <dgm:prSet phldr="0"/>
      <dgm:spPr/>
      <dgm:t>
        <a:bodyPr/>
        <a:lstStyle/>
        <a:p>
          <a:r>
            <a:rPr lang="en-US" b="0" err="1">
              <a:solidFill>
                <a:schemeClr val="bg1"/>
              </a:solidFill>
              <a:latin typeface="Avenir Next LT Pro"/>
            </a:rPr>
            <a:t>Lalela</a:t>
          </a:r>
          <a:r>
            <a:rPr lang="en-US" b="0">
              <a:solidFill>
                <a:schemeClr val="bg1"/>
              </a:solidFill>
              <a:latin typeface="Avenir Next LT Pro"/>
            </a:rPr>
            <a:t>: Art and Dance</a:t>
          </a:r>
        </a:p>
      </dgm:t>
    </dgm:pt>
    <dgm:pt modelId="{A821C17F-14AF-4D3A-B57E-4618549D3EBD}" type="parTrans" cxnId="{559B5F6C-4B43-4957-B9BF-BAD697C65B1F}">
      <dgm:prSet/>
      <dgm:spPr/>
    </dgm:pt>
    <dgm:pt modelId="{E3FF31E2-2A9F-4B55-ADDF-EE26B2BEEDB3}" type="sibTrans" cxnId="{559B5F6C-4B43-4957-B9BF-BAD697C65B1F}">
      <dgm:prSet/>
      <dgm:spPr/>
    </dgm:pt>
    <dgm:pt modelId="{0BC640ED-8BE9-4625-B814-8EE90D64D9C0}">
      <dgm:prSet phldr="0"/>
      <dgm:spPr/>
      <dgm:t>
        <a:bodyPr/>
        <a:lstStyle/>
        <a:p>
          <a:r>
            <a:rPr lang="en-US">
              <a:solidFill>
                <a:schemeClr val="bg1"/>
              </a:solidFill>
              <a:latin typeface="Avenir Next LT Pro"/>
            </a:rPr>
            <a:t>Made For More</a:t>
          </a:r>
        </a:p>
      </dgm:t>
    </dgm:pt>
    <dgm:pt modelId="{47EB127F-2169-45E9-961A-43ACE66643A2}" type="parTrans" cxnId="{9D6C55B9-F061-4CDE-B3DE-870BA5F2ED4A}">
      <dgm:prSet/>
      <dgm:spPr/>
    </dgm:pt>
    <dgm:pt modelId="{35796AE7-27AB-44FB-91EA-36F56CDCB1EF}" type="sibTrans" cxnId="{9D6C55B9-F061-4CDE-B3DE-870BA5F2ED4A}">
      <dgm:prSet/>
      <dgm:spPr/>
    </dgm:pt>
    <dgm:pt modelId="{012044AC-3733-4B93-B32E-AF14C6ACA7A4}">
      <dgm:prSet phldr="0"/>
      <dgm:spPr/>
      <dgm:t>
        <a:bodyPr/>
        <a:lstStyle/>
        <a:p>
          <a:r>
            <a:rPr lang="en-US" b="0">
              <a:solidFill>
                <a:schemeClr val="bg1"/>
              </a:solidFill>
              <a:latin typeface="Avenir Next LT Pro"/>
            </a:rPr>
            <a:t>Now funded through </a:t>
          </a:r>
          <a:r>
            <a:rPr lang="en-US" b="1">
              <a:solidFill>
                <a:schemeClr val="bg1"/>
              </a:solidFill>
              <a:latin typeface="Avenir Next LT Pro"/>
            </a:rPr>
            <a:t>Zoe Life</a:t>
          </a:r>
        </a:p>
      </dgm:t>
    </dgm:pt>
    <dgm:pt modelId="{D3D5E28C-866C-491C-81E5-B8F1D43C510C}" type="parTrans" cxnId="{988D4DE8-B527-4DC1-9C9C-EF2AC7C63460}">
      <dgm:prSet/>
      <dgm:spPr/>
    </dgm:pt>
    <dgm:pt modelId="{2AAF59C2-817D-496B-A0FC-CF595F8E400E}" type="sibTrans" cxnId="{988D4DE8-B527-4DC1-9C9C-EF2AC7C63460}">
      <dgm:prSet/>
      <dgm:spPr/>
    </dgm:pt>
    <dgm:pt modelId="{3866285B-C107-4605-A14C-5ACECC1F0553}">
      <dgm:prSet phldr="0"/>
      <dgm:spPr/>
      <dgm:t>
        <a:bodyPr/>
        <a:lstStyle/>
        <a:p>
          <a:r>
            <a:rPr lang="en-US" b="0">
              <a:solidFill>
                <a:schemeClr val="bg1"/>
              </a:solidFill>
              <a:latin typeface="Avenir Next LT Pro"/>
            </a:rPr>
            <a:t>Life Coaching</a:t>
          </a:r>
        </a:p>
      </dgm:t>
    </dgm:pt>
    <dgm:pt modelId="{66C4AB07-7352-417D-984C-3879067AA4EB}" type="parTrans" cxnId="{FAF93828-E09B-407E-A191-57A1E9523B50}">
      <dgm:prSet/>
      <dgm:spPr/>
    </dgm:pt>
    <dgm:pt modelId="{B762BB97-F0CD-43B6-9D27-8DD231F73381}" type="sibTrans" cxnId="{FAF93828-E09B-407E-A191-57A1E9523B50}">
      <dgm:prSet/>
      <dgm:spPr/>
    </dgm:pt>
    <dgm:pt modelId="{3F3E5FE2-EE47-4DC3-B2C1-05215B174C59}">
      <dgm:prSet phldr="0"/>
      <dgm:spPr/>
      <dgm:t>
        <a:bodyPr/>
        <a:lstStyle/>
        <a:p>
          <a:r>
            <a:rPr lang="en-US" b="0">
              <a:solidFill>
                <a:schemeClr val="bg1"/>
              </a:solidFill>
              <a:latin typeface="Avenir Next LT Pro"/>
            </a:rPr>
            <a:t>HIV/AIDS Counseling</a:t>
          </a:r>
        </a:p>
      </dgm:t>
    </dgm:pt>
    <dgm:pt modelId="{70F01861-9C25-4788-8EAE-B2D4DA481838}" type="parTrans" cxnId="{8B82ABA6-C2D3-4AD2-A8B5-FF4F92F2DA17}">
      <dgm:prSet/>
      <dgm:spPr/>
    </dgm:pt>
    <dgm:pt modelId="{4A2328C3-2855-4DD6-948F-6BCC4CD9D6EB}" type="sibTrans" cxnId="{8B82ABA6-C2D3-4AD2-A8B5-FF4F92F2DA17}">
      <dgm:prSet/>
      <dgm:spPr/>
    </dgm:pt>
    <dgm:pt modelId="{74889728-0263-47D1-AB97-B484A80D3F84}">
      <dgm:prSet phldr="0"/>
      <dgm:spPr/>
      <dgm:t>
        <a:bodyPr/>
        <a:lstStyle/>
        <a:p>
          <a:r>
            <a:rPr lang="en-US" b="0">
              <a:solidFill>
                <a:schemeClr val="bg1"/>
              </a:solidFill>
              <a:latin typeface="Avenir Next LT Pro"/>
            </a:rPr>
            <a:t>Clinical Care </a:t>
          </a:r>
        </a:p>
      </dgm:t>
    </dgm:pt>
    <dgm:pt modelId="{D0755E7F-5AFF-4E48-9176-FB3C73C01ACB}" type="parTrans" cxnId="{281BD0A5-85BE-4CA2-9159-4453DD49C8A6}">
      <dgm:prSet/>
      <dgm:spPr/>
    </dgm:pt>
    <dgm:pt modelId="{1C7DECB5-0CFB-4C97-9488-7434BFDD5416}" type="sibTrans" cxnId="{281BD0A5-85BE-4CA2-9159-4453DD49C8A6}">
      <dgm:prSet/>
      <dgm:spPr/>
    </dgm:pt>
    <dgm:pt modelId="{A5069271-D611-41F0-9E33-F4A53FE0B3B6}" type="pres">
      <dgm:prSet presAssocID="{291F4D3F-54CD-4788-88C5-328D1A8BD7C7}" presName="linear" presStyleCnt="0">
        <dgm:presLayoutVars>
          <dgm:animLvl val="lvl"/>
          <dgm:resizeHandles val="exact"/>
        </dgm:presLayoutVars>
      </dgm:prSet>
      <dgm:spPr/>
    </dgm:pt>
    <dgm:pt modelId="{F019FDFA-7A66-4A0C-8734-0213F0F40BF3}" type="pres">
      <dgm:prSet presAssocID="{D0BF9519-BC8C-4626-A3EA-FA49E9BF129C}" presName="parentText" presStyleLbl="node1" presStyleIdx="0" presStyleCnt="1">
        <dgm:presLayoutVars>
          <dgm:chMax val="0"/>
          <dgm:bulletEnabled val="1"/>
        </dgm:presLayoutVars>
      </dgm:prSet>
      <dgm:spPr/>
    </dgm:pt>
    <dgm:pt modelId="{49F7EDB1-1B87-4DB4-94B6-4D5EF5466AFC}" type="pres">
      <dgm:prSet presAssocID="{D0BF9519-BC8C-4626-A3EA-FA49E9BF129C}" presName="childText" presStyleLbl="revTx" presStyleIdx="0" presStyleCnt="1">
        <dgm:presLayoutVars>
          <dgm:bulletEnabled val="1"/>
        </dgm:presLayoutVars>
      </dgm:prSet>
      <dgm:spPr/>
    </dgm:pt>
  </dgm:ptLst>
  <dgm:cxnLst>
    <dgm:cxn modelId="{A2476C0F-689D-436F-BF9B-2F431323C71E}" type="presOf" srcId="{012044AC-3733-4B93-B32E-AF14C6ACA7A4}" destId="{49F7EDB1-1B87-4DB4-94B6-4D5EF5466AFC}" srcOrd="0" destOrd="2" presId="urn:microsoft.com/office/officeart/2005/8/layout/vList2"/>
    <dgm:cxn modelId="{FAF93828-E09B-407E-A191-57A1E9523B50}" srcId="{012044AC-3733-4B93-B32E-AF14C6ACA7A4}" destId="{3866285B-C107-4605-A14C-5ACECC1F0553}" srcOrd="0" destOrd="0" parTransId="{66C4AB07-7352-417D-984C-3879067AA4EB}" sibTransId="{B762BB97-F0CD-43B6-9D27-8DD231F73381}"/>
    <dgm:cxn modelId="{D168E129-8E3D-4C5A-8415-944EB83A2732}" type="presOf" srcId="{723EF42A-C117-46F6-ADEE-C2E78CAD3513}" destId="{49F7EDB1-1B87-4DB4-94B6-4D5EF5466AFC}" srcOrd="0" destOrd="7" presId="urn:microsoft.com/office/officeart/2005/8/layout/vList2"/>
    <dgm:cxn modelId="{EE181335-FEA1-4BDC-B230-ECAE12832DCF}" type="presOf" srcId="{43CFCACC-1F6F-4CEF-95C6-BE485D2C23D2}" destId="{49F7EDB1-1B87-4DB4-94B6-4D5EF5466AFC}" srcOrd="0" destOrd="1" presId="urn:microsoft.com/office/officeart/2005/8/layout/vList2"/>
    <dgm:cxn modelId="{1FAD713A-95AD-48B1-8BCA-6364B3C69933}" srcId="{012044AC-3733-4B93-B32E-AF14C6ACA7A4}" destId="{E446C585-F98C-425D-8254-9BB6CAE81027}" srcOrd="3" destOrd="0" parTransId="{EFCF4A61-1A9C-465D-B458-28C5A384C15D}" sibTransId="{3D024942-65AA-4C64-81F1-77B38EBFC5C7}"/>
    <dgm:cxn modelId="{868D435D-368C-4401-A604-B249D1AE06FC}" type="presOf" srcId="{D0BF9519-BC8C-4626-A3EA-FA49E9BF129C}" destId="{F019FDFA-7A66-4A0C-8734-0213F0F40BF3}" srcOrd="0" destOrd="0" presId="urn:microsoft.com/office/officeart/2005/8/layout/vList2"/>
    <dgm:cxn modelId="{E0B7895E-7D33-4A5D-9028-5EA54B8D50B5}" srcId="{D0BF9519-BC8C-4626-A3EA-FA49E9BF129C}" destId="{43CFCACC-1F6F-4CEF-95C6-BE485D2C23D2}" srcOrd="1" destOrd="0" parTransId="{D06E09A8-62B7-45D3-A346-AB1D749F940B}" sibTransId="{87D66336-A664-4468-8096-54F423904A61}"/>
    <dgm:cxn modelId="{12089649-94A7-4A0C-9466-52696945F457}" type="presOf" srcId="{291F4D3F-54CD-4788-88C5-328D1A8BD7C7}" destId="{A5069271-D611-41F0-9E33-F4A53FE0B3B6}" srcOrd="0" destOrd="0" presId="urn:microsoft.com/office/officeart/2005/8/layout/vList2"/>
    <dgm:cxn modelId="{559B5F6C-4B43-4957-B9BF-BAD697C65B1F}" srcId="{012044AC-3733-4B93-B32E-AF14C6ACA7A4}" destId="{B3AE7064-0EA0-4DD8-9F50-67A1331046DE}" srcOrd="5" destOrd="0" parTransId="{A821C17F-14AF-4D3A-B57E-4618549D3EBD}" sibTransId="{E3FF31E2-2A9F-4B55-ADDF-EE26B2BEEDB3}"/>
    <dgm:cxn modelId="{238A1D6E-E3AF-486F-AACF-8BA893FCB178}" type="presOf" srcId="{B3AE7064-0EA0-4DD8-9F50-67A1331046DE}" destId="{49F7EDB1-1B87-4DB4-94B6-4D5EF5466AFC}" srcOrd="0" destOrd="8" presId="urn:microsoft.com/office/officeart/2005/8/layout/vList2"/>
    <dgm:cxn modelId="{AD405951-BA59-4FC7-8DFF-38B9A9DBF4BA}" type="presOf" srcId="{3F3E5FE2-EE47-4DC3-B2C1-05215B174C59}" destId="{49F7EDB1-1B87-4DB4-94B6-4D5EF5466AFC}" srcOrd="0" destOrd="4" presId="urn:microsoft.com/office/officeart/2005/8/layout/vList2"/>
    <dgm:cxn modelId="{084E7E77-E1CC-4B44-A689-477A4C1183DD}" type="presOf" srcId="{0BC640ED-8BE9-4625-B814-8EE90D64D9C0}" destId="{49F7EDB1-1B87-4DB4-94B6-4D5EF5466AFC}" srcOrd="0" destOrd="9" presId="urn:microsoft.com/office/officeart/2005/8/layout/vList2"/>
    <dgm:cxn modelId="{C6B3137F-C148-40BA-9992-B3F19FDBE284}" type="presOf" srcId="{74889728-0263-47D1-AB97-B484A80D3F84}" destId="{49F7EDB1-1B87-4DB4-94B6-4D5EF5466AFC}" srcOrd="0" destOrd="5" presId="urn:microsoft.com/office/officeart/2005/8/layout/vList2"/>
    <dgm:cxn modelId="{281BD0A5-85BE-4CA2-9159-4453DD49C8A6}" srcId="{012044AC-3733-4B93-B32E-AF14C6ACA7A4}" destId="{74889728-0263-47D1-AB97-B484A80D3F84}" srcOrd="2" destOrd="0" parTransId="{D0755E7F-5AFF-4E48-9176-FB3C73C01ACB}" sibTransId="{1C7DECB5-0CFB-4C97-9488-7434BFDD5416}"/>
    <dgm:cxn modelId="{8B82ABA6-C2D3-4AD2-A8B5-FF4F92F2DA17}" srcId="{012044AC-3733-4B93-B32E-AF14C6ACA7A4}" destId="{3F3E5FE2-EE47-4DC3-B2C1-05215B174C59}" srcOrd="1" destOrd="0" parTransId="{70F01861-9C25-4788-8EAE-B2D4DA481838}" sibTransId="{4A2328C3-2855-4DD6-948F-6BCC4CD9D6EB}"/>
    <dgm:cxn modelId="{9D6C55B9-F061-4CDE-B3DE-870BA5F2ED4A}" srcId="{012044AC-3733-4B93-B32E-AF14C6ACA7A4}" destId="{0BC640ED-8BE9-4625-B814-8EE90D64D9C0}" srcOrd="6" destOrd="0" parTransId="{47EB127F-2169-45E9-961A-43ACE66643A2}" sibTransId="{35796AE7-27AB-44FB-91EA-36F56CDCB1EF}"/>
    <dgm:cxn modelId="{A407A4BB-3679-4F0F-ADE8-BF5C7F2B9FD5}" srcId="{291F4D3F-54CD-4788-88C5-328D1A8BD7C7}" destId="{D0BF9519-BC8C-4626-A3EA-FA49E9BF129C}" srcOrd="0" destOrd="0" parTransId="{D5968AA2-B9BF-48B2-BE19-A4D944F61E27}" sibTransId="{A83C23DC-93D2-4FF2-AD30-62E6544D2DBC}"/>
    <dgm:cxn modelId="{CD8FD1BC-4DD0-4601-8093-7E059E8082EC}" srcId="{D0BF9519-BC8C-4626-A3EA-FA49E9BF129C}" destId="{BD458B5C-D4B2-4191-95B0-17FCA8E8BA77}" srcOrd="0" destOrd="0" parTransId="{21AF22E7-D1A9-457B-BEF9-A52E8C2FFC6C}" sibTransId="{7BAEB3EA-ACAC-4C35-8EFE-9F87B2EA9F99}"/>
    <dgm:cxn modelId="{5338BFC1-16B0-47AF-BE23-28CEFC419C4A}" type="presOf" srcId="{BD458B5C-D4B2-4191-95B0-17FCA8E8BA77}" destId="{49F7EDB1-1B87-4DB4-94B6-4D5EF5466AFC}" srcOrd="0" destOrd="0" presId="urn:microsoft.com/office/officeart/2005/8/layout/vList2"/>
    <dgm:cxn modelId="{5759F7E0-E305-4FED-B791-F83BFA388BA9}" type="presOf" srcId="{E446C585-F98C-425D-8254-9BB6CAE81027}" destId="{49F7EDB1-1B87-4DB4-94B6-4D5EF5466AFC}" srcOrd="0" destOrd="6" presId="urn:microsoft.com/office/officeart/2005/8/layout/vList2"/>
    <dgm:cxn modelId="{143A5DE3-9480-48E4-A0F7-478EF1830701}" srcId="{012044AC-3733-4B93-B32E-AF14C6ACA7A4}" destId="{723EF42A-C117-46F6-ADEE-C2E78CAD3513}" srcOrd="4" destOrd="0" parTransId="{0D62E1BC-20F0-44F8-9323-6860F099DD9E}" sibTransId="{AE4699C6-47F7-4B26-A65C-B996B9E3546C}"/>
    <dgm:cxn modelId="{CCEB81E3-B4F3-4EA0-89CC-E26F2B17D0C4}" type="presOf" srcId="{3866285B-C107-4605-A14C-5ACECC1F0553}" destId="{49F7EDB1-1B87-4DB4-94B6-4D5EF5466AFC}" srcOrd="0" destOrd="3" presId="urn:microsoft.com/office/officeart/2005/8/layout/vList2"/>
    <dgm:cxn modelId="{988D4DE8-B527-4DC1-9C9C-EF2AC7C63460}" srcId="{D0BF9519-BC8C-4626-A3EA-FA49E9BF129C}" destId="{012044AC-3733-4B93-B32E-AF14C6ACA7A4}" srcOrd="2" destOrd="0" parTransId="{D3D5E28C-866C-491C-81E5-B8F1D43C510C}" sibTransId="{2AAF59C2-817D-496B-A0FC-CF595F8E400E}"/>
    <dgm:cxn modelId="{2C1BC1F9-7626-4B3C-A97A-5FE7C47E76EA}" type="presParOf" srcId="{A5069271-D611-41F0-9E33-F4A53FE0B3B6}" destId="{F019FDFA-7A66-4A0C-8734-0213F0F40BF3}" srcOrd="0" destOrd="0" presId="urn:microsoft.com/office/officeart/2005/8/layout/vList2"/>
    <dgm:cxn modelId="{14A249E3-ED25-45C5-8C3F-96B06E83E7AC}" type="presParOf" srcId="{A5069271-D611-41F0-9E33-F4A53FE0B3B6}" destId="{49F7EDB1-1B87-4DB4-94B6-4D5EF5466AFC}"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1F4D3F-54CD-4788-88C5-328D1A8BD7C7}" type="doc">
      <dgm:prSet loTypeId="urn:microsoft.com/office/officeart/2005/8/layout/vList2" loCatId="list" qsTypeId="urn:microsoft.com/office/officeart/2005/8/quickstyle/simple2" qsCatId="simple" csTypeId="urn:microsoft.com/office/officeart/2005/8/colors/accent4_2" csCatId="accent4" phldr="1"/>
      <dgm:spPr/>
      <dgm:t>
        <a:bodyPr/>
        <a:lstStyle/>
        <a:p>
          <a:endParaRPr lang="en-US"/>
        </a:p>
      </dgm:t>
    </dgm:pt>
    <dgm:pt modelId="{D0BF9519-BC8C-4626-A3EA-FA49E9BF129C}">
      <dgm:prSet phldrT="[Text]" phldr="0"/>
      <dgm:spPr/>
      <dgm:t>
        <a:bodyPr/>
        <a:lstStyle/>
        <a:p>
          <a:pPr rtl="0"/>
          <a:r>
            <a:rPr lang="en-US" b="0" i="0" u="none" strike="noStrike" cap="none" baseline="0" noProof="0">
              <a:solidFill>
                <a:schemeClr val="bg1"/>
              </a:solidFill>
              <a:latin typeface="Calibri Light"/>
              <a:cs typeface="Calibri Light"/>
            </a:rPr>
            <a:t>King Edward VIII Teaching Hospital</a:t>
          </a:r>
          <a:endParaRPr lang="en-US">
            <a:solidFill>
              <a:schemeClr val="bg1"/>
            </a:solidFill>
          </a:endParaRPr>
        </a:p>
      </dgm:t>
    </dgm:pt>
    <dgm:pt modelId="{D5968AA2-B9BF-48B2-BE19-A4D944F61E27}" type="parTrans" cxnId="{A407A4BB-3679-4F0F-ADE8-BF5C7F2B9FD5}">
      <dgm:prSet/>
      <dgm:spPr/>
      <dgm:t>
        <a:bodyPr/>
        <a:lstStyle/>
        <a:p>
          <a:endParaRPr lang="en-US"/>
        </a:p>
      </dgm:t>
    </dgm:pt>
    <dgm:pt modelId="{A83C23DC-93D2-4FF2-AD30-62E6544D2DBC}" type="sibTrans" cxnId="{A407A4BB-3679-4F0F-ADE8-BF5C7F2B9FD5}">
      <dgm:prSet/>
      <dgm:spPr/>
      <dgm:t>
        <a:bodyPr/>
        <a:lstStyle/>
        <a:p>
          <a:endParaRPr lang="en-US"/>
        </a:p>
      </dgm:t>
    </dgm:pt>
    <dgm:pt modelId="{23AC0E87-734C-4E18-AE2D-AB45481DE677}">
      <dgm:prSet phldr="0"/>
      <dgm:spPr/>
      <dgm:t>
        <a:bodyPr/>
        <a:lstStyle/>
        <a:p>
          <a:pPr rtl="0"/>
          <a:r>
            <a:rPr lang="en-US" b="0" i="0" u="none" strike="noStrike" cap="none" baseline="0" noProof="0">
              <a:solidFill>
                <a:schemeClr val="bg1"/>
              </a:solidFill>
              <a:latin typeface="Calibri Light"/>
              <a:cs typeface="Calibri Light"/>
            </a:rPr>
            <a:t>University of KwaZulu Natal Nelson R. Mandela School of Medicine</a:t>
          </a:r>
        </a:p>
      </dgm:t>
    </dgm:pt>
    <dgm:pt modelId="{CAF805CA-380B-451D-84B6-DDF7B03969D7}" type="parTrans" cxnId="{8526DDEC-5047-41A6-B460-71097E45568D}">
      <dgm:prSet/>
      <dgm:spPr/>
    </dgm:pt>
    <dgm:pt modelId="{CDDB4D9D-260E-4E85-B1C5-F73C93C32195}" type="sibTrans" cxnId="{8526DDEC-5047-41A6-B460-71097E45568D}">
      <dgm:prSet/>
      <dgm:spPr/>
    </dgm:pt>
    <dgm:pt modelId="{C45C5FCC-85D4-4CDA-A424-50B18F3F674B}">
      <dgm:prSet phldr="0"/>
      <dgm:spPr/>
      <dgm:t>
        <a:bodyPr/>
        <a:lstStyle/>
        <a:p>
          <a:pPr rtl="0"/>
          <a:r>
            <a:rPr lang="en-US" b="0" i="0" u="none" strike="noStrike" cap="none" baseline="0" noProof="0">
              <a:solidFill>
                <a:schemeClr val="bg1"/>
              </a:solidFill>
              <a:latin typeface="Calibri Light"/>
              <a:cs typeface="Calibri Light"/>
            </a:rPr>
            <a:t>Physicians discussed frustrations with early 2000s administration and the number of people impacted for years to come</a:t>
          </a:r>
        </a:p>
      </dgm:t>
    </dgm:pt>
    <dgm:pt modelId="{E0806170-5935-4550-8028-3190A803373B}" type="parTrans" cxnId="{B43CA18D-9795-448C-AF01-8680036C63E4}">
      <dgm:prSet/>
      <dgm:spPr/>
    </dgm:pt>
    <dgm:pt modelId="{04923C74-F5C4-4057-A7C4-D2BDA3389985}" type="sibTrans" cxnId="{B43CA18D-9795-448C-AF01-8680036C63E4}">
      <dgm:prSet/>
      <dgm:spPr/>
    </dgm:pt>
    <dgm:pt modelId="{F111337F-C827-49A2-A396-CB315EF75DEC}">
      <dgm:prSet phldr="0"/>
      <dgm:spPr/>
      <dgm:t>
        <a:bodyPr/>
        <a:lstStyle/>
        <a:p>
          <a:pPr rtl="0"/>
          <a:r>
            <a:rPr lang="en-US" b="0" i="0" u="none" strike="noStrike" cap="none" baseline="0" noProof="0">
              <a:solidFill>
                <a:schemeClr val="bg1"/>
              </a:solidFill>
              <a:latin typeface="Calibri Light"/>
              <a:cs typeface="Calibri Light"/>
            </a:rPr>
            <a:t>Shadowed </a:t>
          </a:r>
          <a:r>
            <a:rPr lang="en-US">
              <a:solidFill>
                <a:schemeClr val="bg1"/>
              </a:solidFill>
              <a:latin typeface="Calibri Light" panose="020F0302020204030204"/>
            </a:rPr>
            <a:t>medical students and residents conducting rounds in the Pediatric Department</a:t>
          </a:r>
        </a:p>
      </dgm:t>
    </dgm:pt>
    <dgm:pt modelId="{A3B0F3CB-36AC-48ED-BEE3-D664A9279F1C}" type="parTrans" cxnId="{10D516B7-5D8F-49AA-93D8-4F6B82997F19}">
      <dgm:prSet/>
      <dgm:spPr/>
    </dgm:pt>
    <dgm:pt modelId="{2255C1BA-83F4-4350-9580-05AD8F260DD5}" type="sibTrans" cxnId="{10D516B7-5D8F-49AA-93D8-4F6B82997F19}">
      <dgm:prSet/>
      <dgm:spPr/>
    </dgm:pt>
    <dgm:pt modelId="{0461F3B6-C0CB-4DBE-A36C-3075A9679BC3}">
      <dgm:prSet phldr="0"/>
      <dgm:spPr/>
      <dgm:t>
        <a:bodyPr/>
        <a:lstStyle/>
        <a:p>
          <a:pPr rtl="0"/>
          <a:r>
            <a:rPr lang="en-US">
              <a:solidFill>
                <a:schemeClr val="bg1"/>
              </a:solidFill>
              <a:latin typeface="Calibri Light" panose="020F0302020204030204"/>
            </a:rPr>
            <a:t>Visited an ARV clinic, shadowing physicians  </a:t>
          </a:r>
          <a:endParaRPr lang="en-US">
            <a:solidFill>
              <a:schemeClr val="bg1"/>
            </a:solidFill>
          </a:endParaRPr>
        </a:p>
      </dgm:t>
    </dgm:pt>
    <dgm:pt modelId="{2BAE9352-02C2-4B5C-ACF9-8EA0060F0C4B}" type="parTrans" cxnId="{250846D4-5CF4-4710-B126-F596A494DFBE}">
      <dgm:prSet/>
      <dgm:spPr/>
    </dgm:pt>
    <dgm:pt modelId="{60013649-D169-4ACA-9371-44B13922D421}" type="sibTrans" cxnId="{250846D4-5CF4-4710-B126-F596A494DFBE}">
      <dgm:prSet/>
      <dgm:spPr/>
    </dgm:pt>
    <dgm:pt modelId="{A5069271-D611-41F0-9E33-F4A53FE0B3B6}" type="pres">
      <dgm:prSet presAssocID="{291F4D3F-54CD-4788-88C5-328D1A8BD7C7}" presName="linear" presStyleCnt="0">
        <dgm:presLayoutVars>
          <dgm:animLvl val="lvl"/>
          <dgm:resizeHandles val="exact"/>
        </dgm:presLayoutVars>
      </dgm:prSet>
      <dgm:spPr/>
    </dgm:pt>
    <dgm:pt modelId="{F019FDFA-7A66-4A0C-8734-0213F0F40BF3}" type="pres">
      <dgm:prSet presAssocID="{D0BF9519-BC8C-4626-A3EA-FA49E9BF129C}" presName="parentText" presStyleLbl="node1" presStyleIdx="0" presStyleCnt="1">
        <dgm:presLayoutVars>
          <dgm:chMax val="0"/>
          <dgm:bulletEnabled val="1"/>
        </dgm:presLayoutVars>
      </dgm:prSet>
      <dgm:spPr/>
    </dgm:pt>
    <dgm:pt modelId="{DC34D469-B8AB-4198-9D00-9FE7D506D22A}" type="pres">
      <dgm:prSet presAssocID="{D0BF9519-BC8C-4626-A3EA-FA49E9BF129C}" presName="childText" presStyleLbl="revTx" presStyleIdx="0" presStyleCnt="1">
        <dgm:presLayoutVars>
          <dgm:bulletEnabled val="1"/>
        </dgm:presLayoutVars>
      </dgm:prSet>
      <dgm:spPr/>
    </dgm:pt>
  </dgm:ptLst>
  <dgm:cxnLst>
    <dgm:cxn modelId="{AAC0BA44-99C9-416D-877E-F463E0A59167}" type="presOf" srcId="{C45C5FCC-85D4-4CDA-A424-50B18F3F674B}" destId="{DC34D469-B8AB-4198-9D00-9FE7D506D22A}" srcOrd="0" destOrd="3" presId="urn:microsoft.com/office/officeart/2005/8/layout/vList2"/>
    <dgm:cxn modelId="{27D06E66-8BC3-4FBA-98C8-BE13D5AC4A33}" type="presOf" srcId="{23AC0E87-734C-4E18-AE2D-AB45481DE677}" destId="{DC34D469-B8AB-4198-9D00-9FE7D506D22A}" srcOrd="0" destOrd="0" presId="urn:microsoft.com/office/officeart/2005/8/layout/vList2"/>
    <dgm:cxn modelId="{8A94B666-814F-4080-9134-00CD9E615F02}" type="presOf" srcId="{F111337F-C827-49A2-A396-CB315EF75DEC}" destId="{DC34D469-B8AB-4198-9D00-9FE7D506D22A}" srcOrd="0" destOrd="1" presId="urn:microsoft.com/office/officeart/2005/8/layout/vList2"/>
    <dgm:cxn modelId="{12089649-94A7-4A0C-9466-52696945F457}" type="presOf" srcId="{291F4D3F-54CD-4788-88C5-328D1A8BD7C7}" destId="{A5069271-D611-41F0-9E33-F4A53FE0B3B6}" srcOrd="0" destOrd="0" presId="urn:microsoft.com/office/officeart/2005/8/layout/vList2"/>
    <dgm:cxn modelId="{DF5E3658-36D6-433E-B4F6-1733E90F203C}" type="presOf" srcId="{0461F3B6-C0CB-4DBE-A36C-3075A9679BC3}" destId="{DC34D469-B8AB-4198-9D00-9FE7D506D22A}" srcOrd="0" destOrd="2" presId="urn:microsoft.com/office/officeart/2005/8/layout/vList2"/>
    <dgm:cxn modelId="{B43CA18D-9795-448C-AF01-8680036C63E4}" srcId="{D0BF9519-BC8C-4626-A3EA-FA49E9BF129C}" destId="{C45C5FCC-85D4-4CDA-A424-50B18F3F674B}" srcOrd="3" destOrd="0" parTransId="{E0806170-5935-4550-8028-3190A803373B}" sibTransId="{04923C74-F5C4-4057-A7C4-D2BDA3389985}"/>
    <dgm:cxn modelId="{28B0D192-DDDE-4EF8-B0DF-1A48184AB24D}" type="presOf" srcId="{D0BF9519-BC8C-4626-A3EA-FA49E9BF129C}" destId="{F019FDFA-7A66-4A0C-8734-0213F0F40BF3}" srcOrd="0" destOrd="0" presId="urn:microsoft.com/office/officeart/2005/8/layout/vList2"/>
    <dgm:cxn modelId="{10D516B7-5D8F-49AA-93D8-4F6B82997F19}" srcId="{D0BF9519-BC8C-4626-A3EA-FA49E9BF129C}" destId="{F111337F-C827-49A2-A396-CB315EF75DEC}" srcOrd="1" destOrd="0" parTransId="{A3B0F3CB-36AC-48ED-BEE3-D664A9279F1C}" sibTransId="{2255C1BA-83F4-4350-9580-05AD8F260DD5}"/>
    <dgm:cxn modelId="{A407A4BB-3679-4F0F-ADE8-BF5C7F2B9FD5}" srcId="{291F4D3F-54CD-4788-88C5-328D1A8BD7C7}" destId="{D0BF9519-BC8C-4626-A3EA-FA49E9BF129C}" srcOrd="0" destOrd="0" parTransId="{D5968AA2-B9BF-48B2-BE19-A4D944F61E27}" sibTransId="{A83C23DC-93D2-4FF2-AD30-62E6544D2DBC}"/>
    <dgm:cxn modelId="{250846D4-5CF4-4710-B126-F596A494DFBE}" srcId="{D0BF9519-BC8C-4626-A3EA-FA49E9BF129C}" destId="{0461F3B6-C0CB-4DBE-A36C-3075A9679BC3}" srcOrd="2" destOrd="0" parTransId="{2BAE9352-02C2-4B5C-ACF9-8EA0060F0C4B}" sibTransId="{60013649-D169-4ACA-9371-44B13922D421}"/>
    <dgm:cxn modelId="{8526DDEC-5047-41A6-B460-71097E45568D}" srcId="{D0BF9519-BC8C-4626-A3EA-FA49E9BF129C}" destId="{23AC0E87-734C-4E18-AE2D-AB45481DE677}" srcOrd="0" destOrd="0" parTransId="{CAF805CA-380B-451D-84B6-DDF7B03969D7}" sibTransId="{CDDB4D9D-260E-4E85-B1C5-F73C93C32195}"/>
    <dgm:cxn modelId="{D63B5F3B-3332-41FA-8AED-D82987BD8269}" type="presParOf" srcId="{A5069271-D611-41F0-9E33-F4A53FE0B3B6}" destId="{F019FDFA-7A66-4A0C-8734-0213F0F40BF3}" srcOrd="0" destOrd="0" presId="urn:microsoft.com/office/officeart/2005/8/layout/vList2"/>
    <dgm:cxn modelId="{D7C0EA33-1CC6-4B0E-94D6-6879890955A3}" type="presParOf" srcId="{A5069271-D611-41F0-9E33-F4A53FE0B3B6}" destId="{DC34D469-B8AB-4198-9D00-9FE7D506D22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3A887-F187-47DE-AB4F-18CD68667231}">
      <dsp:nvSpPr>
        <dsp:cNvPr id="0" name=""/>
        <dsp:cNvSpPr/>
      </dsp:nvSpPr>
      <dsp:spPr>
        <a:xfrm>
          <a:off x="0" y="110980"/>
          <a:ext cx="6835188" cy="12848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solidFill>
                <a:srgbClr val="C00000"/>
              </a:solidFill>
              <a:latin typeface="Calibri Light" panose="020F0302020204030204"/>
            </a:rPr>
            <a:t>ART</a:t>
          </a:r>
          <a:r>
            <a:rPr lang="en-US" sz="2300" b="1" kern="1200">
              <a:solidFill>
                <a:srgbClr val="C00000"/>
              </a:solidFill>
            </a:rPr>
            <a:t> restricted </a:t>
          </a:r>
          <a:r>
            <a:rPr lang="en-US" sz="2300" kern="1200"/>
            <a:t>by the government between 2000-2005</a:t>
          </a:r>
          <a:endParaRPr lang="en-US" sz="2300" b="0" i="0" u="none" strike="noStrike" kern="1200" cap="none" baseline="0" noProof="0">
            <a:latin typeface="Calibri Light"/>
            <a:cs typeface="Calibri Light"/>
          </a:endParaRPr>
        </a:p>
      </dsp:txBody>
      <dsp:txXfrm>
        <a:off x="62722" y="173702"/>
        <a:ext cx="6709744" cy="1159416"/>
      </dsp:txXfrm>
    </dsp:sp>
    <dsp:sp modelId="{AB3E2F9E-7CC6-4632-AFF1-0F152F646B53}">
      <dsp:nvSpPr>
        <dsp:cNvPr id="0" name=""/>
        <dsp:cNvSpPr/>
      </dsp:nvSpPr>
      <dsp:spPr>
        <a:xfrm>
          <a:off x="0" y="1395841"/>
          <a:ext cx="6835188"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01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President Thabo Mbeki was skeptic of the virus and treatments</a:t>
          </a:r>
        </a:p>
        <a:p>
          <a:pPr marL="171450" lvl="1" indent="-171450" algn="l" defTabSz="800100">
            <a:lnSpc>
              <a:spcPct val="90000"/>
            </a:lnSpc>
            <a:spcBef>
              <a:spcPct val="0"/>
            </a:spcBef>
            <a:spcAft>
              <a:spcPct val="20000"/>
            </a:spcAft>
            <a:buChar char="•"/>
          </a:pPr>
          <a:r>
            <a:rPr lang="en-US" sz="1800" kern="1200"/>
            <a:t>Government withdrew support from clinics that were using a drug that reduced mother-to-child transmission and restricted a donated drug that reduced newborn infections</a:t>
          </a:r>
        </a:p>
      </dsp:txBody>
      <dsp:txXfrm>
        <a:off x="0" y="1395841"/>
        <a:ext cx="6835188" cy="1142640"/>
      </dsp:txXfrm>
    </dsp:sp>
    <dsp:sp modelId="{E0F77BFC-05D2-4F01-81E4-592CB9E4C104}">
      <dsp:nvSpPr>
        <dsp:cNvPr id="0" name=""/>
        <dsp:cNvSpPr/>
      </dsp:nvSpPr>
      <dsp:spPr>
        <a:xfrm>
          <a:off x="0" y="2538481"/>
          <a:ext cx="6835188" cy="12848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solidFill>
                <a:srgbClr val="C00000"/>
              </a:solidFill>
            </a:rPr>
            <a:t>Over 330,000 deaths</a:t>
          </a:r>
          <a:r>
            <a:rPr lang="en-US" sz="2300" kern="1200">
              <a:solidFill>
                <a:srgbClr val="C00000"/>
              </a:solidFill>
            </a:rPr>
            <a:t> </a:t>
          </a:r>
          <a:r>
            <a:rPr lang="en-US" sz="2300" kern="1200"/>
            <a:t>during this time period are attributed to not using ART</a:t>
          </a:r>
        </a:p>
      </dsp:txBody>
      <dsp:txXfrm>
        <a:off x="62722" y="2601203"/>
        <a:ext cx="6709744" cy="1159416"/>
      </dsp:txXfrm>
    </dsp:sp>
    <dsp:sp modelId="{C79108FD-F430-405E-B166-96C36C851986}">
      <dsp:nvSpPr>
        <dsp:cNvPr id="0" name=""/>
        <dsp:cNvSpPr/>
      </dsp:nvSpPr>
      <dsp:spPr>
        <a:xfrm>
          <a:off x="0" y="3823341"/>
          <a:ext cx="683518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01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Healthcare professionals unionized and protested</a:t>
          </a:r>
        </a:p>
      </dsp:txBody>
      <dsp:txXfrm>
        <a:off x="0" y="3823341"/>
        <a:ext cx="6835188" cy="380880"/>
      </dsp:txXfrm>
    </dsp:sp>
    <dsp:sp modelId="{36CDFA03-6AF8-47EE-8A35-CFF0E1F1AA74}">
      <dsp:nvSpPr>
        <dsp:cNvPr id="0" name=""/>
        <dsp:cNvSpPr/>
      </dsp:nvSpPr>
      <dsp:spPr>
        <a:xfrm>
          <a:off x="0" y="4204221"/>
          <a:ext cx="6835188" cy="12848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2001 – South Africa's highest court ruled that the</a:t>
          </a:r>
          <a:r>
            <a:rPr lang="en-US" sz="2300" b="1" kern="1200">
              <a:solidFill>
                <a:srgbClr val="C00000"/>
              </a:solidFill>
            </a:rPr>
            <a:t> government rightfully owed the public ARV distribution</a:t>
          </a:r>
        </a:p>
      </dsp:txBody>
      <dsp:txXfrm>
        <a:off x="62722" y="4266943"/>
        <a:ext cx="6709744" cy="1159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3B929-849C-47E2-8F0E-3C9625DACE4D}">
      <dsp:nvSpPr>
        <dsp:cNvPr id="0" name=""/>
        <dsp:cNvSpPr/>
      </dsp:nvSpPr>
      <dsp:spPr>
        <a:xfrm>
          <a:off x="0" y="277143"/>
          <a:ext cx="3981583" cy="743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err="1">
              <a:solidFill>
                <a:schemeClr val="bg1"/>
              </a:solidFill>
              <a:latin typeface="Calibri Light" panose="020F0302020204030204"/>
            </a:rPr>
            <a:t>Malukazi</a:t>
          </a:r>
          <a:r>
            <a:rPr lang="en-US" sz="3100" b="1" kern="1200">
              <a:solidFill>
                <a:schemeClr val="bg1"/>
              </a:solidFill>
              <a:latin typeface="Calibri Light" panose="020F0302020204030204"/>
            </a:rPr>
            <a:t> Islamic Clinic</a:t>
          </a:r>
          <a:endParaRPr lang="en-US" sz="3100" kern="1200">
            <a:solidFill>
              <a:schemeClr val="bg1"/>
            </a:solidFill>
          </a:endParaRPr>
        </a:p>
      </dsp:txBody>
      <dsp:txXfrm>
        <a:off x="36296" y="313439"/>
        <a:ext cx="3908991" cy="670943"/>
      </dsp:txXfrm>
    </dsp:sp>
    <dsp:sp modelId="{33ACEE3E-1DA2-42E9-8B10-1D646077C1C6}">
      <dsp:nvSpPr>
        <dsp:cNvPr id="0" name=""/>
        <dsp:cNvSpPr/>
      </dsp:nvSpPr>
      <dsp:spPr>
        <a:xfrm>
          <a:off x="0" y="1020678"/>
          <a:ext cx="3981583" cy="224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15"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a:solidFill>
                <a:schemeClr val="bg1"/>
              </a:solidFill>
              <a:latin typeface="Calibri Light" panose="020F0302020204030204"/>
            </a:rPr>
            <a:t>Shadowed 70 patients interactions in 4 hours </a:t>
          </a:r>
        </a:p>
        <a:p>
          <a:pPr marL="228600" lvl="1" indent="-228600" algn="l" defTabSz="1066800" rtl="0">
            <a:lnSpc>
              <a:spcPct val="90000"/>
            </a:lnSpc>
            <a:spcBef>
              <a:spcPct val="0"/>
            </a:spcBef>
            <a:spcAft>
              <a:spcPct val="20000"/>
            </a:spcAft>
            <a:buChar char="•"/>
          </a:pPr>
          <a:r>
            <a:rPr lang="en-US" sz="2400" b="0" kern="1200">
              <a:solidFill>
                <a:schemeClr val="bg1"/>
              </a:solidFill>
              <a:latin typeface="Calibri Light" panose="020F0302020204030204"/>
            </a:rPr>
            <a:t>Example of overburdened health facilities</a:t>
          </a:r>
        </a:p>
        <a:p>
          <a:pPr marL="228600" lvl="1" indent="-228600" algn="l" defTabSz="1066800" rtl="0">
            <a:lnSpc>
              <a:spcPct val="90000"/>
            </a:lnSpc>
            <a:spcBef>
              <a:spcPct val="0"/>
            </a:spcBef>
            <a:spcAft>
              <a:spcPct val="20000"/>
            </a:spcAft>
            <a:buChar char="•"/>
          </a:pPr>
          <a:r>
            <a:rPr lang="en-US" sz="2400" b="0" kern="1200">
              <a:solidFill>
                <a:schemeClr val="bg1"/>
              </a:solidFill>
              <a:latin typeface="Calibri Light" panose="020F0302020204030204"/>
            </a:rPr>
            <a:t>Nurses performed common physician duties</a:t>
          </a:r>
        </a:p>
      </dsp:txBody>
      <dsp:txXfrm>
        <a:off x="0" y="1020678"/>
        <a:ext cx="3981583" cy="2245950"/>
      </dsp:txXfrm>
    </dsp:sp>
    <dsp:sp modelId="{90C065EB-22BF-4D94-BED4-A95C10779069}">
      <dsp:nvSpPr>
        <dsp:cNvPr id="0" name=""/>
        <dsp:cNvSpPr/>
      </dsp:nvSpPr>
      <dsp:spPr>
        <a:xfrm>
          <a:off x="0" y="3266628"/>
          <a:ext cx="3981583" cy="7435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a:solidFill>
                <a:schemeClr val="bg1"/>
              </a:solidFill>
              <a:latin typeface="Calibri Light" panose="020F0302020204030204"/>
            </a:rPr>
            <a:t>Chatsworth Hospice</a:t>
          </a:r>
        </a:p>
      </dsp:txBody>
      <dsp:txXfrm>
        <a:off x="36296" y="3302924"/>
        <a:ext cx="3908991" cy="670943"/>
      </dsp:txXfrm>
    </dsp:sp>
    <dsp:sp modelId="{C55DF924-0AB5-4174-846B-EB5F765936AF}">
      <dsp:nvSpPr>
        <dsp:cNvPr id="0" name=""/>
        <dsp:cNvSpPr/>
      </dsp:nvSpPr>
      <dsp:spPr>
        <a:xfrm>
          <a:off x="0" y="4010163"/>
          <a:ext cx="3981583" cy="1507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15"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a:solidFill>
                <a:schemeClr val="bg1"/>
              </a:solidFill>
              <a:latin typeface="Calibri Light" panose="020F0302020204030204"/>
            </a:rPr>
            <a:t>Visited in-patient ward and attended 12 home visits</a:t>
          </a:r>
        </a:p>
        <a:p>
          <a:pPr marL="228600" lvl="1" indent="-228600" algn="l" defTabSz="1066800" rtl="0">
            <a:lnSpc>
              <a:spcPct val="90000"/>
            </a:lnSpc>
            <a:spcBef>
              <a:spcPct val="0"/>
            </a:spcBef>
            <a:spcAft>
              <a:spcPct val="20000"/>
            </a:spcAft>
            <a:buChar char="•"/>
          </a:pPr>
          <a:r>
            <a:rPr lang="en-US" sz="2400" kern="1200">
              <a:solidFill>
                <a:schemeClr val="bg1"/>
              </a:solidFill>
              <a:latin typeface="Calibri Light" panose="020F0302020204030204"/>
            </a:rPr>
            <a:t>Cancer-related illnesses (no HIV conversations)</a:t>
          </a:r>
        </a:p>
      </dsp:txBody>
      <dsp:txXfrm>
        <a:off x="0" y="4010163"/>
        <a:ext cx="3981583" cy="1507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9FDFA-7A66-4A0C-8734-0213F0F40BF3}">
      <dsp:nvSpPr>
        <dsp:cNvPr id="0" name=""/>
        <dsp:cNvSpPr/>
      </dsp:nvSpPr>
      <dsp:spPr>
        <a:xfrm>
          <a:off x="0" y="170640"/>
          <a:ext cx="4037666" cy="1034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0" kern="1200">
              <a:solidFill>
                <a:schemeClr val="bg1"/>
              </a:solidFill>
              <a:latin typeface="Avenir Next LT Pro"/>
            </a:rPr>
            <a:t>Blue</a:t>
          </a:r>
          <a:r>
            <a:rPr lang="en-US" sz="2600" kern="1200">
              <a:solidFill>
                <a:schemeClr val="bg1"/>
              </a:solidFill>
              <a:latin typeface="Avenir Next LT Pro"/>
            </a:rPr>
            <a:t> Roof </a:t>
          </a:r>
          <a:r>
            <a:rPr lang="en-US" sz="2600" b="0" kern="1200">
              <a:solidFill>
                <a:schemeClr val="bg1"/>
              </a:solidFill>
              <a:latin typeface="Avenir Next LT Pro"/>
            </a:rPr>
            <a:t>Wellness Clinic</a:t>
          </a:r>
          <a:endParaRPr lang="en-US" sz="2600" b="0" i="0" u="none" strike="noStrike" kern="1200" cap="none" baseline="0" noProof="0">
            <a:solidFill>
              <a:schemeClr val="bg1"/>
            </a:solidFill>
            <a:latin typeface="Avenir Next LT Pro"/>
          </a:endParaRPr>
        </a:p>
      </dsp:txBody>
      <dsp:txXfrm>
        <a:off x="50489" y="221129"/>
        <a:ext cx="3936688" cy="933302"/>
      </dsp:txXfrm>
    </dsp:sp>
    <dsp:sp modelId="{49F7EDB1-1B87-4DB4-94B6-4D5EF5466AFC}">
      <dsp:nvSpPr>
        <dsp:cNvPr id="0" name=""/>
        <dsp:cNvSpPr/>
      </dsp:nvSpPr>
      <dsp:spPr>
        <a:xfrm>
          <a:off x="0" y="1204920"/>
          <a:ext cx="4037666" cy="430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9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bg1"/>
              </a:solidFill>
              <a:latin typeface="Avenir Next LT Pro"/>
            </a:rPr>
            <a:t>Formerly one of the largest nightclubs in Durban</a:t>
          </a:r>
        </a:p>
        <a:p>
          <a:pPr marL="228600" lvl="1" indent="-228600" algn="l" defTabSz="889000">
            <a:lnSpc>
              <a:spcPct val="90000"/>
            </a:lnSpc>
            <a:spcBef>
              <a:spcPct val="0"/>
            </a:spcBef>
            <a:spcAft>
              <a:spcPct val="20000"/>
            </a:spcAft>
            <a:buChar char="•"/>
          </a:pPr>
          <a:r>
            <a:rPr lang="en-US" sz="2000" b="0" kern="1200">
              <a:solidFill>
                <a:schemeClr val="bg1"/>
              </a:solidFill>
              <a:latin typeface="Avenir Next LT Pro"/>
            </a:rPr>
            <a:t>HIV/AIDS Clinic opened by </a:t>
          </a:r>
          <a:r>
            <a:rPr lang="en-US" sz="2000" b="1" kern="1200">
              <a:solidFill>
                <a:schemeClr val="bg1"/>
              </a:solidFill>
              <a:latin typeface="Avenir Next LT Pro"/>
            </a:rPr>
            <a:t>Keep A Child Alive</a:t>
          </a:r>
        </a:p>
        <a:p>
          <a:pPr marL="228600" lvl="1" indent="-228600" algn="l" defTabSz="889000">
            <a:lnSpc>
              <a:spcPct val="90000"/>
            </a:lnSpc>
            <a:spcBef>
              <a:spcPct val="0"/>
            </a:spcBef>
            <a:spcAft>
              <a:spcPct val="20000"/>
            </a:spcAft>
            <a:buChar char="•"/>
          </a:pPr>
          <a:r>
            <a:rPr lang="en-US" sz="2000" b="0" kern="1200">
              <a:solidFill>
                <a:schemeClr val="bg1"/>
              </a:solidFill>
              <a:latin typeface="Avenir Next LT Pro"/>
            </a:rPr>
            <a:t>Now funded through </a:t>
          </a:r>
          <a:r>
            <a:rPr lang="en-US" sz="2000" b="1" kern="1200">
              <a:solidFill>
                <a:schemeClr val="bg1"/>
              </a:solidFill>
              <a:latin typeface="Avenir Next LT Pro"/>
            </a:rPr>
            <a:t>Zoe Life</a:t>
          </a:r>
        </a:p>
        <a:p>
          <a:pPr marL="457200" lvl="2" indent="-228600" algn="l" defTabSz="889000">
            <a:lnSpc>
              <a:spcPct val="90000"/>
            </a:lnSpc>
            <a:spcBef>
              <a:spcPct val="0"/>
            </a:spcBef>
            <a:spcAft>
              <a:spcPct val="20000"/>
            </a:spcAft>
            <a:buChar char="•"/>
          </a:pPr>
          <a:r>
            <a:rPr lang="en-US" sz="2000" b="0" kern="1200">
              <a:solidFill>
                <a:schemeClr val="bg1"/>
              </a:solidFill>
              <a:latin typeface="Avenir Next LT Pro"/>
            </a:rPr>
            <a:t>Life Coaching</a:t>
          </a:r>
        </a:p>
        <a:p>
          <a:pPr marL="457200" lvl="2" indent="-228600" algn="l" defTabSz="889000">
            <a:lnSpc>
              <a:spcPct val="90000"/>
            </a:lnSpc>
            <a:spcBef>
              <a:spcPct val="0"/>
            </a:spcBef>
            <a:spcAft>
              <a:spcPct val="20000"/>
            </a:spcAft>
            <a:buChar char="•"/>
          </a:pPr>
          <a:r>
            <a:rPr lang="en-US" sz="2000" b="0" kern="1200">
              <a:solidFill>
                <a:schemeClr val="bg1"/>
              </a:solidFill>
              <a:latin typeface="Avenir Next LT Pro"/>
            </a:rPr>
            <a:t>HIV/AIDS Counseling</a:t>
          </a:r>
        </a:p>
        <a:p>
          <a:pPr marL="457200" lvl="2" indent="-228600" algn="l" defTabSz="889000">
            <a:lnSpc>
              <a:spcPct val="90000"/>
            </a:lnSpc>
            <a:spcBef>
              <a:spcPct val="0"/>
            </a:spcBef>
            <a:spcAft>
              <a:spcPct val="20000"/>
            </a:spcAft>
            <a:buChar char="•"/>
          </a:pPr>
          <a:r>
            <a:rPr lang="en-US" sz="2000" b="0" kern="1200">
              <a:solidFill>
                <a:schemeClr val="bg1"/>
              </a:solidFill>
              <a:latin typeface="Avenir Next LT Pro"/>
            </a:rPr>
            <a:t>Clinical Care </a:t>
          </a:r>
        </a:p>
        <a:p>
          <a:pPr marL="457200" lvl="2" indent="-228600" algn="l" defTabSz="889000">
            <a:lnSpc>
              <a:spcPct val="90000"/>
            </a:lnSpc>
            <a:spcBef>
              <a:spcPct val="0"/>
            </a:spcBef>
            <a:spcAft>
              <a:spcPct val="20000"/>
            </a:spcAft>
            <a:buChar char="•"/>
          </a:pPr>
          <a:r>
            <a:rPr lang="en-US" sz="2000" kern="1200">
              <a:solidFill>
                <a:schemeClr val="bg1"/>
              </a:solidFill>
              <a:latin typeface="Avenir Next LT Pro"/>
            </a:rPr>
            <a:t>Pharmacy</a:t>
          </a:r>
        </a:p>
        <a:p>
          <a:pPr marL="457200" lvl="2" indent="-228600" algn="l" defTabSz="889000">
            <a:lnSpc>
              <a:spcPct val="90000"/>
            </a:lnSpc>
            <a:spcBef>
              <a:spcPct val="0"/>
            </a:spcBef>
            <a:spcAft>
              <a:spcPct val="20000"/>
            </a:spcAft>
            <a:buChar char="•"/>
          </a:pPr>
          <a:r>
            <a:rPr lang="en-US" sz="2000" kern="1200">
              <a:solidFill>
                <a:schemeClr val="bg1"/>
              </a:solidFill>
              <a:latin typeface="Avenir Next LT Pro"/>
            </a:rPr>
            <a:t>HIV Testing &amp; Contraceptives</a:t>
          </a:r>
        </a:p>
        <a:p>
          <a:pPr marL="457200" lvl="2" indent="-228600" algn="l" defTabSz="889000">
            <a:lnSpc>
              <a:spcPct val="90000"/>
            </a:lnSpc>
            <a:spcBef>
              <a:spcPct val="0"/>
            </a:spcBef>
            <a:spcAft>
              <a:spcPct val="20000"/>
            </a:spcAft>
            <a:buChar char="•"/>
          </a:pPr>
          <a:r>
            <a:rPr lang="en-US" sz="2000" b="0" kern="1200" err="1">
              <a:solidFill>
                <a:schemeClr val="bg1"/>
              </a:solidFill>
              <a:latin typeface="Avenir Next LT Pro"/>
            </a:rPr>
            <a:t>Lalela</a:t>
          </a:r>
          <a:r>
            <a:rPr lang="en-US" sz="2000" b="0" kern="1200">
              <a:solidFill>
                <a:schemeClr val="bg1"/>
              </a:solidFill>
              <a:latin typeface="Avenir Next LT Pro"/>
            </a:rPr>
            <a:t>: Art and Dance</a:t>
          </a:r>
        </a:p>
        <a:p>
          <a:pPr marL="457200" lvl="2" indent="-228600" algn="l" defTabSz="889000">
            <a:lnSpc>
              <a:spcPct val="90000"/>
            </a:lnSpc>
            <a:spcBef>
              <a:spcPct val="0"/>
            </a:spcBef>
            <a:spcAft>
              <a:spcPct val="20000"/>
            </a:spcAft>
            <a:buChar char="•"/>
          </a:pPr>
          <a:r>
            <a:rPr lang="en-US" sz="2000" kern="1200">
              <a:solidFill>
                <a:schemeClr val="bg1"/>
              </a:solidFill>
              <a:latin typeface="Avenir Next LT Pro"/>
            </a:rPr>
            <a:t>Made For More</a:t>
          </a:r>
        </a:p>
      </dsp:txBody>
      <dsp:txXfrm>
        <a:off x="0" y="1204920"/>
        <a:ext cx="4037666" cy="4305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9FDFA-7A66-4A0C-8734-0213F0F40BF3}">
      <dsp:nvSpPr>
        <dsp:cNvPr id="0" name=""/>
        <dsp:cNvSpPr/>
      </dsp:nvSpPr>
      <dsp:spPr>
        <a:xfrm>
          <a:off x="0" y="258469"/>
          <a:ext cx="4019550" cy="10740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0" i="0" u="none" strike="noStrike" kern="1200" cap="none" baseline="0" noProof="0">
              <a:solidFill>
                <a:schemeClr val="bg1"/>
              </a:solidFill>
              <a:latin typeface="Calibri Light"/>
              <a:cs typeface="Calibri Light"/>
            </a:rPr>
            <a:t>King Edward VIII Teaching Hospital</a:t>
          </a:r>
          <a:endParaRPr lang="en-US" sz="2700" kern="1200">
            <a:solidFill>
              <a:schemeClr val="bg1"/>
            </a:solidFill>
          </a:endParaRPr>
        </a:p>
      </dsp:txBody>
      <dsp:txXfrm>
        <a:off x="52431" y="310900"/>
        <a:ext cx="3914688" cy="969198"/>
      </dsp:txXfrm>
    </dsp:sp>
    <dsp:sp modelId="{DC34D469-B8AB-4198-9D00-9FE7D506D22A}">
      <dsp:nvSpPr>
        <dsp:cNvPr id="0" name=""/>
        <dsp:cNvSpPr/>
      </dsp:nvSpPr>
      <dsp:spPr>
        <a:xfrm>
          <a:off x="0" y="1332529"/>
          <a:ext cx="4019550" cy="3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21"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n-US" sz="2100" b="0" i="0" u="none" strike="noStrike" kern="1200" cap="none" baseline="0" noProof="0">
              <a:solidFill>
                <a:schemeClr val="bg1"/>
              </a:solidFill>
              <a:latin typeface="Calibri Light"/>
              <a:cs typeface="Calibri Light"/>
            </a:rPr>
            <a:t>University of KwaZulu Natal Nelson R. Mandela School of Medicine</a:t>
          </a:r>
        </a:p>
        <a:p>
          <a:pPr marL="228600" lvl="1" indent="-228600" algn="l" defTabSz="933450" rtl="0">
            <a:lnSpc>
              <a:spcPct val="90000"/>
            </a:lnSpc>
            <a:spcBef>
              <a:spcPct val="0"/>
            </a:spcBef>
            <a:spcAft>
              <a:spcPct val="20000"/>
            </a:spcAft>
            <a:buChar char="•"/>
          </a:pPr>
          <a:r>
            <a:rPr lang="en-US" sz="2100" b="0" i="0" u="none" strike="noStrike" kern="1200" cap="none" baseline="0" noProof="0">
              <a:solidFill>
                <a:schemeClr val="bg1"/>
              </a:solidFill>
              <a:latin typeface="Calibri Light"/>
              <a:cs typeface="Calibri Light"/>
            </a:rPr>
            <a:t>Shadowed </a:t>
          </a:r>
          <a:r>
            <a:rPr lang="en-US" sz="2100" kern="1200">
              <a:solidFill>
                <a:schemeClr val="bg1"/>
              </a:solidFill>
              <a:latin typeface="Calibri Light" panose="020F0302020204030204"/>
            </a:rPr>
            <a:t>medical students and residents conducting rounds in the Pediatric Department</a:t>
          </a:r>
        </a:p>
        <a:p>
          <a:pPr marL="228600" lvl="1" indent="-228600" algn="l" defTabSz="933450" rtl="0">
            <a:lnSpc>
              <a:spcPct val="90000"/>
            </a:lnSpc>
            <a:spcBef>
              <a:spcPct val="0"/>
            </a:spcBef>
            <a:spcAft>
              <a:spcPct val="20000"/>
            </a:spcAft>
            <a:buChar char="•"/>
          </a:pPr>
          <a:r>
            <a:rPr lang="en-US" sz="2100" kern="1200">
              <a:solidFill>
                <a:schemeClr val="bg1"/>
              </a:solidFill>
              <a:latin typeface="Calibri Light" panose="020F0302020204030204"/>
            </a:rPr>
            <a:t>Visited an ARV clinic, shadowing physicians  </a:t>
          </a:r>
          <a:endParaRPr lang="en-US" sz="2100" kern="1200">
            <a:solidFill>
              <a:schemeClr val="bg1"/>
            </a:solidFill>
          </a:endParaRPr>
        </a:p>
        <a:p>
          <a:pPr marL="228600" lvl="1" indent="-228600" algn="l" defTabSz="933450" rtl="0">
            <a:lnSpc>
              <a:spcPct val="90000"/>
            </a:lnSpc>
            <a:spcBef>
              <a:spcPct val="0"/>
            </a:spcBef>
            <a:spcAft>
              <a:spcPct val="20000"/>
            </a:spcAft>
            <a:buChar char="•"/>
          </a:pPr>
          <a:r>
            <a:rPr lang="en-US" sz="2100" b="0" i="0" u="none" strike="noStrike" kern="1200" cap="none" baseline="0" noProof="0">
              <a:solidFill>
                <a:schemeClr val="bg1"/>
              </a:solidFill>
              <a:latin typeface="Calibri Light"/>
              <a:cs typeface="Calibri Light"/>
            </a:rPr>
            <a:t>Physicians discussed frustrations with early 2000s administration and the number of people impacted for years to come</a:t>
          </a:r>
        </a:p>
      </dsp:txBody>
      <dsp:txXfrm>
        <a:off x="0" y="1332529"/>
        <a:ext cx="4019550" cy="3800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5A683-8C5F-4EA9-B847-996CBBE43C73}" type="datetimeFigureOut">
              <a:rPr lang="en-US"/>
              <a:t>5/5/2020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33CF6-41CE-4149-AC27-1457030A61A6}" type="slidenum">
              <a:rPr lang="en-US"/>
              <a:t>‹#›</a:t>
            </a:fld>
            <a:endParaRPr lang="en-US"/>
          </a:p>
        </p:txBody>
      </p:sp>
    </p:spTree>
    <p:extLst>
      <p:ext uri="{BB962C8B-B14F-4D97-AF65-F5344CB8AC3E}">
        <p14:creationId xmlns:p14="http://schemas.microsoft.com/office/powerpoint/2010/main" val="11109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Why is South Africa, a country regarded by the United Nations as having a mid-to-high economic status, struggling with an HIV/AIDS epidemic?</a:t>
            </a:r>
          </a:p>
          <a:p>
            <a:endParaRPr lang="en-US">
              <a:cs typeface="Calibri"/>
            </a:endParaRPr>
          </a:p>
          <a:p>
            <a:r>
              <a:rPr lang="en-US"/>
              <a:t>What are the contributing factors to the HIV crisis? Research was pointing towards limited resources and education, but I wasn't quite convinced.</a:t>
            </a:r>
            <a:endParaRPr lang="en-US">
              <a:cs typeface="Calibri"/>
            </a:endParaRPr>
          </a:p>
          <a:p>
            <a:endParaRPr lang="en-US">
              <a:cs typeface="Calibri"/>
            </a:endParaRPr>
          </a:p>
          <a:p>
            <a:r>
              <a:rPr lang="en-US"/>
              <a:t>How has the epidemic been dealt with by healthcare professionals and government officials? - A research question that was not initially intended but became the focus of my experience.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F33CF6-41CE-4149-AC27-1457030A61A6}" type="slidenum">
              <a:rPr lang="en-US"/>
              <a:t>5</a:t>
            </a:fld>
            <a:endParaRPr lang="en-US"/>
          </a:p>
        </p:txBody>
      </p:sp>
    </p:spTree>
    <p:extLst>
      <p:ext uri="{BB962C8B-B14F-4D97-AF65-F5344CB8AC3E}">
        <p14:creationId xmlns:p14="http://schemas.microsoft.com/office/powerpoint/2010/main" val="106451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initial motivations for this project stemmed from my interest in global health efforts and most specifically the HIV/AIDS epidemic in sub-Saharan Africa. In the recent decade, since HIV disproportionally affects lower income areas, marginalized racial and gender groups as well as developing countries, HIV epidemics are commonly being referred to as social justice issues. A social justice issue is one that can be defined as the inequitable distribution of resources, human rights or opportunities based upon identification or self-classification of an individual within a social group.  </a:t>
            </a:r>
          </a:p>
          <a:p>
            <a:endParaRPr lang="en-US">
              <a:cs typeface="Calibri"/>
            </a:endParaRPr>
          </a:p>
          <a:p>
            <a:r>
              <a:rPr lang="en-US"/>
              <a:t>During my time at BGSU, I have become most passionate about advocating for social justice as well as public health efforts, thus the HIV epidemic in sub-Saharan Africa has been an interest of mine for a little while now. Wanting to engage in a potential service-learning opportunity in Africa, I began to research ethical global health programs that were ideally longer than one or two weeks in length, fully immersive, yet culturally component and respectful of the home community. </a:t>
            </a:r>
            <a:endParaRPr lang="en-US">
              <a:cs typeface="Calibri"/>
            </a:endParaRPr>
          </a:p>
        </p:txBody>
      </p:sp>
      <p:sp>
        <p:nvSpPr>
          <p:cNvPr id="4" name="Slide Number Placeholder 3"/>
          <p:cNvSpPr>
            <a:spLocks noGrp="1"/>
          </p:cNvSpPr>
          <p:nvPr>
            <p:ph type="sldNum" sz="quarter" idx="5"/>
          </p:nvPr>
        </p:nvSpPr>
        <p:spPr/>
        <p:txBody>
          <a:bodyPr/>
          <a:lstStyle/>
          <a:p>
            <a:fld id="{13F33CF6-41CE-4149-AC27-1457030A61A6}" type="slidenum">
              <a:rPr lang="en-US"/>
              <a:t>7</a:t>
            </a:fld>
            <a:endParaRPr lang="en-US"/>
          </a:p>
        </p:txBody>
      </p:sp>
    </p:spTree>
    <p:extLst>
      <p:ext uri="{BB962C8B-B14F-4D97-AF65-F5344CB8AC3E}">
        <p14:creationId xmlns:p14="http://schemas.microsoft.com/office/powerpoint/2010/main" val="1743897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Something that CFHI values alongside myself is the power of education and knowledge to which I received an abundance of throughout this experience. During this next section, I will provide you all with the background information I received upon arriving in South Africa, in addition to other supplemental literature that I have found while compiling this paper to fill in any gaps and provide validity. </a:t>
            </a:r>
          </a:p>
          <a:p>
            <a:r>
              <a:rPr lang="en-US" b="1"/>
              <a:t> </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13F33CF6-41CE-4149-AC27-1457030A61A6}" type="slidenum">
              <a:rPr lang="en-US"/>
              <a:t>10</a:t>
            </a:fld>
            <a:endParaRPr lang="en-US"/>
          </a:p>
        </p:txBody>
      </p:sp>
    </p:spTree>
    <p:extLst>
      <p:ext uri="{BB962C8B-B14F-4D97-AF65-F5344CB8AC3E}">
        <p14:creationId xmlns:p14="http://schemas.microsoft.com/office/powerpoint/2010/main" val="268208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Though whites accounted for less than 20 percent of the population, they kept control of more than 80 percent of the land.</a:t>
            </a:r>
          </a:p>
        </p:txBody>
      </p:sp>
      <p:sp>
        <p:nvSpPr>
          <p:cNvPr id="4" name="Slide Number Placeholder 3"/>
          <p:cNvSpPr>
            <a:spLocks noGrp="1"/>
          </p:cNvSpPr>
          <p:nvPr>
            <p:ph type="sldNum" sz="quarter" idx="5"/>
          </p:nvPr>
        </p:nvSpPr>
        <p:spPr/>
        <p:txBody>
          <a:bodyPr/>
          <a:lstStyle/>
          <a:p>
            <a:fld id="{13F33CF6-41CE-4149-AC27-1457030A61A6}" type="slidenum">
              <a:rPr lang="en-US"/>
              <a:t>11</a:t>
            </a:fld>
            <a:endParaRPr lang="en-US"/>
          </a:p>
        </p:txBody>
      </p:sp>
    </p:spTree>
    <p:extLst>
      <p:ext uri="{BB962C8B-B14F-4D97-AF65-F5344CB8AC3E}">
        <p14:creationId xmlns:p14="http://schemas.microsoft.com/office/powerpoint/2010/main" val="2736427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estimates -  even though there is a much higher need for physicians in the public sector that serves 84% of the population, that these professionals are estimated to make up 30% of the healthcare workforce in South Africa, with the other 70% of healthcare workers having employment in the private sector for only 16% of the population</a:t>
            </a:r>
          </a:p>
        </p:txBody>
      </p:sp>
      <p:sp>
        <p:nvSpPr>
          <p:cNvPr id="4" name="Slide Number Placeholder 3"/>
          <p:cNvSpPr>
            <a:spLocks noGrp="1"/>
          </p:cNvSpPr>
          <p:nvPr>
            <p:ph type="sldNum" sz="quarter" idx="5"/>
          </p:nvPr>
        </p:nvSpPr>
        <p:spPr/>
        <p:txBody>
          <a:bodyPr/>
          <a:lstStyle/>
          <a:p>
            <a:fld id="{13F33CF6-41CE-4149-AC27-1457030A61A6}" type="slidenum">
              <a:rPr lang="en-US"/>
              <a:t>15</a:t>
            </a:fld>
            <a:endParaRPr lang="en-US"/>
          </a:p>
        </p:txBody>
      </p:sp>
    </p:spTree>
    <p:extLst>
      <p:ext uri="{BB962C8B-B14F-4D97-AF65-F5344CB8AC3E}">
        <p14:creationId xmlns:p14="http://schemas.microsoft.com/office/powerpoint/2010/main" val="132887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country was getting oriented to the new political government and addressing the new challenges within their healthcare system, South Africa was faced with a new challenge: the Human Immunodeficiency Virus (HIV) accompanied by its successor, the Acquired Immunodeficiency Syndrome (AIDS). During the late twentieth century, much of the world was attempting to tackle this new virus that would entirely change the country of South Africa for decades to come. </a:t>
            </a:r>
          </a:p>
        </p:txBody>
      </p:sp>
      <p:sp>
        <p:nvSpPr>
          <p:cNvPr id="4" name="Slide Number Placeholder 3"/>
          <p:cNvSpPr>
            <a:spLocks noGrp="1"/>
          </p:cNvSpPr>
          <p:nvPr>
            <p:ph type="sldNum" sz="quarter" idx="5"/>
          </p:nvPr>
        </p:nvSpPr>
        <p:spPr/>
        <p:txBody>
          <a:bodyPr/>
          <a:lstStyle/>
          <a:p>
            <a:fld id="{13F33CF6-41CE-4149-AC27-1457030A61A6}" type="slidenum">
              <a:rPr lang="en-US"/>
              <a:t>16</a:t>
            </a:fld>
            <a:endParaRPr lang="en-US"/>
          </a:p>
        </p:txBody>
      </p:sp>
    </p:spTree>
    <p:extLst>
      <p:ext uri="{BB962C8B-B14F-4D97-AF65-F5344CB8AC3E}">
        <p14:creationId xmlns:p14="http://schemas.microsoft.com/office/powerpoint/2010/main" val="27737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79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8719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559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224940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2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5429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09394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1187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5/5/2020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53889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5/5/2020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89369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0904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5/5/2020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68823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9.jpeg"/><Relationship Id="rId7" Type="http://schemas.openxmlformats.org/officeDocument/2006/relationships/diagramQuickStyle" Target="../diagrams/quickStyle2.xml"/><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0.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2.jpeg"/><Relationship Id="rId7" Type="http://schemas.openxmlformats.org/officeDocument/2006/relationships/diagramQuickStyle" Target="../diagrams/quickStyle3.xml"/><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3.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4.xml"/><Relationship Id="rId7"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person standing in front of a graffiti covered building&#10;&#10;Description generated with very high confidence">
            <a:extLst>
              <a:ext uri="{FF2B5EF4-FFF2-40B4-BE49-F238E27FC236}">
                <a16:creationId xmlns:a16="http://schemas.microsoft.com/office/drawing/2014/main" id="{AF278051-DE81-4233-BCF1-C85AD0FEEF7F}"/>
              </a:ext>
            </a:extLst>
          </p:cNvPr>
          <p:cNvPicPr>
            <a:picLocks noChangeAspect="1"/>
          </p:cNvPicPr>
          <p:nvPr/>
        </p:nvPicPr>
        <p:blipFill rotWithShape="1">
          <a:blip r:embed="rId2"/>
          <a:srcRect l="147" t="23606" r="-221" b="28659"/>
          <a:stretch/>
        </p:blipFill>
        <p:spPr>
          <a:xfrm>
            <a:off x="4356" y="10"/>
            <a:ext cx="12192234" cy="4917774"/>
          </a:xfrm>
          <a:prstGeom prst="rect">
            <a:avLst/>
          </a:prstGeom>
        </p:spPr>
      </p:pic>
      <p:sp>
        <p:nvSpPr>
          <p:cNvPr id="39" name="Rectangle 8">
            <a:extLst>
              <a:ext uri="{FF2B5EF4-FFF2-40B4-BE49-F238E27FC236}">
                <a16:creationId xmlns:a16="http://schemas.microsoft.com/office/drawing/2014/main" id="{6AD22785-3875-4BC9-9DB1-E9CBB5818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21423" y="5367146"/>
            <a:ext cx="10863532" cy="707941"/>
          </a:xfrm>
        </p:spPr>
        <p:txBody>
          <a:bodyPr>
            <a:noAutofit/>
          </a:bodyPr>
          <a:lstStyle/>
          <a:p>
            <a:r>
              <a:rPr lang="en-US" sz="2400">
                <a:solidFill>
                  <a:srgbClr val="FFFFFF"/>
                </a:solidFill>
                <a:latin typeface="Avenir Next LT Pro Light"/>
              </a:rPr>
              <a:t>Managing the Sleeping Germ: An Experiential Narrative of the Implications that Political Decisions had on Exacerbating the HIV/AIDS Epidemic in South Africa</a:t>
            </a:r>
          </a:p>
        </p:txBody>
      </p:sp>
      <p:sp>
        <p:nvSpPr>
          <p:cNvPr id="3" name="Subtitle 2"/>
          <p:cNvSpPr>
            <a:spLocks noGrp="1"/>
          </p:cNvSpPr>
          <p:nvPr>
            <p:ph type="subTitle" idx="1"/>
          </p:nvPr>
        </p:nvSpPr>
        <p:spPr>
          <a:xfrm>
            <a:off x="1007703" y="6259902"/>
            <a:ext cx="10058400" cy="543513"/>
          </a:xfrm>
        </p:spPr>
        <p:txBody>
          <a:bodyPr vert="horz" lIns="91440" tIns="45720" rIns="91440" bIns="45720" rtlCol="0" anchor="t">
            <a:normAutofit/>
          </a:bodyPr>
          <a:lstStyle/>
          <a:p>
            <a:r>
              <a:rPr lang="en-US" sz="1500">
                <a:solidFill>
                  <a:schemeClr val="bg2">
                    <a:lumMod val="90000"/>
                  </a:schemeClr>
                </a:solidFill>
              </a:rPr>
              <a:t>Audra Gill | 2020 Hoskins global scholar</a:t>
            </a:r>
            <a:endParaRPr lang="en-US" sz="1500">
              <a:solidFill>
                <a:schemeClr val="bg2">
                  <a:lumMod val="90000"/>
                </a:schemeClr>
              </a:solidFill>
              <a:cs typeface="Calibri Light"/>
            </a:endParaRPr>
          </a:p>
        </p:txBody>
      </p:sp>
      <p:sp>
        <p:nvSpPr>
          <p:cNvPr id="41" name="Rectangle 10">
            <a:extLst>
              <a:ext uri="{FF2B5EF4-FFF2-40B4-BE49-F238E27FC236}">
                <a16:creationId xmlns:a16="http://schemas.microsoft.com/office/drawing/2014/main" id="{61519FF7-2605-43FB-9A2A-4747361D6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A1520A-1D3C-405F-AEE7-0F2EF43CB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0A6270-490E-48F6-A622-E5BA1B17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7DBA4893-047A-4913-9A32-C316A849B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F97449-6899-4981-9D23-1A8290FFF848}"/>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a:solidFill>
                  <a:srgbClr val="FFFFFF"/>
                </a:solidFill>
                <a:cs typeface="Calibri Light"/>
              </a:rPr>
              <a:t>Cultural and Historical Orientation</a:t>
            </a:r>
            <a:endParaRPr lang="en-US" sz="8000">
              <a:solidFill>
                <a:srgbClr val="FFFFFF"/>
              </a:solidFill>
            </a:endParaRPr>
          </a:p>
        </p:txBody>
      </p:sp>
    </p:spTree>
    <p:extLst>
      <p:ext uri="{BB962C8B-B14F-4D97-AF65-F5344CB8AC3E}">
        <p14:creationId xmlns:p14="http://schemas.microsoft.com/office/powerpoint/2010/main" val="219816946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8779204-E5D2-4657-B0D3-E77364C3A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662599F1-A442-4AEE-BCB7-1C5C6A785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2" name="Straight Connector 51">
            <a:extLst>
              <a:ext uri="{FF2B5EF4-FFF2-40B4-BE49-F238E27FC236}">
                <a16:creationId xmlns:a16="http://schemas.microsoft.com/office/drawing/2014/main" id="{5243A5ED-3136-4223-BF40-988E9F560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ED0E705-9016-43A7-9C91-E0E5C570DB45}"/>
              </a:ext>
            </a:extLst>
          </p:cNvPr>
          <p:cNvSpPr>
            <a:spLocks noGrp="1"/>
          </p:cNvSpPr>
          <p:nvPr>
            <p:ph type="title"/>
          </p:nvPr>
        </p:nvSpPr>
        <p:spPr>
          <a:xfrm>
            <a:off x="944880" y="300458"/>
            <a:ext cx="10072254" cy="965848"/>
          </a:xfrm>
        </p:spPr>
        <p:txBody>
          <a:bodyPr vert="horz" lIns="91440" tIns="45720" rIns="91440" bIns="45720" rtlCol="0" anchor="b">
            <a:normAutofit/>
          </a:bodyPr>
          <a:lstStyle/>
          <a:p>
            <a:pPr algn="ctr"/>
            <a:r>
              <a:rPr lang="en-US"/>
              <a:t>Cultural Orientation</a:t>
            </a:r>
          </a:p>
        </p:txBody>
      </p:sp>
      <p:sp>
        <p:nvSpPr>
          <p:cNvPr id="3" name="Content Placeholder 2">
            <a:extLst>
              <a:ext uri="{FF2B5EF4-FFF2-40B4-BE49-F238E27FC236}">
                <a16:creationId xmlns:a16="http://schemas.microsoft.com/office/drawing/2014/main" id="{B0CD9382-6B25-43F1-91BE-290F86B15953}"/>
              </a:ext>
            </a:extLst>
          </p:cNvPr>
          <p:cNvSpPr>
            <a:spLocks noGrp="1"/>
          </p:cNvSpPr>
          <p:nvPr>
            <p:ph sz="half" idx="1"/>
          </p:nvPr>
        </p:nvSpPr>
        <p:spPr>
          <a:xfrm>
            <a:off x="404552" y="1873442"/>
            <a:ext cx="7812732" cy="4240067"/>
          </a:xfrm>
        </p:spPr>
        <p:txBody>
          <a:bodyPr vert="horz" lIns="0" tIns="45720" rIns="0" bIns="45720" rtlCol="0" anchor="t">
            <a:normAutofit lnSpcReduction="10000"/>
          </a:bodyPr>
          <a:lstStyle/>
          <a:p>
            <a:pPr marL="383540" lvl="1"/>
            <a:r>
              <a:rPr lang="en-US" sz="1600">
                <a:latin typeface="Avenir Next LT Pro"/>
              </a:rPr>
              <a:t>Pre-imperialization, South Africa was the home of many tribes, the grounds of many wars, experienced Dutch settlement and was later unionized by the British.</a:t>
            </a:r>
            <a:endParaRPr lang="en-US" sz="1600" u="sng">
              <a:latin typeface="Avenir Next LT Pro"/>
              <a:cs typeface="Calibri"/>
            </a:endParaRPr>
          </a:p>
          <a:p>
            <a:pPr marL="383540" lvl="1"/>
            <a:endParaRPr lang="en-US" sz="1600">
              <a:latin typeface="Avenir Next LT Pro"/>
              <a:cs typeface="Calibri"/>
            </a:endParaRPr>
          </a:p>
          <a:p>
            <a:pPr marL="200660" lvl="1" indent="0">
              <a:buFont typeface="Calibri" panose="020F0502020204030204" pitchFamily="34" charset="0"/>
              <a:buNone/>
            </a:pPr>
            <a:r>
              <a:rPr lang="en-US" sz="1600" b="1">
                <a:latin typeface="Avenir Next LT Pro"/>
              </a:rPr>
              <a:t>MODERN HISTORY</a:t>
            </a:r>
            <a:endParaRPr lang="en-US" sz="1600">
              <a:latin typeface="Avenir Next LT Pro"/>
              <a:cs typeface="Calibri"/>
            </a:endParaRPr>
          </a:p>
          <a:p>
            <a:pPr marL="383540" lvl="1"/>
            <a:r>
              <a:rPr lang="en-US" sz="1600">
                <a:latin typeface="Avenir Next LT Pro"/>
              </a:rPr>
              <a:t>Union of South Africa founded in 1852 by white leaders</a:t>
            </a:r>
            <a:endParaRPr lang="en-US" sz="1600">
              <a:latin typeface="Avenir Next LT Pro"/>
              <a:cs typeface="Calibri"/>
            </a:endParaRPr>
          </a:p>
          <a:p>
            <a:pPr marL="383540" lvl="1"/>
            <a:r>
              <a:rPr lang="en-US" sz="1600" b="1">
                <a:latin typeface="Avenir Next LT Pro"/>
              </a:rPr>
              <a:t>African National Congress</a:t>
            </a:r>
            <a:r>
              <a:rPr lang="en-US" sz="1600">
                <a:latin typeface="Avenir Next LT Pro"/>
              </a:rPr>
              <a:t>: black union created in social protest of the white leaders in power</a:t>
            </a:r>
            <a:endParaRPr lang="en-US" sz="1600">
              <a:latin typeface="Avenir Next LT Pro"/>
              <a:cs typeface="Calibri"/>
            </a:endParaRPr>
          </a:p>
          <a:p>
            <a:pPr marL="383540" lvl="1"/>
            <a:r>
              <a:rPr lang="en-US" sz="1600" b="1">
                <a:latin typeface="Avenir Next LT Pro"/>
              </a:rPr>
              <a:t>Apartheid:</a:t>
            </a:r>
            <a:r>
              <a:rPr lang="en-US" sz="1600">
                <a:latin typeface="Avenir Next LT Pro"/>
              </a:rPr>
              <a:t> regime that began in the1948 by the </a:t>
            </a:r>
            <a:r>
              <a:rPr lang="en-US" sz="1600" b="1">
                <a:latin typeface="Avenir Next LT Pro"/>
              </a:rPr>
              <a:t>National Party</a:t>
            </a:r>
            <a:r>
              <a:rPr lang="en-US" sz="1600">
                <a:latin typeface="Avenir Next LT Pro"/>
              </a:rPr>
              <a:t> - group called Afrikaners</a:t>
            </a:r>
            <a:endParaRPr lang="en-US" sz="1600">
              <a:latin typeface="Avenir Next LT Pro"/>
              <a:cs typeface="Calibri"/>
            </a:endParaRPr>
          </a:p>
          <a:p>
            <a:pPr marL="383540" lvl="1"/>
            <a:r>
              <a:rPr lang="en-US" sz="1600" b="1">
                <a:latin typeface="Avenir Next LT Pro"/>
              </a:rPr>
              <a:t>Group Areas Act:</a:t>
            </a:r>
            <a:r>
              <a:rPr lang="en-US" sz="1600">
                <a:latin typeface="Avenir Next LT Pro"/>
              </a:rPr>
              <a:t> legislation that assigned racial groups to specific residential areas in 1961</a:t>
            </a:r>
            <a:endParaRPr lang="en-US" sz="1600">
              <a:latin typeface="Avenir Next LT Pro"/>
              <a:cs typeface="Calibri"/>
            </a:endParaRPr>
          </a:p>
          <a:p>
            <a:pPr marL="566420" lvl="2">
              <a:buFont typeface="Arial" panose="020F0502020204030204" pitchFamily="34" charset="0"/>
              <a:buChar char="•"/>
            </a:pPr>
            <a:r>
              <a:rPr lang="en-US" sz="1600">
                <a:latin typeface="Avenir Next LT Pro"/>
              </a:rPr>
              <a:t>People of color were assigned to less desirable regions</a:t>
            </a:r>
            <a:endParaRPr lang="en-US" sz="1600">
              <a:latin typeface="Avenir Next LT Pro"/>
              <a:cs typeface="Calibri"/>
            </a:endParaRPr>
          </a:p>
          <a:p>
            <a:pPr marL="566420" lvl="2">
              <a:buFont typeface="Arial" panose="020F0502020204030204" pitchFamily="34" charset="0"/>
              <a:buChar char="•"/>
            </a:pPr>
            <a:r>
              <a:rPr lang="en-US" sz="1600">
                <a:latin typeface="Avenir Next LT Pro"/>
              </a:rPr>
              <a:t>White people were designated capes, coasts and well-developed areas </a:t>
            </a:r>
            <a:endParaRPr lang="en-US" sz="1600">
              <a:latin typeface="Avenir Next LT Pro"/>
              <a:cs typeface="Calibri"/>
            </a:endParaRPr>
          </a:p>
          <a:p>
            <a:pPr marL="566420" lvl="2">
              <a:buFont typeface="Arial" panose="020F0502020204030204" pitchFamily="34" charset="0"/>
              <a:buChar char="•"/>
            </a:pPr>
            <a:r>
              <a:rPr lang="en-US" sz="1600">
                <a:latin typeface="Avenir Next LT Pro"/>
              </a:rPr>
              <a:t>Racial groups: Blacks, Indians, </a:t>
            </a:r>
            <a:r>
              <a:rPr lang="en-US" sz="1600" err="1">
                <a:latin typeface="Avenir Next LT Pro"/>
              </a:rPr>
              <a:t>Coloureds</a:t>
            </a:r>
            <a:r>
              <a:rPr lang="en-US" sz="1600">
                <a:latin typeface="Avenir Next LT Pro"/>
              </a:rPr>
              <a:t>, and Whites</a:t>
            </a:r>
            <a:endParaRPr lang="en-US" sz="1600">
              <a:latin typeface="Avenir Next LT Pro"/>
              <a:cs typeface="Calibri"/>
            </a:endParaRPr>
          </a:p>
          <a:p>
            <a:pPr marL="566420" lvl="2">
              <a:buFont typeface="Arial" panose="020F0502020204030204" pitchFamily="34" charset="0"/>
              <a:buChar char="•"/>
            </a:pPr>
            <a:r>
              <a:rPr lang="en-US" sz="1600">
                <a:latin typeface="Avenir Next LT Pro"/>
                <a:cs typeface="Calibri"/>
              </a:rPr>
              <a:t>Very similar to the "separate but equal" doctrine taken up by the US at this time</a:t>
            </a:r>
          </a:p>
          <a:p>
            <a:pPr marL="566420" lvl="2"/>
            <a:endParaRPr lang="en-US" sz="1500">
              <a:latin typeface="Calibri" panose="020F0502020204030204"/>
              <a:cs typeface="Calibri"/>
            </a:endParaRPr>
          </a:p>
        </p:txBody>
      </p:sp>
      <p:pic>
        <p:nvPicPr>
          <p:cNvPr id="4" name="Picture 4" descr="A picture containing outdoor, road, grass, street&#10;&#10;Description generated with very high confidence">
            <a:extLst>
              <a:ext uri="{FF2B5EF4-FFF2-40B4-BE49-F238E27FC236}">
                <a16:creationId xmlns:a16="http://schemas.microsoft.com/office/drawing/2014/main" id="{F4083C17-5AAA-4992-94CA-20E9F9E4B083}"/>
              </a:ext>
            </a:extLst>
          </p:cNvPr>
          <p:cNvPicPr>
            <a:picLocks noChangeAspect="1"/>
          </p:cNvPicPr>
          <p:nvPr/>
        </p:nvPicPr>
        <p:blipFill rotWithShape="1">
          <a:blip r:embed="rId3"/>
          <a:srcRect t="1109" r="-2" b="-2"/>
          <a:stretch/>
        </p:blipFill>
        <p:spPr>
          <a:xfrm>
            <a:off x="8219996" y="2685425"/>
            <a:ext cx="3743243" cy="2772198"/>
          </a:xfrm>
          <a:prstGeom prst="rect">
            <a:avLst/>
          </a:prstGeom>
        </p:spPr>
      </p:pic>
      <p:sp>
        <p:nvSpPr>
          <p:cNvPr id="19" name="TextBox 1">
            <a:extLst>
              <a:ext uri="{FF2B5EF4-FFF2-40B4-BE49-F238E27FC236}">
                <a16:creationId xmlns:a16="http://schemas.microsoft.com/office/drawing/2014/main" id="{8DF0882E-56A1-434F-AC2F-8A6E368542DE}"/>
              </a:ext>
            </a:extLst>
          </p:cNvPr>
          <p:cNvSpPr txBox="1"/>
          <p:nvPr/>
        </p:nvSpPr>
        <p:spPr>
          <a:xfrm>
            <a:off x="4831165" y="1231195"/>
            <a:ext cx="43111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b="1">
                <a:solidFill>
                  <a:srgbClr val="46464A"/>
                </a:solidFill>
                <a:latin typeface="Avenir Next LT Pro Light"/>
              </a:rPr>
              <a:t>History of South Africa</a:t>
            </a:r>
            <a:endParaRPr lang="en-US" b="1">
              <a:solidFill>
                <a:srgbClr val="46464A"/>
              </a:solidFill>
              <a:latin typeface="Avenir Next LT Pro Light"/>
              <a:cs typeface="Calibri"/>
            </a:endParaRPr>
          </a:p>
        </p:txBody>
      </p:sp>
      <p:sp>
        <p:nvSpPr>
          <p:cNvPr id="6" name="TextBox 5">
            <a:extLst>
              <a:ext uri="{FF2B5EF4-FFF2-40B4-BE49-F238E27FC236}">
                <a16:creationId xmlns:a16="http://schemas.microsoft.com/office/drawing/2014/main" id="{F8623427-77F9-4DBD-9F3E-359C8F1D542A}"/>
              </a:ext>
            </a:extLst>
          </p:cNvPr>
          <p:cNvSpPr txBox="1"/>
          <p:nvPr/>
        </p:nvSpPr>
        <p:spPr>
          <a:xfrm>
            <a:off x="9785230" y="597523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 (Republic of South Africa, 2019)</a:t>
            </a:r>
            <a:endParaRPr lang="en-US"/>
          </a:p>
        </p:txBody>
      </p:sp>
    </p:spTree>
    <p:extLst>
      <p:ext uri="{BB962C8B-B14F-4D97-AF65-F5344CB8AC3E}">
        <p14:creationId xmlns:p14="http://schemas.microsoft.com/office/powerpoint/2010/main" val="231440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close up of a map&#10;&#10;Description generated with high confidence">
            <a:extLst>
              <a:ext uri="{FF2B5EF4-FFF2-40B4-BE49-F238E27FC236}">
                <a16:creationId xmlns:a16="http://schemas.microsoft.com/office/drawing/2014/main" id="{3D4A8137-9857-43D1-A237-CC68ACE1ADED}"/>
              </a:ext>
            </a:extLst>
          </p:cNvPr>
          <p:cNvPicPr>
            <a:picLocks noChangeAspect="1"/>
          </p:cNvPicPr>
          <p:nvPr/>
        </p:nvPicPr>
        <p:blipFill>
          <a:blip r:embed="rId2"/>
          <a:stretch>
            <a:fillRect/>
          </a:stretch>
        </p:blipFill>
        <p:spPr>
          <a:xfrm>
            <a:off x="2453383" y="324813"/>
            <a:ext cx="7506907" cy="5867642"/>
          </a:xfrm>
          <a:prstGeom prst="rect">
            <a:avLst/>
          </a:prstGeom>
        </p:spPr>
      </p:pic>
      <p:sp>
        <p:nvSpPr>
          <p:cNvPr id="2" name="TextBox 1">
            <a:extLst>
              <a:ext uri="{FF2B5EF4-FFF2-40B4-BE49-F238E27FC236}">
                <a16:creationId xmlns:a16="http://schemas.microsoft.com/office/drawing/2014/main" id="{6928AF9A-4272-48D4-9C22-E44AF53CC758}"/>
              </a:ext>
            </a:extLst>
          </p:cNvPr>
          <p:cNvSpPr txBox="1"/>
          <p:nvPr/>
        </p:nvSpPr>
        <p:spPr>
          <a:xfrm>
            <a:off x="9310779" y="5888963"/>
            <a:ext cx="37639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venir Next LT Pro"/>
                <a:cs typeface="Arial"/>
              </a:rPr>
              <a:t>U.S. Central Intelligence Agency</a:t>
            </a:r>
            <a:endParaRPr lang="en-US" sz="1400" b="1" u="sng">
              <a:latin typeface="Avenir Next LT Pro"/>
              <a:cs typeface="Calibri" panose="020F0502020204030204"/>
            </a:endParaRPr>
          </a:p>
        </p:txBody>
      </p:sp>
    </p:spTree>
    <p:extLst>
      <p:ext uri="{BB962C8B-B14F-4D97-AF65-F5344CB8AC3E}">
        <p14:creationId xmlns:p14="http://schemas.microsoft.com/office/powerpoint/2010/main" val="176576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A7280DA-87EA-4586-8363-0E681DDB0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03D44D32-7E57-4560-A1F9-78DACBC3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45">
            <a:extLst>
              <a:ext uri="{FF2B5EF4-FFF2-40B4-BE49-F238E27FC236}">
                <a16:creationId xmlns:a16="http://schemas.microsoft.com/office/drawing/2014/main" id="{FAC10E55-DD22-414D-96C8-AF83F3665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0E705-9016-43A7-9C91-E0E5C570DB45}"/>
              </a:ext>
            </a:extLst>
          </p:cNvPr>
          <p:cNvSpPr>
            <a:spLocks noGrp="1"/>
          </p:cNvSpPr>
          <p:nvPr>
            <p:ph type="title"/>
          </p:nvPr>
        </p:nvSpPr>
        <p:spPr>
          <a:xfrm>
            <a:off x="5670431" y="146116"/>
            <a:ext cx="7270860" cy="1450757"/>
          </a:xfrm>
        </p:spPr>
        <p:txBody>
          <a:bodyPr vert="horz" lIns="91440" tIns="45720" rIns="91440" bIns="45720" rtlCol="0" anchor="b">
            <a:normAutofit/>
          </a:bodyPr>
          <a:lstStyle/>
          <a:p>
            <a:r>
              <a:rPr lang="en-US">
                <a:latin typeface="Avenir Next LT Pro Light"/>
              </a:rPr>
              <a:t>Cultural Orientation</a:t>
            </a:r>
          </a:p>
        </p:txBody>
      </p:sp>
      <p:pic>
        <p:nvPicPr>
          <p:cNvPr id="4" name="Picture 4" descr="A person wearing a suit and tie&#10;&#10;Description generated with very high confidence">
            <a:extLst>
              <a:ext uri="{FF2B5EF4-FFF2-40B4-BE49-F238E27FC236}">
                <a16:creationId xmlns:a16="http://schemas.microsoft.com/office/drawing/2014/main" id="{87D6F425-AE25-4B86-9E70-5DF6A50BA8CD}"/>
              </a:ext>
            </a:extLst>
          </p:cNvPr>
          <p:cNvPicPr>
            <a:picLocks noChangeAspect="1"/>
          </p:cNvPicPr>
          <p:nvPr/>
        </p:nvPicPr>
        <p:blipFill rotWithShape="1">
          <a:blip r:embed="rId2"/>
          <a:srcRect l="2758" t="-1477" r="50218" b="633"/>
          <a:stretch/>
        </p:blipFill>
        <p:spPr>
          <a:xfrm>
            <a:off x="20" y="-138030"/>
            <a:ext cx="4665238" cy="7007241"/>
          </a:xfrm>
          <a:prstGeom prst="rect">
            <a:avLst/>
          </a:prstGeom>
        </p:spPr>
      </p:pic>
      <p:cxnSp>
        <p:nvCxnSpPr>
          <p:cNvPr id="52" name="Straight Connector 5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CD9382-6B25-43F1-91BE-290F86B15953}"/>
              </a:ext>
            </a:extLst>
          </p:cNvPr>
          <p:cNvSpPr>
            <a:spLocks noGrp="1"/>
          </p:cNvSpPr>
          <p:nvPr>
            <p:ph sz="half" idx="1"/>
          </p:nvPr>
        </p:nvSpPr>
        <p:spPr>
          <a:xfrm>
            <a:off x="5181601" y="2529593"/>
            <a:ext cx="6825342" cy="4115878"/>
          </a:xfrm>
        </p:spPr>
        <p:txBody>
          <a:bodyPr vert="horz" lIns="0" tIns="45720" rIns="0" bIns="45720" rtlCol="0" anchor="t">
            <a:normAutofit lnSpcReduction="10000"/>
          </a:bodyPr>
          <a:lstStyle/>
          <a:p>
            <a:pPr marL="383540" lvl="1"/>
            <a:r>
              <a:rPr lang="en-US" sz="2400">
                <a:latin typeface="Avenir Next LT Pro Light"/>
              </a:rPr>
              <a:t>Late 1980s -  President F.W. de Klerk began making important administrative changes</a:t>
            </a:r>
            <a:endParaRPr lang="en-US" sz="2400">
              <a:latin typeface="Avenir Next LT Pro Light"/>
              <a:cs typeface="Calibri"/>
            </a:endParaRPr>
          </a:p>
          <a:p>
            <a:pPr marL="566420" lvl="2"/>
            <a:r>
              <a:rPr lang="en-US" sz="1800">
                <a:latin typeface="Avenir Next LT Pro Light"/>
              </a:rPr>
              <a:t>Released resistance leaders from prison, like Nelson Mandela</a:t>
            </a:r>
            <a:endParaRPr lang="en-US" sz="1800">
              <a:latin typeface="Avenir Next LT Pro Light"/>
              <a:cs typeface="Calibri"/>
            </a:endParaRPr>
          </a:p>
          <a:p>
            <a:pPr marL="566420" lvl="2"/>
            <a:r>
              <a:rPr lang="en-US" sz="1800">
                <a:latin typeface="Avenir Next LT Pro Light"/>
              </a:rPr>
              <a:t>Unbanned political parties like ANC</a:t>
            </a:r>
            <a:endParaRPr lang="en-US" sz="1800">
              <a:latin typeface="Avenir Next LT Pro Light"/>
              <a:cs typeface="Calibri"/>
            </a:endParaRPr>
          </a:p>
          <a:p>
            <a:pPr marL="566420" lvl="2"/>
            <a:r>
              <a:rPr lang="en-US" sz="1800">
                <a:latin typeface="Avenir Next LT Pro Light"/>
              </a:rPr>
              <a:t>Stepped down encouraging political change</a:t>
            </a:r>
            <a:endParaRPr lang="en-US" sz="1800">
              <a:latin typeface="Avenir Next LT Pro Light"/>
              <a:cs typeface="Calibri"/>
            </a:endParaRPr>
          </a:p>
          <a:p>
            <a:pPr marL="383540" lvl="2" indent="0">
              <a:buNone/>
            </a:pPr>
            <a:endParaRPr lang="en-US" sz="1800">
              <a:latin typeface="Avenir Next LT Pro Light"/>
              <a:cs typeface="Calibri"/>
            </a:endParaRPr>
          </a:p>
          <a:p>
            <a:pPr marL="383540" lvl="1"/>
            <a:r>
              <a:rPr lang="en-US" sz="2400">
                <a:latin typeface="Avenir Next LT Pro Light"/>
              </a:rPr>
              <a:t>1994 - Nelson Mandela became the first black head of state and first person to be elected in a fully representative democratic election</a:t>
            </a:r>
            <a:endParaRPr lang="en-US" sz="2400">
              <a:latin typeface="Avenir Next LT Pro Light"/>
              <a:cs typeface="Calibri"/>
            </a:endParaRPr>
          </a:p>
          <a:p>
            <a:pPr marL="383540" lvl="1"/>
            <a:r>
              <a:rPr lang="en-US" sz="2400">
                <a:latin typeface="Avenir Next LT Pro Light"/>
              </a:rPr>
              <a:t>Country was re-organized into 9 provinces based on geographic location and population distribution</a:t>
            </a:r>
          </a:p>
          <a:p>
            <a:pPr marL="383540" lvl="1"/>
            <a:endParaRPr lang="en-US">
              <a:latin typeface="Avenir Next LT Pro Light"/>
            </a:endParaRPr>
          </a:p>
          <a:p>
            <a:pPr marL="566420" lvl="2"/>
            <a:endParaRPr lang="en-US">
              <a:latin typeface="Avenir Next LT Pro Light"/>
            </a:endParaRPr>
          </a:p>
        </p:txBody>
      </p:sp>
      <p:sp>
        <p:nvSpPr>
          <p:cNvPr id="19" name="TextBox 1">
            <a:extLst>
              <a:ext uri="{FF2B5EF4-FFF2-40B4-BE49-F238E27FC236}">
                <a16:creationId xmlns:a16="http://schemas.microsoft.com/office/drawing/2014/main" id="{8DF0882E-56A1-434F-AC2F-8A6E368542DE}"/>
              </a:ext>
            </a:extLst>
          </p:cNvPr>
          <p:cNvSpPr txBox="1"/>
          <p:nvPr/>
        </p:nvSpPr>
        <p:spPr>
          <a:xfrm>
            <a:off x="7060871" y="1605574"/>
            <a:ext cx="4625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b="1">
                <a:solidFill>
                  <a:schemeClr val="bg2">
                    <a:lumMod val="50000"/>
                  </a:schemeClr>
                </a:solidFill>
                <a:latin typeface="Avenir Next LT Pro Light"/>
              </a:rPr>
              <a:t>History of South Africa</a:t>
            </a:r>
            <a:endParaRPr lang="en-US" b="1">
              <a:solidFill>
                <a:schemeClr val="bg2">
                  <a:lumMod val="50000"/>
                </a:schemeClr>
              </a:solidFill>
              <a:latin typeface="Avenir Next LT Pro Light"/>
              <a:cs typeface="Calibri"/>
            </a:endParaRPr>
          </a:p>
        </p:txBody>
      </p:sp>
    </p:spTree>
    <p:extLst>
      <p:ext uri="{BB962C8B-B14F-4D97-AF65-F5344CB8AC3E}">
        <p14:creationId xmlns:p14="http://schemas.microsoft.com/office/powerpoint/2010/main" val="87145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A1520A-1D3C-405F-AEE7-0F2EF43CB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0A6270-490E-48F6-A622-E5BA1B17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7DBA4893-047A-4913-9A32-C316A849B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6F5CE3-9129-4539-A689-0F1124042BB6}"/>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a:solidFill>
                  <a:srgbClr val="FFFFFF"/>
                </a:solidFill>
                <a:cs typeface="Calibri Light"/>
              </a:rPr>
              <a:t>The South African Healthcare System</a:t>
            </a:r>
            <a:endParaRPr lang="en-US" sz="8000">
              <a:solidFill>
                <a:srgbClr val="FFFFFF"/>
              </a:solidFill>
            </a:endParaRPr>
          </a:p>
        </p:txBody>
      </p:sp>
    </p:spTree>
    <p:extLst>
      <p:ext uri="{BB962C8B-B14F-4D97-AF65-F5344CB8AC3E}">
        <p14:creationId xmlns:p14="http://schemas.microsoft.com/office/powerpoint/2010/main" val="178502162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A7280DA-87EA-4586-8363-0E681DDB0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03D44D32-7E57-4560-A1F9-78DACBC3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FAC10E55-DD22-414D-96C8-AF83F3665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D4EC6492-D93E-4BE2-9F62-F8444BE43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D0E705-9016-43A7-9C91-E0E5C570DB45}"/>
              </a:ext>
            </a:extLst>
          </p:cNvPr>
          <p:cNvSpPr>
            <a:spLocks noGrp="1"/>
          </p:cNvSpPr>
          <p:nvPr>
            <p:ph type="title"/>
          </p:nvPr>
        </p:nvSpPr>
        <p:spPr>
          <a:xfrm>
            <a:off x="1630680" y="107260"/>
            <a:ext cx="5977937" cy="847351"/>
          </a:xfrm>
        </p:spPr>
        <p:txBody>
          <a:bodyPr vert="horz" lIns="91440" tIns="45720" rIns="91440" bIns="45720" rtlCol="0" anchor="b">
            <a:normAutofit/>
          </a:bodyPr>
          <a:lstStyle/>
          <a:p>
            <a:r>
              <a:rPr lang="en-US" sz="4000">
                <a:solidFill>
                  <a:srgbClr val="FFFFFF"/>
                </a:solidFill>
                <a:latin typeface="Avenir Next LT Pro Light"/>
              </a:rPr>
              <a:t>Cultural Orientation</a:t>
            </a:r>
          </a:p>
        </p:txBody>
      </p:sp>
      <p:sp>
        <p:nvSpPr>
          <p:cNvPr id="3" name="Content Placeholder 2">
            <a:extLst>
              <a:ext uri="{FF2B5EF4-FFF2-40B4-BE49-F238E27FC236}">
                <a16:creationId xmlns:a16="http://schemas.microsoft.com/office/drawing/2014/main" id="{B0CD9382-6B25-43F1-91BE-290F86B15953}"/>
              </a:ext>
            </a:extLst>
          </p:cNvPr>
          <p:cNvSpPr>
            <a:spLocks noGrp="1"/>
          </p:cNvSpPr>
          <p:nvPr>
            <p:ph sz="half" idx="1"/>
          </p:nvPr>
        </p:nvSpPr>
        <p:spPr>
          <a:xfrm>
            <a:off x="497204" y="1726627"/>
            <a:ext cx="6654213" cy="4786860"/>
          </a:xfrm>
        </p:spPr>
        <p:txBody>
          <a:bodyPr vert="horz" lIns="0" tIns="45720" rIns="0" bIns="45720" rtlCol="0" anchor="t">
            <a:normAutofit/>
          </a:bodyPr>
          <a:lstStyle/>
          <a:p>
            <a:pPr marL="200660" lvl="1" indent="0">
              <a:buNone/>
            </a:pPr>
            <a:r>
              <a:rPr lang="en-US" sz="2000" b="1">
                <a:solidFill>
                  <a:srgbClr val="FFFFFF"/>
                </a:solidFill>
                <a:latin typeface="Avenir Next LT Pro Light"/>
              </a:rPr>
              <a:t>Post-Apartheid,  people were able to go to any clinic or hospital that was accessible to them</a:t>
            </a:r>
            <a:endParaRPr lang="en-US" sz="2000" b="1">
              <a:solidFill>
                <a:srgbClr val="FFFFFF"/>
              </a:solidFill>
              <a:latin typeface="Avenir Next LT Pro Light"/>
              <a:cs typeface="Calibri"/>
            </a:endParaRPr>
          </a:p>
          <a:p>
            <a:pPr marL="566420" lvl="2">
              <a:buFont typeface="Wingdings" pitchFamily="34" charset="0"/>
              <a:buChar char="§"/>
            </a:pPr>
            <a:r>
              <a:rPr lang="en-US" sz="2000">
                <a:solidFill>
                  <a:srgbClr val="FFFFFF"/>
                </a:solidFill>
                <a:latin typeface="Avenir Next LT Pro Light"/>
              </a:rPr>
              <a:t>Overcrowded hospitals </a:t>
            </a:r>
            <a:endParaRPr lang="en-US" sz="2000">
              <a:solidFill>
                <a:srgbClr val="FFFFFF"/>
              </a:solidFill>
              <a:latin typeface="Avenir Next LT Pro Light"/>
              <a:cs typeface="Calibri"/>
            </a:endParaRPr>
          </a:p>
          <a:p>
            <a:pPr marL="566420" lvl="2">
              <a:buFont typeface="Wingdings" pitchFamily="34" charset="0"/>
              <a:buChar char="§"/>
            </a:pPr>
            <a:r>
              <a:rPr lang="en-US" sz="2000">
                <a:solidFill>
                  <a:srgbClr val="FFFFFF"/>
                </a:solidFill>
                <a:latin typeface="Avenir Next LT Pro Light"/>
              </a:rPr>
              <a:t>"Brain Drain" to private sector and other countries</a:t>
            </a:r>
          </a:p>
          <a:p>
            <a:pPr marL="566420" lvl="2">
              <a:buFont typeface="Wingdings" pitchFamily="34" charset="0"/>
              <a:buChar char="§"/>
            </a:pPr>
            <a:r>
              <a:rPr lang="en-US" sz="2000">
                <a:solidFill>
                  <a:srgbClr val="FFFFFF"/>
                </a:solidFill>
                <a:latin typeface="Avenir Next LT Pro Light"/>
              </a:rPr>
              <a:t>Overwhelmed public sector professionals</a:t>
            </a:r>
            <a:endParaRPr lang="en-US" sz="2000">
              <a:solidFill>
                <a:srgbClr val="FFFFFF"/>
              </a:solidFill>
              <a:latin typeface="Avenir Next LT Pro Light"/>
              <a:cs typeface="Calibri"/>
            </a:endParaRPr>
          </a:p>
          <a:p>
            <a:pPr marL="566420" lvl="2">
              <a:buFont typeface="Wingdings" pitchFamily="34" charset="0"/>
              <a:buChar char="§"/>
            </a:pPr>
            <a:endParaRPr lang="en-US" sz="2000">
              <a:solidFill>
                <a:srgbClr val="FFFFFF"/>
              </a:solidFill>
              <a:latin typeface="Avenir Next LT Pro Light"/>
            </a:endParaRPr>
          </a:p>
          <a:p>
            <a:pPr marL="200660" lvl="1" indent="0">
              <a:buNone/>
            </a:pPr>
            <a:r>
              <a:rPr lang="en-US" sz="2400" b="1">
                <a:solidFill>
                  <a:srgbClr val="FFFFFF"/>
                </a:solidFill>
                <a:latin typeface="Avenir Next LT Pro Light"/>
                <a:cs typeface="Calibri"/>
              </a:rPr>
              <a:t>Healthcare system changes</a:t>
            </a:r>
          </a:p>
          <a:p>
            <a:pPr marL="669290" lvl="2" indent="-285750">
              <a:buFont typeface="Arial" pitchFamily="34" charset="0"/>
              <a:buChar char="•"/>
            </a:pPr>
            <a:r>
              <a:rPr lang="en-US" sz="2000">
                <a:solidFill>
                  <a:srgbClr val="FFFFFF"/>
                </a:solidFill>
                <a:latin typeface="Avenir Next LT Pro Light"/>
                <a:cs typeface="Calibri"/>
              </a:rPr>
              <a:t>2002 – Government allowed physicians to work in both sectors</a:t>
            </a:r>
          </a:p>
          <a:p>
            <a:pPr marL="669290" lvl="2" indent="-285750">
              <a:buFont typeface="Arial" pitchFamily="34" charset="0"/>
              <a:buChar char="•"/>
            </a:pPr>
            <a:r>
              <a:rPr lang="en-US" sz="2000">
                <a:solidFill>
                  <a:srgbClr val="FFFFFF"/>
                </a:solidFill>
                <a:latin typeface="Avenir Next LT Pro Light"/>
                <a:cs typeface="Calibri"/>
              </a:rPr>
              <a:t>2007 – Remuneration strategy to increase physician compensation</a:t>
            </a:r>
          </a:p>
          <a:p>
            <a:pPr marL="669290" lvl="2" indent="-285750">
              <a:buFont typeface="Arial" pitchFamily="34" charset="0"/>
              <a:buChar char="•"/>
            </a:pPr>
            <a:r>
              <a:rPr lang="en-US" sz="2000">
                <a:solidFill>
                  <a:srgbClr val="FFFFFF"/>
                </a:solidFill>
                <a:latin typeface="Avenir Next LT Pro Light"/>
                <a:cs typeface="Calibri"/>
              </a:rPr>
              <a:t>2008 – National nursing strategy</a:t>
            </a:r>
            <a:endParaRPr lang="en-US" sz="1600"/>
          </a:p>
        </p:txBody>
      </p:sp>
      <p:sp>
        <p:nvSpPr>
          <p:cNvPr id="80" name="Rectangle 79">
            <a:extLst>
              <a:ext uri="{FF2B5EF4-FFF2-40B4-BE49-F238E27FC236}">
                <a16:creationId xmlns:a16="http://schemas.microsoft.com/office/drawing/2014/main" id="{1FA0270F-2FE0-4D3D-B6BA-FC740DC8B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descr="A picture containing person, holding, small, hand&#10;&#10;Description generated with very high confidence">
            <a:extLst>
              <a:ext uri="{FF2B5EF4-FFF2-40B4-BE49-F238E27FC236}">
                <a16:creationId xmlns:a16="http://schemas.microsoft.com/office/drawing/2014/main" id="{81D088AC-BD41-4B55-B683-738642C8770A}"/>
              </a:ext>
            </a:extLst>
          </p:cNvPr>
          <p:cNvPicPr>
            <a:picLocks noChangeAspect="1"/>
          </p:cNvPicPr>
          <p:nvPr/>
        </p:nvPicPr>
        <p:blipFill rotWithShape="1">
          <a:blip r:embed="rId3"/>
          <a:srcRect l="29437" r="32996"/>
          <a:stretch/>
        </p:blipFill>
        <p:spPr>
          <a:xfrm>
            <a:off x="7611902" y="10"/>
            <a:ext cx="4580097" cy="6857990"/>
          </a:xfrm>
          <a:prstGeom prst="rect">
            <a:avLst/>
          </a:prstGeom>
        </p:spPr>
      </p:pic>
      <p:sp>
        <p:nvSpPr>
          <p:cNvPr id="19" name="TextBox 1">
            <a:extLst>
              <a:ext uri="{FF2B5EF4-FFF2-40B4-BE49-F238E27FC236}">
                <a16:creationId xmlns:a16="http://schemas.microsoft.com/office/drawing/2014/main" id="{8DF0882E-56A1-434F-AC2F-8A6E368542DE}"/>
              </a:ext>
            </a:extLst>
          </p:cNvPr>
          <p:cNvSpPr txBox="1"/>
          <p:nvPr/>
        </p:nvSpPr>
        <p:spPr>
          <a:xfrm>
            <a:off x="1719144" y="916000"/>
            <a:ext cx="431116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b="1">
                <a:solidFill>
                  <a:srgbClr val="C00000"/>
                </a:solidFill>
                <a:latin typeface="Avenir Next LT Pro Light"/>
              </a:rPr>
              <a:t>HIV/AIDS &amp; the Healthcare System</a:t>
            </a:r>
            <a:endParaRPr lang="en-US">
              <a:solidFill>
                <a:srgbClr val="C00000"/>
              </a:solidFill>
              <a:latin typeface="Avenir Next LT Pro Light"/>
              <a:cs typeface="Calibri"/>
            </a:endParaRPr>
          </a:p>
        </p:txBody>
      </p:sp>
    </p:spTree>
    <p:extLst>
      <p:ext uri="{BB962C8B-B14F-4D97-AF65-F5344CB8AC3E}">
        <p14:creationId xmlns:p14="http://schemas.microsoft.com/office/powerpoint/2010/main" val="1924456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030B-DEA7-48B5-B5B8-E404C884310E}"/>
              </a:ext>
            </a:extLst>
          </p:cNvPr>
          <p:cNvSpPr>
            <a:spLocks noGrp="1"/>
          </p:cNvSpPr>
          <p:nvPr>
            <p:ph type="title"/>
          </p:nvPr>
        </p:nvSpPr>
        <p:spPr/>
        <p:txBody>
          <a:bodyPr/>
          <a:lstStyle/>
          <a:p>
            <a:r>
              <a:rPr lang="en-US">
                <a:cs typeface="Calibri Light"/>
              </a:rPr>
              <a:t>The Impact of </a:t>
            </a:r>
            <a:r>
              <a:rPr lang="en-US" b="1">
                <a:solidFill>
                  <a:srgbClr val="C00000"/>
                </a:solidFill>
                <a:cs typeface="Calibri Light"/>
              </a:rPr>
              <a:t>HIV/AIDS</a:t>
            </a:r>
          </a:p>
        </p:txBody>
      </p:sp>
      <p:sp>
        <p:nvSpPr>
          <p:cNvPr id="3" name="Content Placeholder 2">
            <a:extLst>
              <a:ext uri="{FF2B5EF4-FFF2-40B4-BE49-F238E27FC236}">
                <a16:creationId xmlns:a16="http://schemas.microsoft.com/office/drawing/2014/main" id="{49066764-76AD-4889-A707-90707E45DDCD}"/>
              </a:ext>
            </a:extLst>
          </p:cNvPr>
          <p:cNvSpPr>
            <a:spLocks noGrp="1"/>
          </p:cNvSpPr>
          <p:nvPr>
            <p:ph sz="half" idx="1"/>
          </p:nvPr>
        </p:nvSpPr>
        <p:spPr>
          <a:xfrm>
            <a:off x="809731" y="1845734"/>
            <a:ext cx="10832475" cy="4354039"/>
          </a:xfrm>
        </p:spPr>
        <p:txBody>
          <a:bodyPr vert="horz" lIns="0" tIns="45720" rIns="0" bIns="45720" rtlCol="0" anchor="t">
            <a:normAutofit/>
          </a:bodyPr>
          <a:lstStyle/>
          <a:p>
            <a:pPr>
              <a:buFont typeface="Arial" panose="020F0502020204030204" pitchFamily="34" charset="0"/>
              <a:buChar char="•"/>
            </a:pPr>
            <a:r>
              <a:rPr lang="en-US">
                <a:cs typeface="Calibri" panose="020F0502020204030204"/>
              </a:rPr>
              <a:t>HIV is a virus that is thought to have originated from the Congo  prior to the 1970s and began to spread throughout the world</a:t>
            </a:r>
          </a:p>
          <a:p>
            <a:pPr>
              <a:buFont typeface="Arial" panose="020F0502020204030204" pitchFamily="34" charset="0"/>
              <a:buChar char="•"/>
            </a:pPr>
            <a:r>
              <a:rPr lang="en-US" b="1" u="sng">
                <a:cs typeface="Calibri" panose="020F0502020204030204"/>
              </a:rPr>
              <a:t>Transmission:</a:t>
            </a:r>
          </a:p>
          <a:p>
            <a:pPr marL="383540" lvl="1">
              <a:buFont typeface="Arial" panose="020F0502020204030204" pitchFamily="34" charset="0"/>
              <a:buChar char="•"/>
            </a:pPr>
            <a:r>
              <a:rPr lang="en-US">
                <a:cs typeface="Calibri" panose="020F0502020204030204"/>
              </a:rPr>
              <a:t>Contact with human semen, blood, vaginal secretions, anal fluids and breast milk</a:t>
            </a:r>
          </a:p>
          <a:p>
            <a:pPr>
              <a:buFont typeface="Arial" panose="020F0502020204030204" pitchFamily="34" charset="0"/>
              <a:buChar char="•"/>
            </a:pPr>
            <a:r>
              <a:rPr lang="en-US" b="1" u="sng">
                <a:cs typeface="Calibri" panose="020F0502020204030204"/>
              </a:rPr>
              <a:t>Immunobiology:</a:t>
            </a:r>
          </a:p>
          <a:p>
            <a:pPr marL="383540" lvl="1">
              <a:buFont typeface="Arial" panose="020F0502020204030204" pitchFamily="34" charset="0"/>
              <a:buChar char="•"/>
            </a:pPr>
            <a:r>
              <a:rPr lang="en-US">
                <a:cs typeface="Calibri" panose="020F0502020204030204"/>
              </a:rPr>
              <a:t>Virus attacks host's immune system</a:t>
            </a:r>
          </a:p>
          <a:p>
            <a:pPr marL="383540" lvl="1">
              <a:buFont typeface="Arial" panose="020F0502020204030204" pitchFamily="34" charset="0"/>
              <a:buChar char="•"/>
            </a:pPr>
            <a:r>
              <a:rPr lang="en-US">
                <a:cs typeface="Calibri" panose="020F0502020204030204"/>
              </a:rPr>
              <a:t>Virions destroy and hijack CD4 cells</a:t>
            </a:r>
          </a:p>
          <a:p>
            <a:pPr>
              <a:buFont typeface="Arial" panose="020F0502020204030204" pitchFamily="34" charset="0"/>
              <a:buChar char="•"/>
            </a:pPr>
            <a:r>
              <a:rPr lang="en-US" b="1" u="sng">
                <a:cs typeface="Calibri" panose="020F0502020204030204"/>
              </a:rPr>
              <a:t>Treatment:</a:t>
            </a:r>
          </a:p>
          <a:p>
            <a:pPr marL="383540" lvl="1">
              <a:buFont typeface="Arial" panose="020F0502020204030204" pitchFamily="34" charset="0"/>
              <a:buChar char="•"/>
            </a:pPr>
            <a:r>
              <a:rPr lang="en-US">
                <a:cs typeface="Calibri" panose="020F0502020204030204"/>
              </a:rPr>
              <a:t>Antiretroviral therapy (ART) uses different combinations of antiretroviral medications (ARVs) which fight the viral cells that are killing the body's white blood cells</a:t>
            </a:r>
          </a:p>
          <a:p>
            <a:pPr marL="383540" lvl="1">
              <a:buFont typeface="Arial" panose="020F0502020204030204" pitchFamily="34" charset="0"/>
              <a:buChar char="•"/>
            </a:pPr>
            <a:r>
              <a:rPr lang="en-US">
                <a:cs typeface="Calibri" panose="020F0502020204030204"/>
              </a:rPr>
              <a:t>If started early enough, ARVs can suppress the virial load to an undetectable amount meaning viral suppression</a:t>
            </a:r>
            <a:endParaRPr lang="en-US"/>
          </a:p>
        </p:txBody>
      </p:sp>
      <p:sp>
        <p:nvSpPr>
          <p:cNvPr id="9" name="TextBox 8">
            <a:extLst>
              <a:ext uri="{FF2B5EF4-FFF2-40B4-BE49-F238E27FC236}">
                <a16:creationId xmlns:a16="http://schemas.microsoft.com/office/drawing/2014/main" id="{14F6D397-D908-41F9-82A5-54B08D971B15}"/>
              </a:ext>
            </a:extLst>
          </p:cNvPr>
          <p:cNvSpPr txBox="1"/>
          <p:nvPr/>
        </p:nvSpPr>
        <p:spPr>
          <a:xfrm>
            <a:off x="10849155" y="6061494"/>
            <a:ext cx="11904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 (Avert, 2020)</a:t>
            </a:r>
            <a:endParaRPr lang="en-US"/>
          </a:p>
        </p:txBody>
      </p:sp>
    </p:spTree>
    <p:extLst>
      <p:ext uri="{BB962C8B-B14F-4D97-AF65-F5344CB8AC3E}">
        <p14:creationId xmlns:p14="http://schemas.microsoft.com/office/powerpoint/2010/main" val="376892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A7280DA-87EA-4586-8363-0E681DDB0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03D44D32-7E57-4560-A1F9-78DACBC3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FAC10E55-DD22-414D-96C8-AF83F3665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E86FFCC-008D-4D2F-A025-C233198F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solidFill>
            <a:schemeClr val="bg2"/>
          </a:solidFill>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4479941-8233-4F6A-9167-18451A3D2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itle 20">
            <a:extLst>
              <a:ext uri="{FF2B5EF4-FFF2-40B4-BE49-F238E27FC236}">
                <a16:creationId xmlns:a16="http://schemas.microsoft.com/office/drawing/2014/main" id="{57816FF3-7831-4560-82CE-237CDD510718}"/>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a:cs typeface="Calibri Light"/>
              </a:rPr>
              <a:t>Viral Suppression</a:t>
            </a:r>
            <a:endParaRPr lang="en-US"/>
          </a:p>
        </p:txBody>
      </p:sp>
      <p:sp>
        <p:nvSpPr>
          <p:cNvPr id="23" name="Text Placeholder 22">
            <a:extLst>
              <a:ext uri="{FF2B5EF4-FFF2-40B4-BE49-F238E27FC236}">
                <a16:creationId xmlns:a16="http://schemas.microsoft.com/office/drawing/2014/main" id="{85A4274C-647C-4948-94AF-0348F5C8318E}"/>
              </a:ext>
            </a:extLst>
          </p:cNvPr>
          <p:cNvSpPr>
            <a:spLocks noGrp="1"/>
          </p:cNvSpPr>
          <p:nvPr>
            <p:ph type="body" sz="half" idx="2"/>
          </p:nvPr>
        </p:nvSpPr>
        <p:spPr>
          <a:xfrm>
            <a:off x="492371" y="2653800"/>
            <a:ext cx="3084844" cy="3335519"/>
          </a:xfrm>
        </p:spPr>
        <p:txBody>
          <a:bodyPr vert="horz" lIns="0" tIns="45720" rIns="0" bIns="45720" rtlCol="0" anchor="t">
            <a:normAutofit/>
          </a:bodyPr>
          <a:lstStyle/>
          <a:p>
            <a:r>
              <a:rPr lang="en-US">
                <a:cs typeface="Calibri"/>
              </a:rPr>
              <a:t>If taken correctly and started early enough, ART is very efficient at reducing the viral load in the blood</a:t>
            </a:r>
            <a:endParaRPr lang="en-US"/>
          </a:p>
        </p:txBody>
      </p:sp>
      <p:sp>
        <p:nvSpPr>
          <p:cNvPr id="39" name="Rectangle 38">
            <a:extLst>
              <a:ext uri="{FF2B5EF4-FFF2-40B4-BE49-F238E27FC236}">
                <a16:creationId xmlns:a16="http://schemas.microsoft.com/office/drawing/2014/main" id="{69CAB96C-565A-416C-9C22-552A738EF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4" descr="A picture containing bottle&#10;&#10;Description generated with very high confidence">
            <a:extLst>
              <a:ext uri="{FF2B5EF4-FFF2-40B4-BE49-F238E27FC236}">
                <a16:creationId xmlns:a16="http://schemas.microsoft.com/office/drawing/2014/main" id="{F69D0145-8091-4C66-8E2D-9FABF54A4967}"/>
              </a:ext>
            </a:extLst>
          </p:cNvPr>
          <p:cNvPicPr>
            <a:picLocks noGrp="1" noChangeAspect="1"/>
          </p:cNvPicPr>
          <p:nvPr>
            <p:ph type="pic" idx="1"/>
          </p:nvPr>
        </p:nvPicPr>
        <p:blipFill rotWithShape="1">
          <a:blip r:embed="rId2"/>
          <a:srcRect l="420" t="4012" r="-420" b="617"/>
          <a:stretch/>
        </p:blipFill>
        <p:spPr>
          <a:xfrm>
            <a:off x="4742017" y="411480"/>
            <a:ext cx="6798020" cy="5883617"/>
          </a:xfrm>
          <a:prstGeom prst="rect">
            <a:avLst/>
          </a:prstGeom>
        </p:spPr>
      </p:pic>
      <p:sp>
        <p:nvSpPr>
          <p:cNvPr id="26" name="TextBox 25">
            <a:extLst>
              <a:ext uri="{FF2B5EF4-FFF2-40B4-BE49-F238E27FC236}">
                <a16:creationId xmlns:a16="http://schemas.microsoft.com/office/drawing/2014/main" id="{60F7CEAE-CEC4-449F-A5D7-5D5AFF650095}"/>
              </a:ext>
            </a:extLst>
          </p:cNvPr>
          <p:cNvSpPr txBox="1"/>
          <p:nvPr/>
        </p:nvSpPr>
        <p:spPr>
          <a:xfrm>
            <a:off x="8405004" y="6492814"/>
            <a:ext cx="37927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 (U.S. Department of Health and Human Services, 2020)</a:t>
            </a:r>
            <a:endParaRPr lang="en-US"/>
          </a:p>
        </p:txBody>
      </p:sp>
    </p:spTree>
    <p:extLst>
      <p:ext uri="{BB962C8B-B14F-4D97-AF65-F5344CB8AC3E}">
        <p14:creationId xmlns:p14="http://schemas.microsoft.com/office/powerpoint/2010/main" val="1271244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779204-E5D2-4657-B0D3-E77364C3A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62599F1-A442-4AEE-BCB7-1C5C6A785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243A5ED-3136-4223-BF40-988E9F560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903D3AC-A2D6-42BE-BB31-721AEC23E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C2936C-D4A2-4723-8C80-D965F9D88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B4506C-7198-4731-BACD-CEA88DE29925}"/>
              </a:ext>
            </a:extLst>
          </p:cNvPr>
          <p:cNvSpPr>
            <a:spLocks noGrp="1"/>
          </p:cNvSpPr>
          <p:nvPr>
            <p:ph type="title"/>
          </p:nvPr>
        </p:nvSpPr>
        <p:spPr>
          <a:xfrm>
            <a:off x="708343" y="469210"/>
            <a:ext cx="5977937" cy="769564"/>
          </a:xfrm>
        </p:spPr>
        <p:txBody>
          <a:bodyPr vert="horz" lIns="91440" tIns="45720" rIns="91440" bIns="45720" rtlCol="0" anchor="b">
            <a:normAutofit/>
          </a:bodyPr>
          <a:lstStyle/>
          <a:p>
            <a:r>
              <a:rPr lang="en-US" sz="4000">
                <a:solidFill>
                  <a:srgbClr val="FFFFFF"/>
                </a:solidFill>
              </a:rPr>
              <a:t>HIV in South Africa</a:t>
            </a:r>
          </a:p>
        </p:txBody>
      </p:sp>
      <p:sp>
        <p:nvSpPr>
          <p:cNvPr id="20" name="Rectangle 19">
            <a:extLst>
              <a:ext uri="{FF2B5EF4-FFF2-40B4-BE49-F238E27FC236}">
                <a16:creationId xmlns:a16="http://schemas.microsoft.com/office/drawing/2014/main" id="{F43B1563-5A5C-4D22-8200-BC0FB51AC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descr="A person wearing a suit and tie&#10;&#10;Description generated with very high confidence">
            <a:extLst>
              <a:ext uri="{FF2B5EF4-FFF2-40B4-BE49-F238E27FC236}">
                <a16:creationId xmlns:a16="http://schemas.microsoft.com/office/drawing/2014/main" id="{0F11D23E-0293-4A88-A5DA-B847172EC5C4}"/>
              </a:ext>
            </a:extLst>
          </p:cNvPr>
          <p:cNvPicPr>
            <a:picLocks noChangeAspect="1"/>
          </p:cNvPicPr>
          <p:nvPr/>
        </p:nvPicPr>
        <p:blipFill>
          <a:blip r:embed="rId2"/>
          <a:stretch>
            <a:fillRect/>
          </a:stretch>
        </p:blipFill>
        <p:spPr>
          <a:xfrm>
            <a:off x="7992006" y="1528930"/>
            <a:ext cx="3796276" cy="3796276"/>
          </a:xfrm>
          <a:prstGeom prst="rect">
            <a:avLst/>
          </a:prstGeom>
        </p:spPr>
      </p:pic>
      <p:sp>
        <p:nvSpPr>
          <p:cNvPr id="4" name="TextBox 3">
            <a:extLst>
              <a:ext uri="{FF2B5EF4-FFF2-40B4-BE49-F238E27FC236}">
                <a16:creationId xmlns:a16="http://schemas.microsoft.com/office/drawing/2014/main" id="{B3E85DDA-A077-4CD0-8583-AC5DBE0F5C5A}"/>
              </a:ext>
            </a:extLst>
          </p:cNvPr>
          <p:cNvSpPr txBox="1"/>
          <p:nvPr/>
        </p:nvSpPr>
        <p:spPr>
          <a:xfrm>
            <a:off x="8032377" y="5379478"/>
            <a:ext cx="37203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venir Next LT Pro"/>
              </a:rPr>
              <a:t>Thabo Mbeki, President of the Republic of South Africa from 1999-2008</a:t>
            </a:r>
          </a:p>
        </p:txBody>
      </p:sp>
      <p:graphicFrame>
        <p:nvGraphicFramePr>
          <p:cNvPr id="6" name="Diagram 3">
            <a:extLst>
              <a:ext uri="{FF2B5EF4-FFF2-40B4-BE49-F238E27FC236}">
                <a16:creationId xmlns:a16="http://schemas.microsoft.com/office/drawing/2014/main" id="{A91F9526-374E-4B84-8279-7CE608442010}"/>
              </a:ext>
            </a:extLst>
          </p:cNvPr>
          <p:cNvGraphicFramePr/>
          <p:nvPr>
            <p:extLst>
              <p:ext uri="{D42A27DB-BD31-4B8C-83A1-F6EECF244321}">
                <p14:modId xmlns:p14="http://schemas.microsoft.com/office/powerpoint/2010/main" val="3852576165"/>
              </p:ext>
            </p:extLst>
          </p:nvPr>
        </p:nvGraphicFramePr>
        <p:xfrm>
          <a:off x="385425" y="1173426"/>
          <a:ext cx="6835188" cy="560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335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A1520A-1D3C-405F-AEE7-0F2EF43CB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0A6270-490E-48F6-A622-E5BA1B17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7DBA4893-047A-4913-9A32-C316A849B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0BEA14-A239-432F-AFAF-3B5FAF762933}"/>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a:solidFill>
                  <a:srgbClr val="FFFFFF"/>
                </a:solidFill>
                <a:cs typeface="Calibri Light"/>
              </a:rPr>
              <a:t>Experiential Learning and Application</a:t>
            </a:r>
            <a:endParaRPr lang="en-US" sz="8000">
              <a:solidFill>
                <a:srgbClr val="FFFFFF"/>
              </a:solidFill>
            </a:endParaRPr>
          </a:p>
        </p:txBody>
      </p:sp>
    </p:spTree>
    <p:extLst>
      <p:ext uri="{BB962C8B-B14F-4D97-AF65-F5344CB8AC3E}">
        <p14:creationId xmlns:p14="http://schemas.microsoft.com/office/powerpoint/2010/main" val="405901319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3A422F2-F10F-4260-839E-D4161C73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591EFED-6040-4119-A854-144C9A1DA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787EE6-6F73-4D33-9AAD-561636CF4039}"/>
              </a:ext>
            </a:extLst>
          </p:cNvPr>
          <p:cNvSpPr>
            <a:spLocks noGrp="1"/>
          </p:cNvSpPr>
          <p:nvPr>
            <p:ph type="title"/>
          </p:nvPr>
        </p:nvSpPr>
        <p:spPr>
          <a:xfrm>
            <a:off x="297005" y="250565"/>
            <a:ext cx="4216382" cy="714346"/>
          </a:xfrm>
        </p:spPr>
        <p:txBody>
          <a:bodyPr>
            <a:normAutofit fontScale="90000"/>
          </a:bodyPr>
          <a:lstStyle/>
          <a:p>
            <a:r>
              <a:rPr lang="en-US" sz="3600">
                <a:solidFill>
                  <a:schemeClr val="bg1"/>
                </a:solidFill>
                <a:latin typeface="Avenir Next LT Pro"/>
                <a:cs typeface="Calibri Light"/>
              </a:rPr>
              <a:t>Presentation Overview</a:t>
            </a:r>
            <a:endParaRPr lang="en-US" sz="3600">
              <a:solidFill>
                <a:schemeClr val="bg1"/>
              </a:solidFill>
              <a:latin typeface="Avenir Next LT Pro"/>
            </a:endParaRPr>
          </a:p>
        </p:txBody>
      </p:sp>
      <p:sp>
        <p:nvSpPr>
          <p:cNvPr id="3" name="Content Placeholder 2">
            <a:extLst>
              <a:ext uri="{FF2B5EF4-FFF2-40B4-BE49-F238E27FC236}">
                <a16:creationId xmlns:a16="http://schemas.microsoft.com/office/drawing/2014/main" id="{7490F25E-3408-4456-813F-0AB6FB6074B6}"/>
              </a:ext>
            </a:extLst>
          </p:cNvPr>
          <p:cNvSpPr>
            <a:spLocks noGrp="1"/>
          </p:cNvSpPr>
          <p:nvPr>
            <p:ph idx="1"/>
          </p:nvPr>
        </p:nvSpPr>
        <p:spPr>
          <a:xfrm>
            <a:off x="84178" y="1308922"/>
            <a:ext cx="4591881" cy="4629480"/>
          </a:xfrm>
        </p:spPr>
        <p:txBody>
          <a:bodyPr vert="horz" lIns="0" tIns="45720" rIns="0" bIns="45720" rtlCol="0" anchor="t">
            <a:noAutofit/>
          </a:bodyPr>
          <a:lstStyle/>
          <a:p>
            <a:pPr>
              <a:buFont typeface="Wingdings" panose="020F0502020204030204" pitchFamily="34" charset="0"/>
              <a:buChar char="q"/>
            </a:pPr>
            <a:r>
              <a:rPr lang="en-US" sz="2400">
                <a:solidFill>
                  <a:schemeClr val="bg1"/>
                </a:solidFill>
                <a:latin typeface="Avenir Next LT Pro Light"/>
                <a:cs typeface="Calibri"/>
              </a:rPr>
              <a:t> </a:t>
            </a:r>
            <a:r>
              <a:rPr lang="en-US">
                <a:solidFill>
                  <a:schemeClr val="bg1"/>
                </a:solidFill>
                <a:latin typeface="Avenir Next LT Pro Light"/>
                <a:cs typeface="Calibri"/>
              </a:rPr>
              <a:t> Project Purpose</a:t>
            </a:r>
          </a:p>
          <a:p>
            <a:pPr>
              <a:buFont typeface="Wingdings" panose="020F0502020204030204" pitchFamily="34" charset="0"/>
              <a:buChar char="q"/>
            </a:pPr>
            <a:r>
              <a:rPr lang="en-US">
                <a:solidFill>
                  <a:schemeClr val="bg1"/>
                </a:solidFill>
                <a:latin typeface="Avenir Next LT Pro Light"/>
                <a:cs typeface="Calibri"/>
              </a:rPr>
              <a:t>  Research Question</a:t>
            </a:r>
          </a:p>
          <a:p>
            <a:pPr>
              <a:buFont typeface="Wingdings" panose="020F0502020204030204" pitchFamily="34" charset="0"/>
              <a:buChar char="q"/>
            </a:pPr>
            <a:r>
              <a:rPr lang="en-US">
                <a:solidFill>
                  <a:schemeClr val="bg1"/>
                </a:solidFill>
                <a:latin typeface="Avenir Next LT Pro Light"/>
                <a:cs typeface="Calibri"/>
              </a:rPr>
              <a:t>  Project Origination</a:t>
            </a:r>
          </a:p>
          <a:p>
            <a:pPr>
              <a:buFont typeface="Wingdings" panose="020F0502020204030204" pitchFamily="34" charset="0"/>
              <a:buChar char="q"/>
            </a:pPr>
            <a:r>
              <a:rPr lang="en-US">
                <a:solidFill>
                  <a:schemeClr val="bg1"/>
                </a:solidFill>
                <a:latin typeface="Avenir Next LT Pro Light"/>
                <a:cs typeface="Calibri"/>
              </a:rPr>
              <a:t>  Historical Background </a:t>
            </a:r>
          </a:p>
          <a:p>
            <a:pPr>
              <a:buFont typeface="Wingdings" panose="020F0502020204030204" pitchFamily="34" charset="0"/>
              <a:buChar char="q"/>
            </a:pPr>
            <a:r>
              <a:rPr lang="en-US">
                <a:solidFill>
                  <a:schemeClr val="bg1"/>
                </a:solidFill>
                <a:latin typeface="Avenir Next LT Pro Light"/>
                <a:cs typeface="Calibri"/>
              </a:rPr>
              <a:t>  Methods &amp; Experiential Learning</a:t>
            </a:r>
          </a:p>
          <a:p>
            <a:pPr>
              <a:buFont typeface="Wingdings" panose="020F0502020204030204" pitchFamily="34" charset="0"/>
              <a:buChar char="q"/>
            </a:pPr>
            <a:r>
              <a:rPr lang="en-US">
                <a:solidFill>
                  <a:schemeClr val="bg1"/>
                </a:solidFill>
                <a:latin typeface="Avenir Next LT Pro Light"/>
                <a:cs typeface="Calibri"/>
              </a:rPr>
              <a:t>  Discussion, Conclusion &amp; Takeaways</a:t>
            </a:r>
          </a:p>
          <a:p>
            <a:pPr>
              <a:buFont typeface="Wingdings" panose="020F0502020204030204" pitchFamily="34" charset="0"/>
              <a:buChar char="q"/>
            </a:pPr>
            <a:r>
              <a:rPr lang="en-US">
                <a:solidFill>
                  <a:schemeClr val="bg1"/>
                </a:solidFill>
                <a:latin typeface="Avenir Next LT Pro Light"/>
                <a:cs typeface="Calibri"/>
              </a:rPr>
              <a:t>  Reflection of Process</a:t>
            </a:r>
          </a:p>
        </p:txBody>
      </p:sp>
      <p:sp>
        <p:nvSpPr>
          <p:cNvPr id="28" name="Rectangle 27">
            <a:extLst>
              <a:ext uri="{FF2B5EF4-FFF2-40B4-BE49-F238E27FC236}">
                <a16:creationId xmlns:a16="http://schemas.microsoft.com/office/drawing/2014/main" id="{DC72B9EA-336D-4529-ADD5-A67EEC454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2" descr="A tree in front of a building&#10;&#10;Description generated with high confidence">
            <a:extLst>
              <a:ext uri="{FF2B5EF4-FFF2-40B4-BE49-F238E27FC236}">
                <a16:creationId xmlns:a16="http://schemas.microsoft.com/office/drawing/2014/main" id="{C0135917-F9B2-4E51-8DED-350D9E461090}"/>
              </a:ext>
            </a:extLst>
          </p:cNvPr>
          <p:cNvPicPr>
            <a:picLocks noChangeAspect="1"/>
          </p:cNvPicPr>
          <p:nvPr/>
        </p:nvPicPr>
        <p:blipFill rotWithShape="1">
          <a:blip r:embed="rId2"/>
          <a:srcRect l="11461" r="18696" b="-1"/>
          <a:stretch/>
        </p:blipFill>
        <p:spPr>
          <a:xfrm rot="5400000">
            <a:off x="4936184" y="-126678"/>
            <a:ext cx="3358597" cy="3606643"/>
          </a:xfrm>
          <a:prstGeom prst="rect">
            <a:avLst/>
          </a:prstGeom>
        </p:spPr>
      </p:pic>
      <p:sp>
        <p:nvSpPr>
          <p:cNvPr id="30" name="Rectangle 29">
            <a:extLst>
              <a:ext uri="{FF2B5EF4-FFF2-40B4-BE49-F238E27FC236}">
                <a16:creationId xmlns:a16="http://schemas.microsoft.com/office/drawing/2014/main" id="{81F3F67D-3AEF-4B5B-A879-81866A020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6" descr="A large body of water&#10;&#10;Description generated with very high confidence">
            <a:extLst>
              <a:ext uri="{FF2B5EF4-FFF2-40B4-BE49-F238E27FC236}">
                <a16:creationId xmlns:a16="http://schemas.microsoft.com/office/drawing/2014/main" id="{C71F0312-4F39-4781-BEA6-7D94C2A74901}"/>
              </a:ext>
            </a:extLst>
          </p:cNvPr>
          <p:cNvPicPr>
            <a:picLocks noChangeAspect="1"/>
          </p:cNvPicPr>
          <p:nvPr/>
        </p:nvPicPr>
        <p:blipFill rotWithShape="1">
          <a:blip r:embed="rId3"/>
          <a:srcRect t="21627" r="-4" b="8650"/>
          <a:stretch/>
        </p:blipFill>
        <p:spPr>
          <a:xfrm>
            <a:off x="8576279" y="10"/>
            <a:ext cx="3610035" cy="3355932"/>
          </a:xfrm>
          <a:prstGeom prst="rect">
            <a:avLst/>
          </a:prstGeom>
        </p:spPr>
      </p:pic>
      <p:pic>
        <p:nvPicPr>
          <p:cNvPr id="19" name="Picture 19" descr="A picture containing plane, outdoor, airplane, mountain&#10;&#10;Description generated with very high confidence">
            <a:extLst>
              <a:ext uri="{FF2B5EF4-FFF2-40B4-BE49-F238E27FC236}">
                <a16:creationId xmlns:a16="http://schemas.microsoft.com/office/drawing/2014/main" id="{F419431D-F815-4C94-8A2B-AB3FD084FF30}"/>
              </a:ext>
            </a:extLst>
          </p:cNvPr>
          <p:cNvPicPr>
            <a:picLocks noChangeAspect="1"/>
          </p:cNvPicPr>
          <p:nvPr/>
        </p:nvPicPr>
        <p:blipFill rotWithShape="1">
          <a:blip r:embed="rId4"/>
          <a:srcRect t="48026" r="-2" b="17897"/>
          <a:stretch/>
        </p:blipFill>
        <p:spPr>
          <a:xfrm>
            <a:off x="4812160" y="3504904"/>
            <a:ext cx="7379840" cy="3353096"/>
          </a:xfrm>
          <a:prstGeom prst="rect">
            <a:avLst/>
          </a:prstGeom>
        </p:spPr>
      </p:pic>
    </p:spTree>
    <p:extLst>
      <p:ext uri="{BB962C8B-B14F-4D97-AF65-F5344CB8AC3E}">
        <p14:creationId xmlns:p14="http://schemas.microsoft.com/office/powerpoint/2010/main" val="916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511F0E-AFF8-4562-AE81-C37CC32CE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4898CE5-0AFD-435D-9FDA-59A0F3C5B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6B8255C4-B6E0-4F80-A37A-1A86A91773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E3A422F2-F10F-4260-839E-D4161C73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91EFED-6040-4119-A854-144C9A1DA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8C1755-D9E5-4895-B4A0-AAF7A1ADFD9C}"/>
              </a:ext>
            </a:extLst>
          </p:cNvPr>
          <p:cNvSpPr>
            <a:spLocks noGrp="1"/>
          </p:cNvSpPr>
          <p:nvPr>
            <p:ph type="title"/>
          </p:nvPr>
        </p:nvSpPr>
        <p:spPr>
          <a:xfrm>
            <a:off x="1113111" y="43183"/>
            <a:ext cx="3735502" cy="703700"/>
          </a:xfrm>
        </p:spPr>
        <p:txBody>
          <a:bodyPr vert="horz" lIns="91440" tIns="45720" rIns="91440" bIns="45720" rtlCol="0" anchor="b">
            <a:normAutofit/>
          </a:bodyPr>
          <a:lstStyle/>
          <a:p>
            <a:r>
              <a:rPr lang="en-US" sz="3600">
                <a:solidFill>
                  <a:srgbClr val="FFFFFF"/>
                </a:solidFill>
                <a:latin typeface="Avenir Next LT Pro Light"/>
              </a:rPr>
              <a:t>Placements</a:t>
            </a:r>
          </a:p>
        </p:txBody>
      </p:sp>
      <p:sp>
        <p:nvSpPr>
          <p:cNvPr id="24" name="Rectangle 23">
            <a:extLst>
              <a:ext uri="{FF2B5EF4-FFF2-40B4-BE49-F238E27FC236}">
                <a16:creationId xmlns:a16="http://schemas.microsoft.com/office/drawing/2014/main" id="{DC72B9EA-336D-4529-ADD5-A67EEC454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7" descr="A person taking a selfie in a room&#10;&#10;Description generated with high confidence">
            <a:extLst>
              <a:ext uri="{FF2B5EF4-FFF2-40B4-BE49-F238E27FC236}">
                <a16:creationId xmlns:a16="http://schemas.microsoft.com/office/drawing/2014/main" id="{9F6C8C08-4E16-4A32-BB1E-6E5419C6905C}"/>
              </a:ext>
            </a:extLst>
          </p:cNvPr>
          <p:cNvPicPr>
            <a:picLocks noChangeAspect="1"/>
          </p:cNvPicPr>
          <p:nvPr/>
        </p:nvPicPr>
        <p:blipFill rotWithShape="1">
          <a:blip r:embed="rId2"/>
          <a:srcRect l="14468" t="434" r="10213" b="850"/>
          <a:stretch/>
        </p:blipFill>
        <p:spPr>
          <a:xfrm rot="5400000">
            <a:off x="4905054" y="-124122"/>
            <a:ext cx="3372844" cy="3572575"/>
          </a:xfrm>
          <a:prstGeom prst="rect">
            <a:avLst/>
          </a:prstGeom>
        </p:spPr>
      </p:pic>
      <p:sp>
        <p:nvSpPr>
          <p:cNvPr id="26" name="Rectangle 25">
            <a:extLst>
              <a:ext uri="{FF2B5EF4-FFF2-40B4-BE49-F238E27FC236}">
                <a16:creationId xmlns:a16="http://schemas.microsoft.com/office/drawing/2014/main" id="{81F3F67D-3AEF-4B5B-A879-81866A020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sign on the side of a hill&#10;&#10;Description generated with very high confidence">
            <a:extLst>
              <a:ext uri="{FF2B5EF4-FFF2-40B4-BE49-F238E27FC236}">
                <a16:creationId xmlns:a16="http://schemas.microsoft.com/office/drawing/2014/main" id="{D89B4E44-6E27-4D4A-871A-C871FAAE4002}"/>
              </a:ext>
            </a:extLst>
          </p:cNvPr>
          <p:cNvPicPr>
            <a:picLocks noChangeAspect="1"/>
          </p:cNvPicPr>
          <p:nvPr/>
        </p:nvPicPr>
        <p:blipFill rotWithShape="1">
          <a:blip r:embed="rId3"/>
          <a:srcRect l="13777" r="5541" b="-4"/>
          <a:stretch/>
        </p:blipFill>
        <p:spPr>
          <a:xfrm>
            <a:off x="8576279" y="10"/>
            <a:ext cx="3610035" cy="3355932"/>
          </a:xfrm>
          <a:prstGeom prst="rect">
            <a:avLst/>
          </a:prstGeom>
        </p:spPr>
      </p:pic>
      <p:pic>
        <p:nvPicPr>
          <p:cNvPr id="5" name="Picture 5" descr="A desk with a computer in a room&#10;&#10;Description generated with very high confidence">
            <a:extLst>
              <a:ext uri="{FF2B5EF4-FFF2-40B4-BE49-F238E27FC236}">
                <a16:creationId xmlns:a16="http://schemas.microsoft.com/office/drawing/2014/main" id="{406B2B48-40B0-4067-801E-FE6683D33955}"/>
              </a:ext>
            </a:extLst>
          </p:cNvPr>
          <p:cNvPicPr>
            <a:picLocks noGrp="1" noChangeAspect="1"/>
          </p:cNvPicPr>
          <p:nvPr>
            <p:ph sz="half" idx="2"/>
          </p:nvPr>
        </p:nvPicPr>
        <p:blipFill rotWithShape="1">
          <a:blip r:embed="rId4"/>
          <a:srcRect l="516" t="17212" r="-516" b="22203"/>
          <a:stretch/>
        </p:blipFill>
        <p:spPr>
          <a:xfrm>
            <a:off x="4812160" y="3504904"/>
            <a:ext cx="7379995" cy="3353389"/>
          </a:xfrm>
          <a:prstGeom prst="rect">
            <a:avLst/>
          </a:prstGeom>
        </p:spPr>
      </p:pic>
      <p:graphicFrame>
        <p:nvGraphicFramePr>
          <p:cNvPr id="11" name="Diagram 11">
            <a:extLst>
              <a:ext uri="{FF2B5EF4-FFF2-40B4-BE49-F238E27FC236}">
                <a16:creationId xmlns:a16="http://schemas.microsoft.com/office/drawing/2014/main" id="{B1EFE562-C0F8-406C-B089-0A42F5EF52A0}"/>
              </a:ext>
            </a:extLst>
          </p:cNvPr>
          <p:cNvGraphicFramePr/>
          <p:nvPr>
            <p:extLst>
              <p:ext uri="{D42A27DB-BD31-4B8C-83A1-F6EECF244321}">
                <p14:modId xmlns:p14="http://schemas.microsoft.com/office/powerpoint/2010/main" val="2899836944"/>
              </p:ext>
            </p:extLst>
          </p:nvPr>
        </p:nvGraphicFramePr>
        <p:xfrm>
          <a:off x="319854" y="859848"/>
          <a:ext cx="3981583" cy="5795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198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70511F0E-AFF8-4562-AE81-C37CC32CE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 name="Rectangle 184">
            <a:extLst>
              <a:ext uri="{FF2B5EF4-FFF2-40B4-BE49-F238E27FC236}">
                <a16:creationId xmlns:a16="http://schemas.microsoft.com/office/drawing/2014/main" id="{F4898CE5-0AFD-435D-9FDA-59A0F3C5B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7" name="Straight Connector 186">
            <a:extLst>
              <a:ext uri="{FF2B5EF4-FFF2-40B4-BE49-F238E27FC236}">
                <a16:creationId xmlns:a16="http://schemas.microsoft.com/office/drawing/2014/main" id="{6B8255C4-B6E0-4F80-A37A-1A86A91773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9" name="Rectangle 188">
            <a:extLst>
              <a:ext uri="{FF2B5EF4-FFF2-40B4-BE49-F238E27FC236}">
                <a16:creationId xmlns:a16="http://schemas.microsoft.com/office/drawing/2014/main" id="{E3A422F2-F10F-4260-839E-D4161C73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3591EFED-6040-4119-A854-144C9A1DA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8C1755-D9E5-4895-B4A0-AAF7A1ADFD9C}"/>
              </a:ext>
            </a:extLst>
          </p:cNvPr>
          <p:cNvSpPr>
            <a:spLocks noGrp="1"/>
          </p:cNvSpPr>
          <p:nvPr>
            <p:ph type="title"/>
          </p:nvPr>
        </p:nvSpPr>
        <p:spPr>
          <a:xfrm>
            <a:off x="1006065" y="69159"/>
            <a:ext cx="3735502" cy="722750"/>
          </a:xfrm>
        </p:spPr>
        <p:txBody>
          <a:bodyPr vert="horz" lIns="91440" tIns="45720" rIns="91440" bIns="45720" rtlCol="0" anchor="b">
            <a:normAutofit/>
          </a:bodyPr>
          <a:lstStyle/>
          <a:p>
            <a:r>
              <a:rPr lang="en-US" sz="3600">
                <a:solidFill>
                  <a:srgbClr val="FFFFFF"/>
                </a:solidFill>
                <a:latin typeface="Avenir Next LT Pro Light"/>
              </a:rPr>
              <a:t>Placements</a:t>
            </a:r>
            <a:endParaRPr lang="en-US"/>
          </a:p>
        </p:txBody>
      </p:sp>
      <p:sp>
        <p:nvSpPr>
          <p:cNvPr id="193" name="Rectangle 192">
            <a:extLst>
              <a:ext uri="{FF2B5EF4-FFF2-40B4-BE49-F238E27FC236}">
                <a16:creationId xmlns:a16="http://schemas.microsoft.com/office/drawing/2014/main" id="{DC72B9EA-336D-4529-ADD5-A67EEC454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216" name="Picture 2216" descr="A picture containing table, sitting, food, bowl&#10;&#10;Description generated with very high confidence">
            <a:extLst>
              <a:ext uri="{FF2B5EF4-FFF2-40B4-BE49-F238E27FC236}">
                <a16:creationId xmlns:a16="http://schemas.microsoft.com/office/drawing/2014/main" id="{B66262AF-AEA9-41C9-B50E-4D691AFAD030}"/>
              </a:ext>
            </a:extLst>
          </p:cNvPr>
          <p:cNvPicPr>
            <a:picLocks noGrp="1" noChangeAspect="1"/>
          </p:cNvPicPr>
          <p:nvPr>
            <p:ph sz="half" idx="2"/>
          </p:nvPr>
        </p:nvPicPr>
        <p:blipFill rotWithShape="1">
          <a:blip r:embed="rId2"/>
          <a:srcRect l="10317" t="-529" r="19841" b="265"/>
          <a:stretch/>
        </p:blipFill>
        <p:spPr>
          <a:xfrm rot="5400000">
            <a:off x="4940946" y="-131441"/>
            <a:ext cx="3358520" cy="3616154"/>
          </a:xfrm>
          <a:prstGeom prst="rect">
            <a:avLst/>
          </a:prstGeom>
        </p:spPr>
      </p:pic>
      <p:sp>
        <p:nvSpPr>
          <p:cNvPr id="195" name="Rectangle 194">
            <a:extLst>
              <a:ext uri="{FF2B5EF4-FFF2-40B4-BE49-F238E27FC236}">
                <a16:creationId xmlns:a16="http://schemas.microsoft.com/office/drawing/2014/main" id="{81F3F67D-3AEF-4B5B-A879-81866A020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6" name="Picture 2226" descr="A picture containing table, refrigerator&#10;&#10;Description generated with very high confidence">
            <a:extLst>
              <a:ext uri="{FF2B5EF4-FFF2-40B4-BE49-F238E27FC236}">
                <a16:creationId xmlns:a16="http://schemas.microsoft.com/office/drawing/2014/main" id="{D8EF2715-67C7-4016-AC60-3FC05556A623}"/>
              </a:ext>
            </a:extLst>
          </p:cNvPr>
          <p:cNvPicPr>
            <a:picLocks noChangeAspect="1"/>
          </p:cNvPicPr>
          <p:nvPr/>
        </p:nvPicPr>
        <p:blipFill rotWithShape="1">
          <a:blip r:embed="rId3"/>
          <a:srcRect r="19318" b="-4"/>
          <a:stretch/>
        </p:blipFill>
        <p:spPr>
          <a:xfrm rot="5400000">
            <a:off x="8628667" y="-147627"/>
            <a:ext cx="3438585" cy="3632157"/>
          </a:xfrm>
          <a:prstGeom prst="rect">
            <a:avLst/>
          </a:prstGeom>
        </p:spPr>
      </p:pic>
      <p:pic>
        <p:nvPicPr>
          <p:cNvPr id="2224" name="Picture 2224" descr="A large room&#10;&#10;Description generated with very high confidence">
            <a:extLst>
              <a:ext uri="{FF2B5EF4-FFF2-40B4-BE49-F238E27FC236}">
                <a16:creationId xmlns:a16="http://schemas.microsoft.com/office/drawing/2014/main" id="{FCBD7A06-50A4-4A62-90C3-E7847E264256}"/>
              </a:ext>
            </a:extLst>
          </p:cNvPr>
          <p:cNvPicPr>
            <a:picLocks noChangeAspect="1"/>
          </p:cNvPicPr>
          <p:nvPr/>
        </p:nvPicPr>
        <p:blipFill rotWithShape="1">
          <a:blip r:embed="rId4"/>
          <a:srcRect t="21830" r="2" b="17590"/>
          <a:stretch/>
        </p:blipFill>
        <p:spPr>
          <a:xfrm>
            <a:off x="4812160" y="3504904"/>
            <a:ext cx="7379840" cy="3353096"/>
          </a:xfrm>
          <a:prstGeom prst="rect">
            <a:avLst/>
          </a:prstGeom>
        </p:spPr>
      </p:pic>
      <p:graphicFrame>
        <p:nvGraphicFramePr>
          <p:cNvPr id="200" name="Diagram 199">
            <a:extLst>
              <a:ext uri="{FF2B5EF4-FFF2-40B4-BE49-F238E27FC236}">
                <a16:creationId xmlns:a16="http://schemas.microsoft.com/office/drawing/2014/main" id="{592C3B7C-D293-4EE1-9855-AC73433BEF83}"/>
              </a:ext>
            </a:extLst>
          </p:cNvPr>
          <p:cNvGraphicFramePr/>
          <p:nvPr>
            <p:extLst>
              <p:ext uri="{D42A27DB-BD31-4B8C-83A1-F6EECF244321}">
                <p14:modId xmlns:p14="http://schemas.microsoft.com/office/powerpoint/2010/main" val="1379951731"/>
              </p:ext>
            </p:extLst>
          </p:nvPr>
        </p:nvGraphicFramePr>
        <p:xfrm>
          <a:off x="216478" y="797104"/>
          <a:ext cx="4037666" cy="56811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2287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4" descr="A picture containing screenshot&#10;&#10;Description generated with very high confidence">
            <a:extLst>
              <a:ext uri="{FF2B5EF4-FFF2-40B4-BE49-F238E27FC236}">
                <a16:creationId xmlns:a16="http://schemas.microsoft.com/office/drawing/2014/main" id="{5F7B49BD-637D-4EFF-9E93-130A66AEE37D}"/>
              </a:ext>
            </a:extLst>
          </p:cNvPr>
          <p:cNvPicPr>
            <a:picLocks noChangeAspect="1"/>
          </p:cNvPicPr>
          <p:nvPr/>
        </p:nvPicPr>
        <p:blipFill rotWithShape="1">
          <a:blip r:embed="rId2"/>
          <a:srcRect t="1152" r="-74" b="28681"/>
          <a:stretch/>
        </p:blipFill>
        <p:spPr>
          <a:xfrm>
            <a:off x="-32" y="10"/>
            <a:ext cx="12201004" cy="4918963"/>
          </a:xfrm>
          <a:prstGeom prst="rect">
            <a:avLst/>
          </a:prstGeom>
        </p:spPr>
      </p:pic>
      <p:sp>
        <p:nvSpPr>
          <p:cNvPr id="25" name="Rectangle 24">
            <a:extLst>
              <a:ext uri="{FF2B5EF4-FFF2-40B4-BE49-F238E27FC236}">
                <a16:creationId xmlns:a16="http://schemas.microsoft.com/office/drawing/2014/main" id="{6AD22785-3875-4BC9-9DB1-E9CBB5818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DCCCB88-B5B9-42A1-A2B2-8E1E6C99DEA4}"/>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Managing the "Sleeping Germ" at Blue Roof</a:t>
            </a:r>
          </a:p>
        </p:txBody>
      </p:sp>
      <p:sp>
        <p:nvSpPr>
          <p:cNvPr id="27" name="Rectangle 26">
            <a:extLst>
              <a:ext uri="{FF2B5EF4-FFF2-40B4-BE49-F238E27FC236}">
                <a16:creationId xmlns:a16="http://schemas.microsoft.com/office/drawing/2014/main" id="{61519FF7-2605-43FB-9A2A-4747361D6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312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3" descr="A picture containing person, indoor, sitting, table&#10;&#10;Description generated with very high confidence">
            <a:extLst>
              <a:ext uri="{FF2B5EF4-FFF2-40B4-BE49-F238E27FC236}">
                <a16:creationId xmlns:a16="http://schemas.microsoft.com/office/drawing/2014/main" id="{0255CB13-974F-40C4-B0A6-FB445C8F486C}"/>
              </a:ext>
            </a:extLst>
          </p:cNvPr>
          <p:cNvPicPr>
            <a:picLocks noChangeAspect="1"/>
          </p:cNvPicPr>
          <p:nvPr/>
        </p:nvPicPr>
        <p:blipFill rotWithShape="1">
          <a:blip r:embed="rId2"/>
          <a:srcRect l="29594" r="2665" b="2"/>
          <a:stretch/>
        </p:blipFill>
        <p:spPr>
          <a:xfrm rot="5400000">
            <a:off x="-392246" y="397934"/>
            <a:ext cx="3175860" cy="237237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A picture containing indoor, yellow, building, train&#10;&#10;Description generated with very high confidence">
            <a:extLst>
              <a:ext uri="{FF2B5EF4-FFF2-40B4-BE49-F238E27FC236}">
                <a16:creationId xmlns:a16="http://schemas.microsoft.com/office/drawing/2014/main" id="{4E16B4A0-F315-404C-9B7B-79548A453158}"/>
              </a:ext>
            </a:extLst>
          </p:cNvPr>
          <p:cNvPicPr>
            <a:picLocks noChangeAspect="1"/>
          </p:cNvPicPr>
          <p:nvPr/>
        </p:nvPicPr>
        <p:blipFill rotWithShape="1">
          <a:blip r:embed="rId3"/>
          <a:srcRect l="12350" r="3199" b="-5"/>
          <a:stretch/>
        </p:blipFill>
        <p:spPr>
          <a:xfrm>
            <a:off x="-3806" y="3885900"/>
            <a:ext cx="3659124" cy="297294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a:extLst>
              <a:ext uri="{FF2B5EF4-FFF2-40B4-BE49-F238E27FC236}">
                <a16:creationId xmlns:a16="http://schemas.microsoft.com/office/drawing/2014/main" id="{93C19927-83FF-4571-8DD4-775C232FF97E}"/>
              </a:ext>
            </a:extLst>
          </p:cNvPr>
          <p:cNvPicPr>
            <a:picLocks noGrp="1" noChangeAspect="1"/>
          </p:cNvPicPr>
          <p:nvPr>
            <p:ph sz="half" idx="4294967295"/>
          </p:nvPr>
        </p:nvPicPr>
        <p:blipFill rotWithShape="1">
          <a:blip r:embed="rId4"/>
          <a:srcRect l="344" r="13402" b="24846"/>
          <a:stretch/>
        </p:blipFill>
        <p:spPr>
          <a:xfrm>
            <a:off x="7630820" y="4124925"/>
            <a:ext cx="4564779" cy="276253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1" descr="A close up of a box&#10;&#10;Description generated with high confidence">
            <a:extLst>
              <a:ext uri="{FF2B5EF4-FFF2-40B4-BE49-F238E27FC236}">
                <a16:creationId xmlns:a16="http://schemas.microsoft.com/office/drawing/2014/main" id="{80E4FBDA-D3F6-4B57-B0EF-C425701C9B04}"/>
              </a:ext>
            </a:extLst>
          </p:cNvPr>
          <p:cNvPicPr>
            <a:picLocks noChangeAspect="1"/>
          </p:cNvPicPr>
          <p:nvPr/>
        </p:nvPicPr>
        <p:blipFill rotWithShape="1">
          <a:blip r:embed="rId5"/>
          <a:srcRect l="-4194" t="-3149" r="34768" b="2786"/>
          <a:stretch/>
        </p:blipFill>
        <p:spPr>
          <a:xfrm rot="5460000">
            <a:off x="3841064" y="2934558"/>
            <a:ext cx="3741703" cy="4187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6" descr="A picture containing indoor, table, man, desk&#10;&#10;Description generated with very high confidence">
            <a:extLst>
              <a:ext uri="{FF2B5EF4-FFF2-40B4-BE49-F238E27FC236}">
                <a16:creationId xmlns:a16="http://schemas.microsoft.com/office/drawing/2014/main" id="{85684725-CF9D-4BB3-A3C4-FFEE873FACA5}"/>
              </a:ext>
            </a:extLst>
          </p:cNvPr>
          <p:cNvPicPr>
            <a:picLocks noChangeAspect="1"/>
          </p:cNvPicPr>
          <p:nvPr/>
        </p:nvPicPr>
        <p:blipFill>
          <a:blip r:embed="rId6"/>
          <a:stretch>
            <a:fillRect/>
          </a:stretch>
        </p:blipFill>
        <p:spPr>
          <a:xfrm>
            <a:off x="9220200" y="0"/>
            <a:ext cx="2971800" cy="22479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8" descr="A blackboard sign on a wall&#10;&#10;Description generated with high confidence">
            <a:extLst>
              <a:ext uri="{FF2B5EF4-FFF2-40B4-BE49-F238E27FC236}">
                <a16:creationId xmlns:a16="http://schemas.microsoft.com/office/drawing/2014/main" id="{DF5EDCAA-1481-4E4B-844F-09724E0E2AE0}"/>
              </a:ext>
            </a:extLst>
          </p:cNvPr>
          <p:cNvPicPr>
            <a:picLocks noChangeAspect="1"/>
          </p:cNvPicPr>
          <p:nvPr/>
        </p:nvPicPr>
        <p:blipFill>
          <a:blip r:embed="rId7"/>
          <a:stretch>
            <a:fillRect/>
          </a:stretch>
        </p:blipFill>
        <p:spPr>
          <a:xfrm rot="5400000">
            <a:off x="1476375" y="885825"/>
            <a:ext cx="4114800" cy="23241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20" descr="A picture containing indoor, table, room, sitting&#10;&#10;Description generated with very high confidence">
            <a:extLst>
              <a:ext uri="{FF2B5EF4-FFF2-40B4-BE49-F238E27FC236}">
                <a16:creationId xmlns:a16="http://schemas.microsoft.com/office/drawing/2014/main" id="{BEE0EE50-2C2D-4A32-9E3C-25779B1E59AC}"/>
              </a:ext>
            </a:extLst>
          </p:cNvPr>
          <p:cNvPicPr>
            <a:picLocks noChangeAspect="1"/>
          </p:cNvPicPr>
          <p:nvPr/>
        </p:nvPicPr>
        <p:blipFill rotWithShape="1">
          <a:blip r:embed="rId8"/>
          <a:srcRect l="20833" r="926"/>
          <a:stretch/>
        </p:blipFill>
        <p:spPr>
          <a:xfrm rot="5400000">
            <a:off x="6661150" y="-346075"/>
            <a:ext cx="2279652" cy="29337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4" descr="A picture containing grass, building, small, sitting&#10;&#10;Description generated with very high confidence">
            <a:extLst>
              <a:ext uri="{FF2B5EF4-FFF2-40B4-BE49-F238E27FC236}">
                <a16:creationId xmlns:a16="http://schemas.microsoft.com/office/drawing/2014/main" id="{68DCA9D1-576A-4141-9128-FF1C76494E6E}"/>
              </a:ext>
            </a:extLst>
          </p:cNvPr>
          <p:cNvPicPr>
            <a:picLocks noChangeAspect="1"/>
          </p:cNvPicPr>
          <p:nvPr/>
        </p:nvPicPr>
        <p:blipFill rotWithShape="1">
          <a:blip r:embed="rId9"/>
          <a:srcRect t="34322" r="107" b="-188"/>
          <a:stretch/>
        </p:blipFill>
        <p:spPr>
          <a:xfrm>
            <a:off x="0" y="2771775"/>
            <a:ext cx="2968627" cy="148061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1" descr="A person in a yellow room&#10;&#10;Description generated with very high confidence">
            <a:extLst>
              <a:ext uri="{FF2B5EF4-FFF2-40B4-BE49-F238E27FC236}">
                <a16:creationId xmlns:a16="http://schemas.microsoft.com/office/drawing/2014/main" id="{8D9962B9-2FB3-4639-8284-03A7B6F79A8B}"/>
              </a:ext>
            </a:extLst>
          </p:cNvPr>
          <p:cNvPicPr>
            <a:picLocks noChangeAspect="1"/>
          </p:cNvPicPr>
          <p:nvPr/>
        </p:nvPicPr>
        <p:blipFill rotWithShape="1">
          <a:blip r:embed="rId10"/>
          <a:srcRect l="13997" r="22426" b="2"/>
          <a:stretch/>
        </p:blipFill>
        <p:spPr>
          <a:xfrm>
            <a:off x="6331223" y="2255487"/>
            <a:ext cx="5858501" cy="186179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2" descr="A person standing next to a fence&#10;&#10;Description generated with very high confidence">
            <a:extLst>
              <a:ext uri="{FF2B5EF4-FFF2-40B4-BE49-F238E27FC236}">
                <a16:creationId xmlns:a16="http://schemas.microsoft.com/office/drawing/2014/main" id="{B2FF2FED-CF34-443A-9684-ED7E0CFC3BF3}"/>
              </a:ext>
            </a:extLst>
          </p:cNvPr>
          <p:cNvPicPr>
            <a:picLocks noChangeAspect="1"/>
          </p:cNvPicPr>
          <p:nvPr/>
        </p:nvPicPr>
        <p:blipFill>
          <a:blip r:embed="rId11"/>
          <a:stretch>
            <a:fillRect/>
          </a:stretch>
        </p:blipFill>
        <p:spPr>
          <a:xfrm>
            <a:off x="4421090" y="-19050"/>
            <a:ext cx="2111570" cy="41243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3244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70511F0E-AFF8-4562-AE81-C37CC32CE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 name="Rectangle 184">
            <a:extLst>
              <a:ext uri="{FF2B5EF4-FFF2-40B4-BE49-F238E27FC236}">
                <a16:creationId xmlns:a16="http://schemas.microsoft.com/office/drawing/2014/main" id="{F4898CE5-0AFD-435D-9FDA-59A0F3C5B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7" name="Straight Connector 186">
            <a:extLst>
              <a:ext uri="{FF2B5EF4-FFF2-40B4-BE49-F238E27FC236}">
                <a16:creationId xmlns:a16="http://schemas.microsoft.com/office/drawing/2014/main" id="{6B8255C4-B6E0-4F80-A37A-1A86A91773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9" name="Rectangle 188">
            <a:extLst>
              <a:ext uri="{FF2B5EF4-FFF2-40B4-BE49-F238E27FC236}">
                <a16:creationId xmlns:a16="http://schemas.microsoft.com/office/drawing/2014/main" id="{E3A422F2-F10F-4260-839E-D4161C73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3591EFED-6040-4119-A854-144C9A1DA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8C1755-D9E5-4895-B4A0-AAF7A1ADFD9C}"/>
              </a:ext>
            </a:extLst>
          </p:cNvPr>
          <p:cNvSpPr>
            <a:spLocks noGrp="1"/>
          </p:cNvSpPr>
          <p:nvPr>
            <p:ph type="title"/>
          </p:nvPr>
        </p:nvSpPr>
        <p:spPr>
          <a:xfrm>
            <a:off x="1123175" y="221560"/>
            <a:ext cx="3735502" cy="722750"/>
          </a:xfrm>
        </p:spPr>
        <p:txBody>
          <a:bodyPr vert="horz" lIns="91440" tIns="45720" rIns="91440" bIns="45720" rtlCol="0" anchor="b">
            <a:normAutofit/>
          </a:bodyPr>
          <a:lstStyle/>
          <a:p>
            <a:r>
              <a:rPr lang="en-US" sz="3600">
                <a:solidFill>
                  <a:srgbClr val="FFFFFF"/>
                </a:solidFill>
                <a:latin typeface="Avenir Next LT Pro Light"/>
              </a:rPr>
              <a:t>Placements</a:t>
            </a:r>
            <a:endParaRPr lang="en-US"/>
          </a:p>
        </p:txBody>
      </p:sp>
      <p:sp>
        <p:nvSpPr>
          <p:cNvPr id="193" name="Rectangle 192">
            <a:extLst>
              <a:ext uri="{FF2B5EF4-FFF2-40B4-BE49-F238E27FC236}">
                <a16:creationId xmlns:a16="http://schemas.microsoft.com/office/drawing/2014/main" id="{DC72B9EA-336D-4529-ADD5-A67EEC454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 name="Rectangle 194">
            <a:extLst>
              <a:ext uri="{FF2B5EF4-FFF2-40B4-BE49-F238E27FC236}">
                <a16:creationId xmlns:a16="http://schemas.microsoft.com/office/drawing/2014/main" id="{81F3F67D-3AEF-4B5B-A879-81866A020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TextBox 1493">
            <a:extLst>
              <a:ext uri="{FF2B5EF4-FFF2-40B4-BE49-F238E27FC236}">
                <a16:creationId xmlns:a16="http://schemas.microsoft.com/office/drawing/2014/main" id="{37CA499B-4FEB-4942-B420-8F7071F954A1}"/>
              </a:ext>
            </a:extLst>
          </p:cNvPr>
          <p:cNvSpPr txBox="1"/>
          <p:nvPr/>
        </p:nvSpPr>
        <p:spPr>
          <a:xfrm>
            <a:off x="1669721" y="986449"/>
            <a:ext cx="4625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b="1">
              <a:solidFill>
                <a:schemeClr val="bg2"/>
              </a:solidFill>
              <a:latin typeface="Avenir Next LT Pro Light"/>
            </a:endParaRPr>
          </a:p>
        </p:txBody>
      </p:sp>
      <p:graphicFrame>
        <p:nvGraphicFramePr>
          <p:cNvPr id="23" name="Diagram 22">
            <a:extLst>
              <a:ext uri="{FF2B5EF4-FFF2-40B4-BE49-F238E27FC236}">
                <a16:creationId xmlns:a16="http://schemas.microsoft.com/office/drawing/2014/main" id="{15C52534-8329-4D3D-AC4B-78C6162B5F3C}"/>
              </a:ext>
            </a:extLst>
          </p:cNvPr>
          <p:cNvGraphicFramePr/>
          <p:nvPr>
            <p:extLst>
              <p:ext uri="{D42A27DB-BD31-4B8C-83A1-F6EECF244321}">
                <p14:modId xmlns:p14="http://schemas.microsoft.com/office/powerpoint/2010/main" val="1556152352"/>
              </p:ext>
            </p:extLst>
          </p:nvPr>
        </p:nvGraphicFramePr>
        <p:xfrm>
          <a:off x="285750" y="988931"/>
          <a:ext cx="4019550" cy="5391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4" descr="A sign in front of a brick building&#10;&#10;Description generated with high confidence">
            <a:extLst>
              <a:ext uri="{FF2B5EF4-FFF2-40B4-BE49-F238E27FC236}">
                <a16:creationId xmlns:a16="http://schemas.microsoft.com/office/drawing/2014/main" id="{F9BE6F2D-667B-4458-80A6-D9B0EBF4DA24}"/>
              </a:ext>
            </a:extLst>
          </p:cNvPr>
          <p:cNvPicPr>
            <a:picLocks noChangeAspect="1"/>
          </p:cNvPicPr>
          <p:nvPr/>
        </p:nvPicPr>
        <p:blipFill>
          <a:blip r:embed="rId7"/>
          <a:stretch>
            <a:fillRect/>
          </a:stretch>
        </p:blipFill>
        <p:spPr>
          <a:xfrm>
            <a:off x="4720218" y="0"/>
            <a:ext cx="4132688" cy="6858000"/>
          </a:xfrm>
          <a:prstGeom prst="rect">
            <a:avLst/>
          </a:prstGeom>
        </p:spPr>
      </p:pic>
      <p:pic>
        <p:nvPicPr>
          <p:cNvPr id="19" name="Picture 19" descr="A picture containing building, table, window, people&#10;&#10;Description generated with very high confidence">
            <a:extLst>
              <a:ext uri="{FF2B5EF4-FFF2-40B4-BE49-F238E27FC236}">
                <a16:creationId xmlns:a16="http://schemas.microsoft.com/office/drawing/2014/main" id="{EA1BD675-3771-407C-85B9-3FC462A8914F}"/>
              </a:ext>
            </a:extLst>
          </p:cNvPr>
          <p:cNvPicPr>
            <a:picLocks noChangeAspect="1"/>
          </p:cNvPicPr>
          <p:nvPr/>
        </p:nvPicPr>
        <p:blipFill rotWithShape="1">
          <a:blip r:embed="rId8"/>
          <a:srcRect l="8761" t="28977" r="12619"/>
          <a:stretch/>
        </p:blipFill>
        <p:spPr>
          <a:xfrm>
            <a:off x="9020175" y="0"/>
            <a:ext cx="3171287" cy="2152653"/>
          </a:xfrm>
          <a:prstGeom prst="rect">
            <a:avLst/>
          </a:prstGeom>
        </p:spPr>
      </p:pic>
      <p:pic>
        <p:nvPicPr>
          <p:cNvPr id="25" name="Picture 25" descr="A tree in front of a brick building&#10;&#10;Description generated with high confidence">
            <a:extLst>
              <a:ext uri="{FF2B5EF4-FFF2-40B4-BE49-F238E27FC236}">
                <a16:creationId xmlns:a16="http://schemas.microsoft.com/office/drawing/2014/main" id="{B9B6AE80-93E5-4F69-A0FF-B61717841D01}"/>
              </a:ext>
            </a:extLst>
          </p:cNvPr>
          <p:cNvPicPr>
            <a:picLocks noChangeAspect="1"/>
          </p:cNvPicPr>
          <p:nvPr/>
        </p:nvPicPr>
        <p:blipFill>
          <a:blip r:embed="rId9"/>
          <a:stretch>
            <a:fillRect/>
          </a:stretch>
        </p:blipFill>
        <p:spPr>
          <a:xfrm rot="5400000">
            <a:off x="8318753" y="2991353"/>
            <a:ext cx="4543425" cy="3190875"/>
          </a:xfrm>
          <a:prstGeom prst="rect">
            <a:avLst/>
          </a:prstGeom>
        </p:spPr>
      </p:pic>
    </p:spTree>
    <p:extLst>
      <p:ext uri="{BB962C8B-B14F-4D97-AF65-F5344CB8AC3E}">
        <p14:creationId xmlns:p14="http://schemas.microsoft.com/office/powerpoint/2010/main" val="426036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3592C595-0CEF-4AD9-A9FE-CB707783E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2AFD0B-C7DF-4F4F-B112-E4C35D627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BDC84D9-663A-430A-BF9A-5C5078C95238}"/>
              </a:ext>
            </a:extLst>
          </p:cNvPr>
          <p:cNvSpPr>
            <a:spLocks noGrp="1"/>
          </p:cNvSpPr>
          <p:nvPr>
            <p:ph type="title"/>
          </p:nvPr>
        </p:nvSpPr>
        <p:spPr>
          <a:xfrm>
            <a:off x="1065197" y="5120640"/>
            <a:ext cx="10058400" cy="822960"/>
          </a:xfrm>
        </p:spPr>
        <p:txBody>
          <a:bodyPr vert="horz" lIns="91440" tIns="45720" rIns="91440" bIns="45720" rtlCol="0" anchor="b">
            <a:normAutofit/>
          </a:bodyPr>
          <a:lstStyle/>
          <a:p>
            <a:pPr algn="ctr"/>
            <a:r>
              <a:rPr lang="en-US" sz="3600">
                <a:solidFill>
                  <a:srgbClr val="FFFFFF"/>
                </a:solidFill>
                <a:latin typeface="Avenir Next LT Pro"/>
                <a:cs typeface="Calibri Light"/>
              </a:rPr>
              <a:t>The Road to Recovery</a:t>
            </a:r>
          </a:p>
        </p:txBody>
      </p:sp>
      <p:pic>
        <p:nvPicPr>
          <p:cNvPr id="5" name="Picture 5" descr="A close up of a map&#10;&#10;Description generated with high confidence">
            <a:extLst>
              <a:ext uri="{FF2B5EF4-FFF2-40B4-BE49-F238E27FC236}">
                <a16:creationId xmlns:a16="http://schemas.microsoft.com/office/drawing/2014/main" id="{4087EA09-87FC-4CB5-B85A-6609A96B1DD2}"/>
              </a:ext>
            </a:extLst>
          </p:cNvPr>
          <p:cNvPicPr>
            <a:picLocks noGrp="1" noChangeAspect="1"/>
          </p:cNvPicPr>
          <p:nvPr>
            <p:ph sz="half" idx="1"/>
          </p:nvPr>
        </p:nvPicPr>
        <p:blipFill rotWithShape="1">
          <a:blip r:embed="rId2"/>
          <a:srcRect r="415" b="48775"/>
          <a:stretch/>
        </p:blipFill>
        <p:spPr>
          <a:xfrm>
            <a:off x="729068" y="191845"/>
            <a:ext cx="4706347" cy="4544029"/>
          </a:xfrm>
          <a:prstGeom prst="rect">
            <a:avLst/>
          </a:prstGeom>
        </p:spPr>
      </p:pic>
      <p:sp>
        <p:nvSpPr>
          <p:cNvPr id="42" name="Rectangle 41">
            <a:extLst>
              <a:ext uri="{FF2B5EF4-FFF2-40B4-BE49-F238E27FC236}">
                <a16:creationId xmlns:a16="http://schemas.microsoft.com/office/drawing/2014/main" id="{CE293F97-33B0-4E9D-B894-D59FE4265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A close up of a map&#10;&#10;Description generated with high confidence">
            <a:extLst>
              <a:ext uri="{FF2B5EF4-FFF2-40B4-BE49-F238E27FC236}">
                <a16:creationId xmlns:a16="http://schemas.microsoft.com/office/drawing/2014/main" id="{E253696C-A838-471D-B473-2BFAF8D259E3}"/>
              </a:ext>
            </a:extLst>
          </p:cNvPr>
          <p:cNvPicPr>
            <a:picLocks noChangeAspect="1"/>
          </p:cNvPicPr>
          <p:nvPr/>
        </p:nvPicPr>
        <p:blipFill rotWithShape="1">
          <a:blip r:embed="rId2"/>
          <a:srcRect t="51002" r="415"/>
          <a:stretch/>
        </p:blipFill>
        <p:spPr>
          <a:xfrm>
            <a:off x="6747620" y="191845"/>
            <a:ext cx="4966303" cy="4552994"/>
          </a:xfrm>
          <a:prstGeom prst="rect">
            <a:avLst/>
          </a:prstGeom>
        </p:spPr>
      </p:pic>
      <p:sp>
        <p:nvSpPr>
          <p:cNvPr id="44" name="Rectangle 43">
            <a:extLst>
              <a:ext uri="{FF2B5EF4-FFF2-40B4-BE49-F238E27FC236}">
                <a16:creationId xmlns:a16="http://schemas.microsoft.com/office/drawing/2014/main" id="{E567DE07-4DF9-422F-8A25-C34E19BDE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57149B9B-FF2B-4AAD-B89E-46D8F31E5BCC}"/>
              </a:ext>
            </a:extLst>
          </p:cNvPr>
          <p:cNvSpPr txBox="1"/>
          <p:nvPr/>
        </p:nvSpPr>
        <p:spPr>
          <a:xfrm>
            <a:off x="10693400" y="502602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venir Next LT Pro"/>
                <a:cs typeface="Calibri"/>
              </a:rPr>
              <a:t>(Alexander, 2019)</a:t>
            </a:r>
          </a:p>
          <a:p>
            <a:r>
              <a:rPr lang="en-US" sz="1200">
                <a:latin typeface="Avenir Next LT Pro"/>
                <a:cs typeface="Calibri"/>
              </a:rPr>
              <a:t>Source: UNAIDS</a:t>
            </a:r>
          </a:p>
        </p:txBody>
      </p:sp>
    </p:spTree>
    <p:extLst>
      <p:ext uri="{BB962C8B-B14F-4D97-AF65-F5344CB8AC3E}">
        <p14:creationId xmlns:p14="http://schemas.microsoft.com/office/powerpoint/2010/main" val="39037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B0556C-EDDA-4AD7-A9F0-EC585BB12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1FBEA1B-AE36-47D5-9EA3-95281C4BF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CC4B31EB-2D22-4179-9EA2-70222E5194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3CE25A-769B-4E9C-8858-DE3E027BFBBC}"/>
              </a:ext>
            </a:extLst>
          </p:cNvPr>
          <p:cNvSpPr>
            <a:spLocks noGrp="1"/>
          </p:cNvSpPr>
          <p:nvPr>
            <p:ph type="title"/>
          </p:nvPr>
        </p:nvSpPr>
        <p:spPr>
          <a:xfrm>
            <a:off x="2115486" y="-72750"/>
            <a:ext cx="8701574" cy="1955958"/>
          </a:xfrm>
          <a:ln w="25400" cap="sq">
            <a:noFill/>
            <a:miter lim="800000"/>
          </a:ln>
        </p:spPr>
        <p:txBody>
          <a:bodyPr vert="horz" lIns="91440" tIns="45720" rIns="91440" bIns="45720" rtlCol="0" anchor="ctr">
            <a:normAutofit/>
          </a:bodyPr>
          <a:lstStyle/>
          <a:p>
            <a:pPr algn="ctr"/>
            <a:r>
              <a:rPr lang="en-US" sz="3200" b="1">
                <a:solidFill>
                  <a:schemeClr val="bg1"/>
                </a:solidFill>
                <a:latin typeface="Avenir Next LT Pro"/>
              </a:rPr>
              <a:t>South Africa's </a:t>
            </a:r>
            <a:br>
              <a:rPr lang="en-US" sz="3200" b="1" dirty="0">
                <a:solidFill>
                  <a:schemeClr val="bg1"/>
                </a:solidFill>
                <a:latin typeface="Avenir Next LT Pro"/>
              </a:rPr>
            </a:br>
            <a:r>
              <a:rPr lang="en-US" sz="3200" b="1">
                <a:solidFill>
                  <a:schemeClr val="bg1"/>
                </a:solidFill>
                <a:latin typeface="Avenir Next LT Pro"/>
              </a:rPr>
              <a:t>Road to Recovery</a:t>
            </a:r>
          </a:p>
        </p:txBody>
      </p:sp>
      <p:sp>
        <p:nvSpPr>
          <p:cNvPr id="19" name="Rectangle 18">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525E10F-B614-4376-87EB-19045870933E}"/>
              </a:ext>
            </a:extLst>
          </p:cNvPr>
          <p:cNvSpPr>
            <a:spLocks noGrp="1"/>
          </p:cNvSpPr>
          <p:nvPr>
            <p:ph sz="half" idx="2"/>
          </p:nvPr>
        </p:nvSpPr>
        <p:spPr>
          <a:xfrm>
            <a:off x="6462630" y="1053980"/>
            <a:ext cx="5606151" cy="5716989"/>
          </a:xfrm>
        </p:spPr>
        <p:txBody>
          <a:bodyPr vert="horz" lIns="0" tIns="45720" rIns="0" bIns="45720" rtlCol="0" anchor="ctr">
            <a:normAutofit/>
          </a:bodyPr>
          <a:lstStyle/>
          <a:p>
            <a:r>
              <a:rPr lang="en-US" sz="2400" b="1" u="sng">
                <a:solidFill>
                  <a:schemeClr val="tx1">
                    <a:lumMod val="50000"/>
                    <a:lumOff val="50000"/>
                  </a:schemeClr>
                </a:solidFill>
                <a:latin typeface="Avenir Next LT Pro"/>
              </a:rPr>
              <a:t>Quick stats of 2018:</a:t>
            </a:r>
          </a:p>
          <a:p>
            <a:pPr marL="383540" lvl="1"/>
            <a:endParaRPr lang="en-US" sz="2400" dirty="0">
              <a:solidFill>
                <a:schemeClr val="tx1">
                  <a:lumMod val="50000"/>
                  <a:lumOff val="50000"/>
                </a:schemeClr>
              </a:solidFill>
              <a:latin typeface="Avenir Next LT Pro"/>
            </a:endParaRPr>
          </a:p>
          <a:p>
            <a:pPr marL="383540" lvl="1"/>
            <a:r>
              <a:rPr lang="en-US" sz="2400">
                <a:solidFill>
                  <a:schemeClr val="tx1">
                    <a:lumMod val="50000"/>
                    <a:lumOff val="50000"/>
                  </a:schemeClr>
                </a:solidFill>
                <a:latin typeface="Avenir Next LT Pro"/>
              </a:rPr>
              <a:t>50% decrease in </a:t>
            </a:r>
            <a:r>
              <a:rPr lang="en-US" sz="2400" b="1">
                <a:solidFill>
                  <a:schemeClr val="tx1">
                    <a:lumMod val="50000"/>
                    <a:lumOff val="50000"/>
                  </a:schemeClr>
                </a:solidFill>
                <a:latin typeface="Avenir Next LT Pro"/>
              </a:rPr>
              <a:t>mortality rate</a:t>
            </a:r>
            <a:r>
              <a:rPr lang="en-US" sz="2400" dirty="0">
                <a:solidFill>
                  <a:schemeClr val="tx1">
                    <a:lumMod val="50000"/>
                    <a:lumOff val="50000"/>
                  </a:schemeClr>
                </a:solidFill>
                <a:latin typeface="Avenir Next LT Pro"/>
              </a:rPr>
              <a:t> </a:t>
            </a:r>
            <a:r>
              <a:rPr lang="en-US" sz="2400">
                <a:solidFill>
                  <a:schemeClr val="tx1">
                    <a:lumMod val="50000"/>
                    <a:lumOff val="50000"/>
                  </a:schemeClr>
                </a:solidFill>
                <a:latin typeface="Avenir Next LT Pro"/>
              </a:rPr>
              <a:t>between 2010-2018</a:t>
            </a:r>
            <a:endParaRPr lang="en-US" sz="2400">
              <a:solidFill>
                <a:schemeClr val="tx1">
                  <a:lumMod val="50000"/>
                  <a:lumOff val="50000"/>
                </a:schemeClr>
              </a:solidFill>
              <a:latin typeface="Avenir Next LT Pro"/>
              <a:cs typeface="Calibri"/>
            </a:endParaRPr>
          </a:p>
          <a:p>
            <a:pPr marL="383540" lvl="1"/>
            <a:r>
              <a:rPr lang="en-US" sz="2400">
                <a:solidFill>
                  <a:schemeClr val="tx1">
                    <a:lumMod val="50000"/>
                    <a:lumOff val="50000"/>
                  </a:schemeClr>
                </a:solidFill>
                <a:latin typeface="Avenir Next LT Pro"/>
              </a:rPr>
              <a:t>HIV </a:t>
            </a:r>
            <a:r>
              <a:rPr lang="en-US" sz="2400" b="1">
                <a:solidFill>
                  <a:schemeClr val="tx1">
                    <a:lumMod val="50000"/>
                    <a:lumOff val="50000"/>
                  </a:schemeClr>
                </a:solidFill>
                <a:latin typeface="Avenir Next LT Pro"/>
              </a:rPr>
              <a:t>infections </a:t>
            </a:r>
            <a:r>
              <a:rPr lang="en-US" sz="2400">
                <a:solidFill>
                  <a:schemeClr val="tx1">
                    <a:lumMod val="50000"/>
                    <a:lumOff val="50000"/>
                  </a:schemeClr>
                </a:solidFill>
                <a:latin typeface="Avenir Next LT Pro"/>
              </a:rPr>
              <a:t>decreased from 390,000 to 240,000</a:t>
            </a:r>
            <a:endParaRPr lang="en-US" sz="2400">
              <a:solidFill>
                <a:schemeClr val="tx1">
                  <a:lumMod val="50000"/>
                  <a:lumOff val="50000"/>
                </a:schemeClr>
              </a:solidFill>
              <a:latin typeface="Avenir Next LT Pro"/>
              <a:cs typeface="Calibri"/>
            </a:endParaRPr>
          </a:p>
          <a:p>
            <a:pPr marL="383540" lvl="1"/>
            <a:r>
              <a:rPr lang="en-US" sz="2400">
                <a:solidFill>
                  <a:schemeClr val="tx1">
                    <a:lumMod val="50000"/>
                    <a:lumOff val="50000"/>
                  </a:schemeClr>
                </a:solidFill>
                <a:latin typeface="Avenir Next LT Pro"/>
              </a:rPr>
              <a:t>90% of people living in South Africa were</a:t>
            </a:r>
            <a:r>
              <a:rPr lang="en-US" sz="2400" b="1">
                <a:solidFill>
                  <a:schemeClr val="tx1">
                    <a:lumMod val="50000"/>
                    <a:lumOff val="50000"/>
                  </a:schemeClr>
                </a:solidFill>
                <a:latin typeface="Avenir Next LT Pro"/>
              </a:rPr>
              <a:t> aware of their HIV status</a:t>
            </a:r>
            <a:endParaRPr lang="en-US" sz="2400" b="1">
              <a:solidFill>
                <a:schemeClr val="tx1">
                  <a:lumMod val="50000"/>
                  <a:lumOff val="50000"/>
                </a:schemeClr>
              </a:solidFill>
              <a:latin typeface="Avenir Next LT Pro"/>
              <a:cs typeface="Calibri"/>
            </a:endParaRPr>
          </a:p>
          <a:p>
            <a:pPr marL="383540" lvl="1"/>
            <a:r>
              <a:rPr lang="en-US" sz="2400">
                <a:solidFill>
                  <a:schemeClr val="tx1">
                    <a:lumMod val="50000"/>
                    <a:lumOff val="50000"/>
                  </a:schemeClr>
                </a:solidFill>
                <a:latin typeface="Avenir Next LT Pro"/>
              </a:rPr>
              <a:t>Of the HIV positive population:</a:t>
            </a:r>
            <a:endParaRPr lang="en-US" sz="2400">
              <a:solidFill>
                <a:schemeClr val="tx1">
                  <a:lumMod val="50000"/>
                  <a:lumOff val="50000"/>
                </a:schemeClr>
              </a:solidFill>
              <a:latin typeface="Avenir Next LT Pro"/>
              <a:cs typeface="Calibri"/>
            </a:endParaRPr>
          </a:p>
          <a:p>
            <a:pPr marL="566420" lvl="2"/>
            <a:r>
              <a:rPr lang="en-US" sz="1800">
                <a:solidFill>
                  <a:schemeClr val="tx1">
                    <a:lumMod val="50000"/>
                    <a:lumOff val="50000"/>
                  </a:schemeClr>
                </a:solidFill>
                <a:latin typeface="Avenir Next LT Pro"/>
              </a:rPr>
              <a:t>62% was on</a:t>
            </a:r>
            <a:r>
              <a:rPr lang="en-US" sz="1800" b="1">
                <a:solidFill>
                  <a:schemeClr val="tx1">
                    <a:lumMod val="50000"/>
                    <a:lumOff val="50000"/>
                  </a:schemeClr>
                </a:solidFill>
                <a:latin typeface="Avenir Next LT Pro"/>
              </a:rPr>
              <a:t> treatment </a:t>
            </a:r>
            <a:endParaRPr lang="en-US" sz="1800" b="1">
              <a:solidFill>
                <a:schemeClr val="tx1">
                  <a:lumMod val="50000"/>
                  <a:lumOff val="50000"/>
                </a:schemeClr>
              </a:solidFill>
              <a:latin typeface="Avenir Next LT Pro"/>
              <a:cs typeface="Calibri"/>
            </a:endParaRPr>
          </a:p>
          <a:p>
            <a:pPr marL="566420" lvl="2"/>
            <a:r>
              <a:rPr lang="en-US" sz="1800">
                <a:solidFill>
                  <a:schemeClr val="tx1">
                    <a:lumMod val="50000"/>
                    <a:lumOff val="50000"/>
                  </a:schemeClr>
                </a:solidFill>
                <a:latin typeface="Avenir Next LT Pro"/>
              </a:rPr>
              <a:t>54% was</a:t>
            </a:r>
            <a:r>
              <a:rPr lang="en-US" sz="1800" b="1">
                <a:solidFill>
                  <a:schemeClr val="tx1">
                    <a:lumMod val="50000"/>
                    <a:lumOff val="50000"/>
                  </a:schemeClr>
                </a:solidFill>
                <a:latin typeface="Avenir Next LT Pro"/>
              </a:rPr>
              <a:t> virally suppressed</a:t>
            </a:r>
            <a:endParaRPr lang="en-US" sz="1800" b="1">
              <a:solidFill>
                <a:schemeClr val="tx1">
                  <a:lumMod val="50000"/>
                  <a:lumOff val="50000"/>
                </a:schemeClr>
              </a:solidFill>
              <a:latin typeface="Avenir Next LT Pro"/>
              <a:cs typeface="Calibri"/>
            </a:endParaRPr>
          </a:p>
        </p:txBody>
      </p:sp>
      <p:sp>
        <p:nvSpPr>
          <p:cNvPr id="20" name="Content Placeholder 2">
            <a:extLst>
              <a:ext uri="{FF2B5EF4-FFF2-40B4-BE49-F238E27FC236}">
                <a16:creationId xmlns:a16="http://schemas.microsoft.com/office/drawing/2014/main" id="{7FF544F8-59A4-4496-A880-6614A1EA6673}"/>
              </a:ext>
            </a:extLst>
          </p:cNvPr>
          <p:cNvSpPr>
            <a:spLocks noGrp="1"/>
          </p:cNvSpPr>
          <p:nvPr/>
        </p:nvSpPr>
        <p:spPr>
          <a:xfrm>
            <a:off x="1688948" y="1836770"/>
            <a:ext cx="4346090" cy="4032324"/>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F0502020204030204" pitchFamily="34" charset="0"/>
              <a:buChar char="•"/>
            </a:pPr>
            <a:r>
              <a:rPr lang="en-US">
                <a:solidFill>
                  <a:srgbClr val="FFFFFF"/>
                </a:solidFill>
                <a:latin typeface="Avenir Next LT Pro"/>
                <a:cs typeface="Calibri"/>
              </a:rPr>
              <a:t>Since Mbeki's Presidency, ART programs have been initiated all across the country, often providing ARVs to patients regardless of their ability to pay</a:t>
            </a:r>
          </a:p>
          <a:p>
            <a:endParaRPr lang="en-US">
              <a:solidFill>
                <a:srgbClr val="FFFFFF"/>
              </a:solidFill>
              <a:latin typeface="Avenir Next LT Pro"/>
              <a:cs typeface="Calibri"/>
            </a:endParaRPr>
          </a:p>
          <a:p>
            <a:pPr>
              <a:buFont typeface="Arial" panose="020F0502020204030204" pitchFamily="34" charset="0"/>
              <a:buChar char="•"/>
            </a:pPr>
            <a:r>
              <a:rPr lang="en-US">
                <a:solidFill>
                  <a:srgbClr val="FFFFFF"/>
                </a:solidFill>
                <a:latin typeface="Avenir Next LT Pro"/>
                <a:cs typeface="Calibri"/>
              </a:rPr>
              <a:t>International donations and support through independent agencies and PEPFAR (U.S. President's Emergency Plan for AIDS Relief) have greatly contributed to the decreasing HIV rates</a:t>
            </a:r>
          </a:p>
        </p:txBody>
      </p:sp>
      <p:sp>
        <p:nvSpPr>
          <p:cNvPr id="21" name="TextBox 20">
            <a:extLst>
              <a:ext uri="{FF2B5EF4-FFF2-40B4-BE49-F238E27FC236}">
                <a16:creationId xmlns:a16="http://schemas.microsoft.com/office/drawing/2014/main" id="{53485FA7-3B7C-4023-8405-2B6E91BF351B}"/>
              </a:ext>
            </a:extLst>
          </p:cNvPr>
          <p:cNvSpPr txBox="1"/>
          <p:nvPr/>
        </p:nvSpPr>
        <p:spPr>
          <a:xfrm>
            <a:off x="10701337" y="649446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 (UNAIDS, 2020)</a:t>
            </a:r>
            <a:endParaRPr lang="en-US"/>
          </a:p>
        </p:txBody>
      </p:sp>
    </p:spTree>
    <p:extLst>
      <p:ext uri="{BB962C8B-B14F-4D97-AF65-F5344CB8AC3E}">
        <p14:creationId xmlns:p14="http://schemas.microsoft.com/office/powerpoint/2010/main" val="1910242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A1520A-1D3C-405F-AEE7-0F2EF43CB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90A6270-490E-48F6-A622-E5BA1B17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7DBA4893-047A-4913-9A32-C316A849B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DB78EE-A55A-4FD9-B7DA-3C4516BBEF0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a:solidFill>
                  <a:srgbClr val="FFFFFF"/>
                </a:solidFill>
                <a:cs typeface="Calibri Light"/>
              </a:rPr>
              <a:t>Reflecting on the Experience</a:t>
            </a:r>
            <a:endParaRPr lang="en-US" sz="8000">
              <a:solidFill>
                <a:srgbClr val="FFFFFF"/>
              </a:solidFill>
            </a:endParaRPr>
          </a:p>
        </p:txBody>
      </p:sp>
    </p:spTree>
    <p:extLst>
      <p:ext uri="{BB962C8B-B14F-4D97-AF65-F5344CB8AC3E}">
        <p14:creationId xmlns:p14="http://schemas.microsoft.com/office/powerpoint/2010/main" val="156111582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AA7280DA-87EA-4586-8363-0E681DDB0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5" name="Rectangle 154">
            <a:extLst>
              <a:ext uri="{FF2B5EF4-FFF2-40B4-BE49-F238E27FC236}">
                <a16:creationId xmlns:a16="http://schemas.microsoft.com/office/drawing/2014/main" id="{03D44D32-7E57-4560-A1F9-78DACBC3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7" name="Straight Connector 156">
            <a:extLst>
              <a:ext uri="{FF2B5EF4-FFF2-40B4-BE49-F238E27FC236}">
                <a16:creationId xmlns:a16="http://schemas.microsoft.com/office/drawing/2014/main" id="{FAC10E55-DD22-414D-96C8-AF83F3665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2CB9AD3A-16A8-4F00-8508-3A1814DBA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8" descr="A beach with a mountain in the background&#10;&#10;Description generated with very high confidence">
            <a:extLst>
              <a:ext uri="{FF2B5EF4-FFF2-40B4-BE49-F238E27FC236}">
                <a16:creationId xmlns:a16="http://schemas.microsoft.com/office/drawing/2014/main" id="{59C94A09-714B-4340-8A12-9AE5B9E5EEB4}"/>
              </a:ext>
            </a:extLst>
          </p:cNvPr>
          <p:cNvPicPr>
            <a:picLocks noChangeAspect="1"/>
          </p:cNvPicPr>
          <p:nvPr/>
        </p:nvPicPr>
        <p:blipFill rotWithShape="1">
          <a:blip r:embed="rId2">
            <a:duotone>
              <a:schemeClr val="bg2">
                <a:shade val="45000"/>
                <a:satMod val="135000"/>
              </a:schemeClr>
              <a:prstClr val="white"/>
            </a:duotone>
            <a:alphaModFix amt="65000"/>
          </a:blip>
          <a:srcRect t="26930" r="9091" b="4888"/>
          <a:stretch/>
        </p:blipFill>
        <p:spPr>
          <a:xfrm>
            <a:off x="20" y="10"/>
            <a:ext cx="12191980" cy="6857990"/>
          </a:xfrm>
          <a:prstGeom prst="rect">
            <a:avLst/>
          </a:prstGeom>
        </p:spPr>
      </p:pic>
      <p:sp>
        <p:nvSpPr>
          <p:cNvPr id="161" name="Rectangle 160">
            <a:extLst>
              <a:ext uri="{FF2B5EF4-FFF2-40B4-BE49-F238E27FC236}">
                <a16:creationId xmlns:a16="http://schemas.microsoft.com/office/drawing/2014/main" id="{45DDFA5F-B26D-446F-A67A-36A94757D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D11F21-D968-47C3-94C6-B1B3E4248745}"/>
              </a:ext>
            </a:extLst>
          </p:cNvPr>
          <p:cNvSpPr>
            <a:spLocks noGrp="1"/>
          </p:cNvSpPr>
          <p:nvPr>
            <p:ph type="title"/>
          </p:nvPr>
        </p:nvSpPr>
        <p:spPr>
          <a:xfrm>
            <a:off x="191830" y="-245165"/>
            <a:ext cx="11656983" cy="1666501"/>
          </a:xfrm>
        </p:spPr>
        <p:txBody>
          <a:bodyPr vert="horz" lIns="91440" tIns="45720" rIns="91440" bIns="45720" rtlCol="0" anchor="b">
            <a:normAutofit/>
          </a:bodyPr>
          <a:lstStyle/>
          <a:p>
            <a:r>
              <a:rPr lang="en-US" sz="4000">
                <a:solidFill>
                  <a:srgbClr val="FFFFFF"/>
                </a:solidFill>
              </a:rPr>
              <a:t>Challenges Encountered &amp;</a:t>
            </a:r>
            <a:br>
              <a:rPr lang="en-US" sz="4000">
                <a:solidFill>
                  <a:srgbClr val="FFFFFF"/>
                </a:solidFill>
              </a:rPr>
            </a:br>
            <a:r>
              <a:rPr lang="en-US" sz="4000">
                <a:solidFill>
                  <a:srgbClr val="FFFFFF"/>
                </a:solidFill>
              </a:rPr>
              <a:t>Lessons Learned</a:t>
            </a:r>
          </a:p>
        </p:txBody>
      </p:sp>
      <p:sp>
        <p:nvSpPr>
          <p:cNvPr id="163" name="Rectangle 162">
            <a:extLst>
              <a:ext uri="{FF2B5EF4-FFF2-40B4-BE49-F238E27FC236}">
                <a16:creationId xmlns:a16="http://schemas.microsoft.com/office/drawing/2014/main" id="{B5DDDD5E-D449-46E1-94B0-6F6C015D1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1" name="Content Placeholder 3">
            <a:extLst>
              <a:ext uri="{FF2B5EF4-FFF2-40B4-BE49-F238E27FC236}">
                <a16:creationId xmlns:a16="http://schemas.microsoft.com/office/drawing/2014/main" id="{51B7D7DD-3254-4341-83CB-62DFE9561803}"/>
              </a:ext>
            </a:extLst>
          </p:cNvPr>
          <p:cNvSpPr>
            <a:spLocks noGrp="1"/>
          </p:cNvSpPr>
          <p:nvPr/>
        </p:nvSpPr>
        <p:spPr>
          <a:xfrm>
            <a:off x="6181724" y="1955939"/>
            <a:ext cx="5294179" cy="4023360"/>
          </a:xfrm>
          <a:prstGeom prst="rect">
            <a:avLst/>
          </a:prstGeom>
        </p:spPr>
        <p:txBody>
          <a:bodyPr vert="horz" lIns="0" tIns="45720" rIns="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a:solidFill>
                  <a:schemeClr val="accent4">
                    <a:lumMod val="20000"/>
                    <a:lumOff val="80000"/>
                  </a:schemeClr>
                </a:solidFill>
                <a:latin typeface="Avenir Next LT Pro Light"/>
                <a:cs typeface="Calibri"/>
              </a:rPr>
              <a:t>Lessons Learned</a:t>
            </a:r>
          </a:p>
          <a:p>
            <a:pPr marL="383540" lvl="1">
              <a:buFont typeface="Wingdings" pitchFamily="34" charset="0"/>
              <a:buChar char="§"/>
            </a:pPr>
            <a:r>
              <a:rPr lang="en-US" sz="2000">
                <a:latin typeface="Avenir Next LT Pro Light"/>
                <a:cs typeface="Calibri"/>
              </a:rPr>
              <a:t>Media portrayal of countries, especially across international boundaries, does not accurately depict cultural norms or values</a:t>
            </a:r>
          </a:p>
          <a:p>
            <a:pPr marL="383540" lvl="1">
              <a:buFont typeface="Wingdings" pitchFamily="34" charset="0"/>
              <a:buChar char="§"/>
            </a:pPr>
            <a:endParaRPr lang="en-US" sz="2000">
              <a:latin typeface="Avenir Next LT Pro Light"/>
              <a:cs typeface="Calibri"/>
            </a:endParaRPr>
          </a:p>
          <a:p>
            <a:pPr marL="383540" lvl="1">
              <a:buFont typeface="Wingdings" pitchFamily="34" charset="0"/>
              <a:buChar char="§"/>
            </a:pPr>
            <a:r>
              <a:rPr lang="en-US" sz="2000">
                <a:latin typeface="Avenir Next LT Pro Light"/>
                <a:cs typeface="Calibri"/>
              </a:rPr>
              <a:t>Politics truly play an integral role in healthcare provision</a:t>
            </a:r>
          </a:p>
          <a:p>
            <a:pPr marL="383540" lvl="1">
              <a:buFont typeface="Wingdings" pitchFamily="34" charset="0"/>
              <a:buChar char="§"/>
            </a:pPr>
            <a:endParaRPr lang="en-US" sz="2000">
              <a:latin typeface="Avenir Next LT Pro Light"/>
              <a:cs typeface="Calibri"/>
            </a:endParaRPr>
          </a:p>
          <a:p>
            <a:pPr marL="383540" lvl="1">
              <a:buFont typeface="Wingdings" pitchFamily="34" charset="0"/>
              <a:buChar char="§"/>
            </a:pPr>
            <a:r>
              <a:rPr lang="en-US" sz="2000">
                <a:latin typeface="Avenir Next LT Pro Light"/>
                <a:cs typeface="Calibri"/>
              </a:rPr>
              <a:t>Systems of oppression and privilege commonly influence all aspects of social justice including equitable healthcare</a:t>
            </a:r>
          </a:p>
        </p:txBody>
      </p:sp>
      <p:sp>
        <p:nvSpPr>
          <p:cNvPr id="143" name="Content Placeholder 3">
            <a:extLst>
              <a:ext uri="{FF2B5EF4-FFF2-40B4-BE49-F238E27FC236}">
                <a16:creationId xmlns:a16="http://schemas.microsoft.com/office/drawing/2014/main" id="{A828A550-120F-4BA8-855E-4C93D2F675C9}"/>
              </a:ext>
            </a:extLst>
          </p:cNvPr>
          <p:cNvSpPr>
            <a:spLocks noGrp="1"/>
          </p:cNvSpPr>
          <p:nvPr/>
        </p:nvSpPr>
        <p:spPr>
          <a:xfrm>
            <a:off x="586347" y="1916811"/>
            <a:ext cx="5294179" cy="4023360"/>
          </a:xfrm>
          <a:prstGeom prst="rect">
            <a:avLst/>
          </a:prstGeom>
        </p:spPr>
        <p:txBody>
          <a:bodyPr vert="horz" lIns="0" tIns="45720" rIns="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a:solidFill>
                  <a:schemeClr val="accent4">
                    <a:lumMod val="20000"/>
                    <a:lumOff val="80000"/>
                  </a:schemeClr>
                </a:solidFill>
                <a:latin typeface="Avenir Next LT Pro Light"/>
                <a:cs typeface="Calibri"/>
              </a:rPr>
              <a:t>Challenges Encountered</a:t>
            </a:r>
          </a:p>
          <a:p>
            <a:pPr marL="726440" indent="-342900">
              <a:buFont typeface="Wingdings" pitchFamily="34" charset="0"/>
              <a:buChar char="§"/>
            </a:pPr>
            <a:r>
              <a:rPr lang="en-US" sz="2000">
                <a:solidFill>
                  <a:schemeClr val="tx1">
                    <a:lumMod val="95000"/>
                  </a:schemeClr>
                </a:solidFill>
                <a:latin typeface="Avenir Next LT Pro Light"/>
                <a:cs typeface="Calibri"/>
              </a:rPr>
              <a:t>Maneuvering international stereotypes</a:t>
            </a:r>
            <a:endParaRPr lang="en-US" sz="2000">
              <a:solidFill>
                <a:schemeClr val="tx1">
                  <a:lumMod val="95000"/>
                </a:schemeClr>
              </a:solidFill>
              <a:latin typeface="Calibri"/>
              <a:ea typeface="+mn-lt"/>
              <a:cs typeface="+mn-lt"/>
            </a:endParaRPr>
          </a:p>
          <a:p>
            <a:pPr marL="1080770" lvl="3" indent="-342900">
              <a:lnSpc>
                <a:spcPct val="90000"/>
              </a:lnSpc>
              <a:spcBef>
                <a:spcPts val="200"/>
              </a:spcBef>
              <a:spcAft>
                <a:spcPts val="400"/>
              </a:spcAft>
              <a:buFont typeface="Wingdings" pitchFamily="34" charset="0"/>
              <a:buChar char="§"/>
            </a:pPr>
            <a:r>
              <a:rPr lang="en-US" sz="2000">
                <a:solidFill>
                  <a:schemeClr val="tx1">
                    <a:lumMod val="95000"/>
                  </a:schemeClr>
                </a:solidFill>
                <a:latin typeface="Avenir Next LT Pro Light"/>
                <a:ea typeface="+mn-lt"/>
                <a:cs typeface="+mn-lt"/>
              </a:rPr>
              <a:t>Being aware of my identity</a:t>
            </a:r>
            <a:endParaRPr lang="en-US" sz="2000">
              <a:solidFill>
                <a:schemeClr val="tx1">
                  <a:lumMod val="95000"/>
                </a:schemeClr>
              </a:solidFill>
              <a:ea typeface="+mn-lt"/>
              <a:cs typeface="+mn-lt"/>
            </a:endParaRPr>
          </a:p>
          <a:p>
            <a:pPr marL="1080770" lvl="3" indent="-342900">
              <a:lnSpc>
                <a:spcPct val="90000"/>
              </a:lnSpc>
              <a:spcBef>
                <a:spcPts val="200"/>
              </a:spcBef>
              <a:spcAft>
                <a:spcPts val="400"/>
              </a:spcAft>
              <a:buFont typeface="Wingdings" pitchFamily="34" charset="0"/>
              <a:buChar char="§"/>
            </a:pPr>
            <a:r>
              <a:rPr lang="en-US" sz="2000">
                <a:solidFill>
                  <a:schemeClr val="tx1">
                    <a:lumMod val="95000"/>
                  </a:schemeClr>
                </a:solidFill>
                <a:latin typeface="Avenir Next LT Pro Light"/>
                <a:ea typeface="+mn-lt"/>
                <a:cs typeface="+mn-lt"/>
              </a:rPr>
              <a:t>Needing to learn the rich cultural history of the area</a:t>
            </a:r>
            <a:endParaRPr lang="en-US">
              <a:solidFill>
                <a:schemeClr val="tx1">
                  <a:lumMod val="95000"/>
                </a:schemeClr>
              </a:solidFill>
              <a:cs typeface="Calibri" panose="020F0502020204030204"/>
            </a:endParaRPr>
          </a:p>
          <a:p>
            <a:pPr marL="1080770" lvl="3" indent="-342900">
              <a:lnSpc>
                <a:spcPct val="90000"/>
              </a:lnSpc>
              <a:spcBef>
                <a:spcPts val="200"/>
              </a:spcBef>
              <a:spcAft>
                <a:spcPts val="400"/>
              </a:spcAft>
              <a:buFont typeface="Wingdings" pitchFamily="34" charset="0"/>
              <a:buChar char="§"/>
            </a:pPr>
            <a:endParaRPr lang="en-US" sz="2000">
              <a:solidFill>
                <a:schemeClr val="tx1">
                  <a:lumMod val="95000"/>
                </a:schemeClr>
              </a:solidFill>
              <a:latin typeface="Avenir Next LT Pro Light"/>
              <a:cs typeface="Calibri"/>
            </a:endParaRPr>
          </a:p>
          <a:p>
            <a:pPr marL="623570" lvl="2" indent="-342900">
              <a:lnSpc>
                <a:spcPct val="90000"/>
              </a:lnSpc>
              <a:spcBef>
                <a:spcPts val="200"/>
              </a:spcBef>
              <a:spcAft>
                <a:spcPts val="400"/>
              </a:spcAft>
              <a:buFont typeface="Wingdings" pitchFamily="34" charset="0"/>
              <a:buChar char="§"/>
            </a:pPr>
            <a:r>
              <a:rPr lang="en-US" sz="2000">
                <a:solidFill>
                  <a:schemeClr val="tx1">
                    <a:lumMod val="95000"/>
                  </a:schemeClr>
                </a:solidFill>
                <a:latin typeface="Avenir Next LT Pro Light"/>
                <a:cs typeface="Calibri"/>
              </a:rPr>
              <a:t>Staying firm in my values and speaking up about things that make me uncomfortable</a:t>
            </a:r>
            <a:endParaRPr lang="en-US" sz="2000">
              <a:solidFill>
                <a:schemeClr val="tx1">
                  <a:lumMod val="95000"/>
                </a:schemeClr>
              </a:solidFill>
              <a:ea typeface="+mn-lt"/>
              <a:cs typeface="+mn-lt"/>
            </a:endParaRPr>
          </a:p>
          <a:p>
            <a:pPr marL="1080770" lvl="3" indent="-342900">
              <a:lnSpc>
                <a:spcPct val="90000"/>
              </a:lnSpc>
              <a:spcBef>
                <a:spcPts val="200"/>
              </a:spcBef>
              <a:spcAft>
                <a:spcPts val="400"/>
              </a:spcAft>
              <a:buFont typeface="Wingdings" pitchFamily="34" charset="0"/>
              <a:buChar char="§"/>
            </a:pPr>
            <a:r>
              <a:rPr lang="en-US" sz="2000">
                <a:solidFill>
                  <a:schemeClr val="tx1">
                    <a:lumMod val="95000"/>
                  </a:schemeClr>
                </a:solidFill>
                <a:latin typeface="Avenir Next LT Pro Light"/>
                <a:cs typeface="Calibri"/>
              </a:rPr>
              <a:t>Reminding myself of the intentions of my trip</a:t>
            </a:r>
            <a:endParaRPr lang="en-US" sz="2000">
              <a:solidFill>
                <a:schemeClr val="tx1">
                  <a:lumMod val="95000"/>
                </a:schemeClr>
              </a:solidFill>
              <a:ea typeface="+mn-lt"/>
              <a:cs typeface="+mn-lt"/>
            </a:endParaRPr>
          </a:p>
          <a:p>
            <a:pPr marL="1080770" lvl="3" indent="-342900">
              <a:lnSpc>
                <a:spcPct val="90000"/>
              </a:lnSpc>
              <a:spcBef>
                <a:spcPts val="200"/>
              </a:spcBef>
              <a:spcAft>
                <a:spcPts val="400"/>
              </a:spcAft>
              <a:buFont typeface="Wingdings" pitchFamily="34" charset="0"/>
              <a:buChar char="§"/>
            </a:pPr>
            <a:r>
              <a:rPr lang="en-US" sz="2000">
                <a:solidFill>
                  <a:schemeClr val="tx1">
                    <a:lumMod val="95000"/>
                  </a:schemeClr>
                </a:solidFill>
                <a:latin typeface="Avenir Next LT Pro Light"/>
                <a:cs typeface="Calibri"/>
              </a:rPr>
              <a:t>Reflecting on the skills I have and qualifications I possess</a:t>
            </a:r>
          </a:p>
        </p:txBody>
      </p:sp>
    </p:spTree>
    <p:extLst>
      <p:ext uri="{BB962C8B-B14F-4D97-AF65-F5344CB8AC3E}">
        <p14:creationId xmlns:p14="http://schemas.microsoft.com/office/powerpoint/2010/main" val="118511457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B7C4-3F1A-4C06-A3CC-306F40D05F17}"/>
              </a:ext>
            </a:extLst>
          </p:cNvPr>
          <p:cNvSpPr>
            <a:spLocks noGrp="1"/>
          </p:cNvSpPr>
          <p:nvPr>
            <p:ph type="title"/>
          </p:nvPr>
        </p:nvSpPr>
        <p:spPr/>
        <p:txBody>
          <a:bodyPr/>
          <a:lstStyle/>
          <a:p>
            <a:pPr algn="ctr"/>
            <a:r>
              <a:rPr lang="en-US">
                <a:latin typeface="Avenir Next LT Pro"/>
                <a:cs typeface="Calibri Light"/>
              </a:rPr>
              <a:t>Honors Project Discussion</a:t>
            </a:r>
            <a:endParaRPr lang="en-US">
              <a:latin typeface="Avenir Next LT Pro"/>
            </a:endParaRPr>
          </a:p>
        </p:txBody>
      </p:sp>
      <p:sp>
        <p:nvSpPr>
          <p:cNvPr id="3" name="Content Placeholder 2">
            <a:extLst>
              <a:ext uri="{FF2B5EF4-FFF2-40B4-BE49-F238E27FC236}">
                <a16:creationId xmlns:a16="http://schemas.microsoft.com/office/drawing/2014/main" id="{3FF86256-D98E-459B-92A6-5BE24B02046E}"/>
              </a:ext>
            </a:extLst>
          </p:cNvPr>
          <p:cNvSpPr>
            <a:spLocks noGrp="1"/>
          </p:cNvSpPr>
          <p:nvPr>
            <p:ph sz="half" idx="1"/>
          </p:nvPr>
        </p:nvSpPr>
        <p:spPr>
          <a:xfrm>
            <a:off x="1097278" y="2593357"/>
            <a:ext cx="4233270" cy="3146342"/>
          </a:xfrm>
        </p:spPr>
        <p:txBody>
          <a:bodyPr vert="horz" lIns="0" tIns="45720" rIns="0" bIns="45720" rtlCol="0" anchor="t">
            <a:normAutofit/>
          </a:bodyPr>
          <a:lstStyle/>
          <a:p>
            <a:r>
              <a:rPr lang="en-US" sz="2100">
                <a:latin typeface="Avenir Next LT Pro"/>
                <a:cs typeface="Calibri"/>
              </a:rPr>
              <a:t>What was different from the proposed project?</a:t>
            </a:r>
          </a:p>
          <a:p>
            <a:endParaRPr lang="en-US" sz="2100">
              <a:latin typeface="Avenir Next LT Pro"/>
              <a:cs typeface="Calibri"/>
            </a:endParaRPr>
          </a:p>
          <a:p>
            <a:endParaRPr lang="en-US" sz="2100">
              <a:latin typeface="Avenir Next LT Pro"/>
              <a:cs typeface="Calibri"/>
            </a:endParaRPr>
          </a:p>
          <a:p>
            <a:r>
              <a:rPr lang="en-US" sz="2100">
                <a:latin typeface="Avenir Next LT Pro"/>
                <a:cs typeface="Calibri"/>
              </a:rPr>
              <a:t>Surprises?</a:t>
            </a:r>
          </a:p>
          <a:p>
            <a:endParaRPr lang="en-US" sz="2100">
              <a:latin typeface="Avenir Next LT Pro"/>
              <a:cs typeface="Calibri"/>
            </a:endParaRPr>
          </a:p>
          <a:p>
            <a:endParaRPr lang="en-US" sz="2100">
              <a:latin typeface="Avenir Next LT Pro"/>
              <a:cs typeface="Calibri"/>
            </a:endParaRPr>
          </a:p>
        </p:txBody>
      </p:sp>
      <p:sp>
        <p:nvSpPr>
          <p:cNvPr id="4" name="Content Placeholder 3">
            <a:extLst>
              <a:ext uri="{FF2B5EF4-FFF2-40B4-BE49-F238E27FC236}">
                <a16:creationId xmlns:a16="http://schemas.microsoft.com/office/drawing/2014/main" id="{6D11C2DE-7454-4E4E-9430-40A10958D890}"/>
              </a:ext>
            </a:extLst>
          </p:cNvPr>
          <p:cNvSpPr>
            <a:spLocks noGrp="1"/>
          </p:cNvSpPr>
          <p:nvPr>
            <p:ph sz="half" idx="2"/>
          </p:nvPr>
        </p:nvSpPr>
        <p:spPr>
          <a:xfrm>
            <a:off x="5628450" y="2420829"/>
            <a:ext cx="6073569" cy="2873172"/>
          </a:xfrm>
        </p:spPr>
        <p:txBody>
          <a:bodyPr vert="horz" lIns="0" tIns="45720" rIns="0" bIns="45720" rtlCol="0" anchor="t">
            <a:normAutofit/>
          </a:bodyPr>
          <a:lstStyle/>
          <a:p>
            <a:r>
              <a:rPr lang="en-US">
                <a:latin typeface="Avenir Next LT Pro"/>
                <a:cs typeface="Calibri"/>
              </a:rPr>
              <a:t>I originally planned to do something entirely different, however my experiences in South Africa called me to tell the narrative of HIV in South Africa from a more critical lens.</a:t>
            </a:r>
          </a:p>
          <a:p>
            <a:endParaRPr lang="en-US">
              <a:latin typeface="Avenir Next LT Pro"/>
              <a:cs typeface="Calibri"/>
            </a:endParaRPr>
          </a:p>
          <a:p>
            <a:r>
              <a:rPr lang="en-US">
                <a:latin typeface="Avenir Next LT Pro"/>
                <a:cs typeface="Calibri"/>
              </a:rPr>
              <a:t>The strength and complexity of the South African economy and healthcare system</a:t>
            </a:r>
          </a:p>
        </p:txBody>
      </p:sp>
    </p:spTree>
    <p:extLst>
      <p:ext uri="{BB962C8B-B14F-4D97-AF65-F5344CB8AC3E}">
        <p14:creationId xmlns:p14="http://schemas.microsoft.com/office/powerpoint/2010/main" val="344714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AB109-12C5-4DDF-B50C-5A6BF0141EC7}"/>
              </a:ext>
            </a:extLst>
          </p:cNvPr>
          <p:cNvSpPr>
            <a:spLocks noGrp="1"/>
          </p:cNvSpPr>
          <p:nvPr>
            <p:ph type="title"/>
          </p:nvPr>
        </p:nvSpPr>
        <p:spPr>
          <a:xfrm>
            <a:off x="364934" y="643467"/>
            <a:ext cx="3884512" cy="5571066"/>
          </a:xfrm>
        </p:spPr>
        <p:txBody>
          <a:bodyPr vert="horz" lIns="91440" tIns="45720" rIns="91440" bIns="45720" rtlCol="0" anchor="ctr">
            <a:normAutofit/>
          </a:bodyPr>
          <a:lstStyle/>
          <a:p>
            <a:r>
              <a:rPr lang="en-US" sz="4000">
                <a:solidFill>
                  <a:srgbClr val="FFFFFF"/>
                </a:solidFill>
                <a:latin typeface="Avenir Next LT Pro"/>
              </a:rPr>
              <a:t>Project Purpose</a:t>
            </a:r>
          </a:p>
        </p:txBody>
      </p:sp>
      <p:sp>
        <p:nvSpPr>
          <p:cNvPr id="196" name="Rectangle 195">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1" name="Content Placeholder 2">
            <a:extLst>
              <a:ext uri="{FF2B5EF4-FFF2-40B4-BE49-F238E27FC236}">
                <a16:creationId xmlns:a16="http://schemas.microsoft.com/office/drawing/2014/main" id="{E5398FCB-FD4E-42A7-9988-CDADF945559E}"/>
              </a:ext>
            </a:extLst>
          </p:cNvPr>
          <p:cNvSpPr>
            <a:spLocks noGrp="1"/>
          </p:cNvSpPr>
          <p:nvPr/>
        </p:nvSpPr>
        <p:spPr>
          <a:xfrm>
            <a:off x="5124206" y="643467"/>
            <a:ext cx="6104288" cy="5571065"/>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a:solidFill>
                  <a:srgbClr val="FFFFFF"/>
                </a:solidFill>
                <a:latin typeface="Avenir Next LT Pro Light"/>
              </a:rPr>
              <a:t>The purpose of this project was to investigate the HIV/AIDS epidemic of South Africa through an ethical, global health learning opportunity. </a:t>
            </a:r>
          </a:p>
          <a:p>
            <a:pPr marL="0" indent="0">
              <a:buFont typeface="Calibri" panose="020F0502020204030204" pitchFamily="34" charset="0"/>
              <a:buNone/>
            </a:pPr>
            <a:endParaRPr lang="en-US" sz="1800">
              <a:solidFill>
                <a:srgbClr val="FFFFFF"/>
              </a:solidFill>
            </a:endParaRPr>
          </a:p>
        </p:txBody>
      </p:sp>
    </p:spTree>
    <p:extLst>
      <p:ext uri="{BB962C8B-B14F-4D97-AF65-F5344CB8AC3E}">
        <p14:creationId xmlns:p14="http://schemas.microsoft.com/office/powerpoint/2010/main" val="391349627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B7C4-3F1A-4C06-A3CC-306F40D05F17}"/>
              </a:ext>
            </a:extLst>
          </p:cNvPr>
          <p:cNvSpPr>
            <a:spLocks noGrp="1"/>
          </p:cNvSpPr>
          <p:nvPr>
            <p:ph type="title"/>
          </p:nvPr>
        </p:nvSpPr>
        <p:spPr/>
        <p:txBody>
          <a:bodyPr/>
          <a:lstStyle/>
          <a:p>
            <a:pPr algn="ctr"/>
            <a:r>
              <a:rPr lang="en-US">
                <a:latin typeface="Avenir Next LT Pro"/>
                <a:cs typeface="Calibri Light"/>
              </a:rPr>
              <a:t>Honors Project Discussion</a:t>
            </a:r>
            <a:endParaRPr lang="en-US">
              <a:latin typeface="Avenir Next LT Pro"/>
            </a:endParaRPr>
          </a:p>
        </p:txBody>
      </p:sp>
      <p:sp>
        <p:nvSpPr>
          <p:cNvPr id="3" name="Content Placeholder 2">
            <a:extLst>
              <a:ext uri="{FF2B5EF4-FFF2-40B4-BE49-F238E27FC236}">
                <a16:creationId xmlns:a16="http://schemas.microsoft.com/office/drawing/2014/main" id="{3FF86256-D98E-459B-92A6-5BE24B02046E}"/>
              </a:ext>
            </a:extLst>
          </p:cNvPr>
          <p:cNvSpPr>
            <a:spLocks noGrp="1"/>
          </p:cNvSpPr>
          <p:nvPr>
            <p:ph sz="half" idx="1"/>
          </p:nvPr>
        </p:nvSpPr>
        <p:spPr>
          <a:xfrm>
            <a:off x="665957" y="2233923"/>
            <a:ext cx="3011194" cy="4023360"/>
          </a:xfrm>
        </p:spPr>
        <p:txBody>
          <a:bodyPr vert="horz" lIns="0" tIns="45720" rIns="0" bIns="45720" rtlCol="0" anchor="t">
            <a:normAutofit lnSpcReduction="10000"/>
          </a:bodyPr>
          <a:lstStyle/>
          <a:p>
            <a:r>
              <a:rPr lang="en-US" sz="2100">
                <a:latin typeface="Avenir Next LT Pro"/>
                <a:cs typeface="Calibri"/>
              </a:rPr>
              <a:t>Unexpected conclusions?</a:t>
            </a:r>
          </a:p>
          <a:p>
            <a:endParaRPr lang="en-US" sz="2100">
              <a:latin typeface="Avenir Next LT Pro"/>
              <a:cs typeface="Calibri"/>
            </a:endParaRPr>
          </a:p>
          <a:p>
            <a:endParaRPr lang="en-US" sz="2100">
              <a:latin typeface="Avenir Next LT Pro"/>
              <a:cs typeface="Calibri"/>
            </a:endParaRPr>
          </a:p>
          <a:p>
            <a:endParaRPr lang="en-US" sz="2100">
              <a:latin typeface="Avenir Next LT Pro"/>
              <a:cs typeface="Calibri"/>
            </a:endParaRPr>
          </a:p>
          <a:p>
            <a:endParaRPr lang="en-US" sz="2100">
              <a:latin typeface="Avenir Next LT Pro"/>
              <a:cs typeface="Calibri"/>
            </a:endParaRPr>
          </a:p>
          <a:p>
            <a:r>
              <a:rPr lang="en-US" sz="2100">
                <a:latin typeface="Avenir Next LT Pro"/>
                <a:cs typeface="Calibri"/>
              </a:rPr>
              <a:t>Project strengths?</a:t>
            </a:r>
          </a:p>
          <a:p>
            <a:endParaRPr lang="en-US" sz="2100">
              <a:latin typeface="Avenir Next LT Pro"/>
              <a:cs typeface="Calibri"/>
            </a:endParaRPr>
          </a:p>
          <a:p>
            <a:endParaRPr lang="en-US" sz="2100">
              <a:latin typeface="Avenir Next LT Pro"/>
              <a:cs typeface="Calibri"/>
            </a:endParaRPr>
          </a:p>
        </p:txBody>
      </p:sp>
      <p:sp>
        <p:nvSpPr>
          <p:cNvPr id="4" name="Content Placeholder 3">
            <a:extLst>
              <a:ext uri="{FF2B5EF4-FFF2-40B4-BE49-F238E27FC236}">
                <a16:creationId xmlns:a16="http://schemas.microsoft.com/office/drawing/2014/main" id="{6D11C2DE-7454-4E4E-9430-40A10958D890}"/>
              </a:ext>
            </a:extLst>
          </p:cNvPr>
          <p:cNvSpPr>
            <a:spLocks noGrp="1"/>
          </p:cNvSpPr>
          <p:nvPr>
            <p:ph sz="half" idx="2"/>
          </p:nvPr>
        </p:nvSpPr>
        <p:spPr>
          <a:xfrm>
            <a:off x="3313695" y="2133282"/>
            <a:ext cx="8575230" cy="4310907"/>
          </a:xfrm>
        </p:spPr>
        <p:txBody>
          <a:bodyPr vert="horz" lIns="0" tIns="45720" rIns="0" bIns="45720" rtlCol="0" anchor="t">
            <a:normAutofit lnSpcReduction="10000"/>
          </a:bodyPr>
          <a:lstStyle/>
          <a:p>
            <a:pPr marL="200660" lvl="1" indent="0">
              <a:buNone/>
            </a:pPr>
            <a:r>
              <a:rPr lang="en-US" sz="1900">
                <a:latin typeface="Avenir Next LT Pro"/>
                <a:ea typeface="+mn-lt"/>
                <a:cs typeface="+mn-lt"/>
              </a:rPr>
              <a:t>While many social determinants of health are at play in South Africa to worsen the HIV/AIDS epidemic for specific marginalized groups, the ultimate catalysts that exacerbated the health crisis were the uninformed political decisions made that disregarded the findings of the global scientific community.</a:t>
            </a:r>
            <a:endParaRPr lang="en-US" sz="1900">
              <a:latin typeface="Avenir Next LT Pro"/>
              <a:cs typeface="Calibri"/>
            </a:endParaRPr>
          </a:p>
          <a:p>
            <a:endParaRPr lang="en-US" sz="1900">
              <a:latin typeface="Avenir Next LT Pro"/>
              <a:cs typeface="Calibri"/>
            </a:endParaRPr>
          </a:p>
          <a:p>
            <a:pPr marL="342900" indent="-342900">
              <a:buAutoNum type="arabicPeriod"/>
            </a:pPr>
            <a:r>
              <a:rPr lang="en-US" sz="1900">
                <a:latin typeface="Avenir Next LT Pro"/>
                <a:cs typeface="Calibri"/>
              </a:rPr>
              <a:t>Narrative of a real-life epidemic influenced by the government failing to integrate science into concern for citizens (very real application to COVID-19)</a:t>
            </a:r>
            <a:endParaRPr lang="en-US" sz="1900">
              <a:latin typeface="Avenir Next LT Pro"/>
            </a:endParaRPr>
          </a:p>
          <a:p>
            <a:pPr marL="342900" indent="-342900">
              <a:buAutoNum type="arabicPeriod"/>
            </a:pPr>
            <a:r>
              <a:rPr lang="en-US" sz="1900">
                <a:latin typeface="Avenir Next LT Pro"/>
                <a:cs typeface="Calibri"/>
              </a:rPr>
              <a:t>Healthcare workers use empathy, resources and hard work to combat HIV/AIDS stigma</a:t>
            </a:r>
          </a:p>
          <a:p>
            <a:pPr marL="342900" indent="-342900">
              <a:buAutoNum type="arabicPeriod"/>
            </a:pPr>
            <a:r>
              <a:rPr lang="en-US" sz="1900">
                <a:latin typeface="Avenir Next LT Pro"/>
                <a:cs typeface="Calibri"/>
              </a:rPr>
              <a:t>Shows the devastating risk to communities when elected officials make decisions they are unqualified to make or without the consult of healthcare professionals</a:t>
            </a:r>
          </a:p>
        </p:txBody>
      </p:sp>
    </p:spTree>
    <p:extLst>
      <p:ext uri="{BB962C8B-B14F-4D97-AF65-F5344CB8AC3E}">
        <p14:creationId xmlns:p14="http://schemas.microsoft.com/office/powerpoint/2010/main" val="3240501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0511F0E-AFF8-4562-AE81-C37CC32CE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F4898CE5-0AFD-435D-9FDA-59A0F3C5B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40">
            <a:extLst>
              <a:ext uri="{FF2B5EF4-FFF2-40B4-BE49-F238E27FC236}">
                <a16:creationId xmlns:a16="http://schemas.microsoft.com/office/drawing/2014/main" id="{6B8255C4-B6E0-4F80-A37A-1A86A91773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6F8FDDD1-5E11-46F1-88E8-63D15D0FA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945D22-09DC-461D-8890-F90703755932}"/>
              </a:ext>
            </a:extLst>
          </p:cNvPr>
          <p:cNvSpPr>
            <a:spLocks noGrp="1"/>
          </p:cNvSpPr>
          <p:nvPr>
            <p:ph type="title"/>
          </p:nvPr>
        </p:nvSpPr>
        <p:spPr>
          <a:xfrm>
            <a:off x="7534655" y="634946"/>
            <a:ext cx="4173237" cy="1450757"/>
          </a:xfrm>
        </p:spPr>
        <p:txBody>
          <a:bodyPr vert="horz" lIns="91440" tIns="45720" rIns="91440" bIns="45720" rtlCol="0" anchor="b">
            <a:normAutofit/>
          </a:bodyPr>
          <a:lstStyle/>
          <a:p>
            <a:pPr algn="ctr"/>
            <a:r>
              <a:rPr lang="en-US">
                <a:latin typeface="Avenir Next LT Pro Light"/>
              </a:rPr>
              <a:t>Shaping My Future Career</a:t>
            </a:r>
          </a:p>
        </p:txBody>
      </p:sp>
      <p:pic>
        <p:nvPicPr>
          <p:cNvPr id="6" name="Picture 5" descr="A person standing in front of a graffiti covered building&#10;&#10;Description generated with very high confidence">
            <a:extLst>
              <a:ext uri="{FF2B5EF4-FFF2-40B4-BE49-F238E27FC236}">
                <a16:creationId xmlns:a16="http://schemas.microsoft.com/office/drawing/2014/main" id="{2F63CBED-8BF3-4529-9A5E-402C14A83941}"/>
              </a:ext>
            </a:extLst>
          </p:cNvPr>
          <p:cNvPicPr>
            <a:picLocks noChangeAspect="1"/>
          </p:cNvPicPr>
          <p:nvPr/>
        </p:nvPicPr>
        <p:blipFill rotWithShape="1">
          <a:blip r:embed="rId2"/>
          <a:srcRect l="2910" r="2912" b="1"/>
          <a:stretch/>
        </p:blipFill>
        <p:spPr>
          <a:xfrm>
            <a:off x="628952" y="623178"/>
            <a:ext cx="3671055" cy="2923485"/>
          </a:xfrm>
          <a:prstGeom prst="rect">
            <a:avLst/>
          </a:prstGeom>
        </p:spPr>
      </p:pic>
      <p:sp>
        <p:nvSpPr>
          <p:cNvPr id="45" name="Rectangle 44">
            <a:extLst>
              <a:ext uri="{FF2B5EF4-FFF2-40B4-BE49-F238E27FC236}">
                <a16:creationId xmlns:a16="http://schemas.microsoft.com/office/drawing/2014/main" id="{FF7E94FE-78CC-48A6-B32D-29C00CBC0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863" y="623178"/>
            <a:ext cx="2447148" cy="1728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B33028D8-DE33-4DF7-80E1-A21F195F76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671"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5D0A722-C823-43F8-BCD7-960025AB4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3709572"/>
            <a:ext cx="3659927" cy="197347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erson standing on a beach posing for the camera&#10;&#10;Description generated with very high confidence">
            <a:extLst>
              <a:ext uri="{FF2B5EF4-FFF2-40B4-BE49-F238E27FC236}">
                <a16:creationId xmlns:a16="http://schemas.microsoft.com/office/drawing/2014/main" id="{52560212-CB63-43C2-A9A3-E1570F71EDE5}"/>
              </a:ext>
            </a:extLst>
          </p:cNvPr>
          <p:cNvPicPr>
            <a:picLocks noChangeAspect="1"/>
          </p:cNvPicPr>
          <p:nvPr/>
        </p:nvPicPr>
        <p:blipFill rotWithShape="1">
          <a:blip r:embed="rId3"/>
          <a:srcRect l="10205" r="7532" b="1"/>
          <a:stretch/>
        </p:blipFill>
        <p:spPr>
          <a:xfrm>
            <a:off x="4465863" y="2512667"/>
            <a:ext cx="2447148" cy="3181568"/>
          </a:xfrm>
          <a:prstGeom prst="rect">
            <a:avLst/>
          </a:prstGeom>
        </p:spPr>
      </p:pic>
      <p:sp>
        <p:nvSpPr>
          <p:cNvPr id="3" name="Content Placeholder 2">
            <a:extLst>
              <a:ext uri="{FF2B5EF4-FFF2-40B4-BE49-F238E27FC236}">
                <a16:creationId xmlns:a16="http://schemas.microsoft.com/office/drawing/2014/main" id="{FF964702-8F27-4E6F-A70C-6C22843594BB}"/>
              </a:ext>
            </a:extLst>
          </p:cNvPr>
          <p:cNvSpPr>
            <a:spLocks noGrp="1"/>
          </p:cNvSpPr>
          <p:nvPr>
            <p:ph sz="half" idx="1"/>
          </p:nvPr>
        </p:nvSpPr>
        <p:spPr>
          <a:xfrm>
            <a:off x="7218354" y="2227668"/>
            <a:ext cx="4805840" cy="3641426"/>
          </a:xfrm>
        </p:spPr>
        <p:txBody>
          <a:bodyPr vert="horz" lIns="0" tIns="45720" rIns="0" bIns="45720" rtlCol="0" anchor="t">
            <a:normAutofit/>
          </a:bodyPr>
          <a:lstStyle/>
          <a:p>
            <a:pPr>
              <a:buFont typeface="Wingdings"/>
              <a:buChar char="§"/>
            </a:pPr>
            <a:r>
              <a:rPr lang="en-US" sz="1700">
                <a:latin typeface="Avenir Next LT Pro Light"/>
              </a:rPr>
              <a:t>In South Africa, I grew more passionate about social justice and advocacy than ever before.</a:t>
            </a:r>
            <a:endParaRPr lang="en-US" sz="1700">
              <a:latin typeface="Avenir Next LT Pro Light"/>
              <a:cs typeface="Calibri" panose="020F0502020204030204"/>
            </a:endParaRPr>
          </a:p>
          <a:p>
            <a:pPr>
              <a:buFont typeface="Wingdings"/>
              <a:buChar char="§"/>
            </a:pPr>
            <a:r>
              <a:rPr lang="en-US" sz="1700">
                <a:latin typeface="Avenir Next LT Pro Light"/>
              </a:rPr>
              <a:t>I learned the importance of political participation and speaking up for what you believe in.</a:t>
            </a:r>
          </a:p>
          <a:p>
            <a:pPr>
              <a:buFont typeface="Wingdings"/>
              <a:buChar char="§"/>
            </a:pPr>
            <a:r>
              <a:rPr lang="en-US" sz="1700">
                <a:latin typeface="Avenir Next LT Pro Light"/>
              </a:rPr>
              <a:t>Wanting to continue learning about HIV/AIDS in the United States, I will be volunteering in Community Care Clinics for low-income communities of Toledo.</a:t>
            </a:r>
          </a:p>
          <a:p>
            <a:pPr>
              <a:buFont typeface="Wingdings"/>
              <a:buChar char="§"/>
            </a:pPr>
            <a:r>
              <a:rPr lang="en-US" sz="1700">
                <a:latin typeface="Avenir Next LT Pro Light"/>
              </a:rPr>
              <a:t>I'm planning to pursue a Master of Public Health in Global Health and potentially looking for opportunities in HIV/AIDS counseling.</a:t>
            </a:r>
          </a:p>
        </p:txBody>
      </p:sp>
      <p:sp>
        <p:nvSpPr>
          <p:cNvPr id="51" name="Rectangle 50">
            <a:extLst>
              <a:ext uri="{FF2B5EF4-FFF2-40B4-BE49-F238E27FC236}">
                <a16:creationId xmlns:a16="http://schemas.microsoft.com/office/drawing/2014/main" id="{B630F473-8743-437C-A91B-EDD6A1ADE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Rectangle 52">
            <a:extLst>
              <a:ext uri="{FF2B5EF4-FFF2-40B4-BE49-F238E27FC236}">
                <a16:creationId xmlns:a16="http://schemas.microsoft.com/office/drawing/2014/main" id="{046B934A-6768-4D11-BE81-3ED81806A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287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D063-0C52-403E-9215-E40D396CF5FB}"/>
              </a:ext>
            </a:extLst>
          </p:cNvPr>
          <p:cNvSpPr>
            <a:spLocks noGrp="1"/>
          </p:cNvSpPr>
          <p:nvPr>
            <p:ph type="title"/>
          </p:nvPr>
        </p:nvSpPr>
        <p:spPr>
          <a:xfrm>
            <a:off x="2162669" y="392436"/>
            <a:ext cx="7659512" cy="1436646"/>
          </a:xfrm>
        </p:spPr>
        <p:txBody>
          <a:bodyPr/>
          <a:lstStyle/>
          <a:p>
            <a:r>
              <a:rPr lang="en-US">
                <a:latin typeface="Avenir Next LT Pro"/>
                <a:cs typeface="Calibri Light"/>
              </a:rPr>
              <a:t>Project Acknowledgements</a:t>
            </a:r>
            <a:endParaRPr lang="en-US">
              <a:latin typeface="Avenir Next LT Pro"/>
            </a:endParaRPr>
          </a:p>
        </p:txBody>
      </p:sp>
      <p:sp>
        <p:nvSpPr>
          <p:cNvPr id="3" name="Content Placeholder 2">
            <a:extLst>
              <a:ext uri="{FF2B5EF4-FFF2-40B4-BE49-F238E27FC236}">
                <a16:creationId xmlns:a16="http://schemas.microsoft.com/office/drawing/2014/main" id="{B6F241F8-8BC3-4449-ABAF-036AB6DEE979}"/>
              </a:ext>
            </a:extLst>
          </p:cNvPr>
          <p:cNvSpPr>
            <a:spLocks noGrp="1"/>
          </p:cNvSpPr>
          <p:nvPr>
            <p:ph sz="half" idx="1"/>
          </p:nvPr>
        </p:nvSpPr>
        <p:spPr>
          <a:xfrm>
            <a:off x="1097278" y="2622111"/>
            <a:ext cx="9797306" cy="4023360"/>
          </a:xfrm>
        </p:spPr>
        <p:txBody>
          <a:bodyPr vert="horz" lIns="0" tIns="45720" rIns="0" bIns="45720" rtlCol="0" anchor="t">
            <a:normAutofit/>
          </a:bodyPr>
          <a:lstStyle/>
          <a:p>
            <a:pPr algn="ctr"/>
            <a:r>
              <a:rPr lang="en-US" sz="2400">
                <a:latin typeface="Avenir Next LT Pro"/>
                <a:cs typeface="Calibri"/>
              </a:rPr>
              <a:t>This project would not have been possible without the help of the BGSU Honors College, the Hoskins Global Scholars Program, Mr. Mike Hoskins and Honors Project Advisors, Sharon Schaeffer and Tim Brackenbury.</a:t>
            </a:r>
          </a:p>
          <a:p>
            <a:pPr algn="ctr"/>
            <a:endParaRPr lang="en-US" sz="2400">
              <a:latin typeface="Avenir Next LT Pro"/>
              <a:cs typeface="Calibri"/>
            </a:endParaRPr>
          </a:p>
          <a:p>
            <a:pPr algn="ctr"/>
            <a:r>
              <a:rPr lang="en-US" sz="2400">
                <a:latin typeface="Avenir Next LT Pro"/>
                <a:cs typeface="Calibri"/>
              </a:rPr>
              <a:t>Thank you!</a:t>
            </a:r>
          </a:p>
        </p:txBody>
      </p:sp>
    </p:spTree>
    <p:extLst>
      <p:ext uri="{BB962C8B-B14F-4D97-AF65-F5344CB8AC3E}">
        <p14:creationId xmlns:p14="http://schemas.microsoft.com/office/powerpoint/2010/main" val="3690975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EE24-7ECD-45D4-9D95-B2EC735036B5}"/>
              </a:ext>
            </a:extLst>
          </p:cNvPr>
          <p:cNvSpPr>
            <a:spLocks noGrp="1"/>
          </p:cNvSpPr>
          <p:nvPr>
            <p:ph type="title"/>
          </p:nvPr>
        </p:nvSpPr>
        <p:spPr/>
        <p:txBody>
          <a:bodyPr>
            <a:normAutofit/>
          </a:bodyPr>
          <a:lstStyle/>
          <a:p>
            <a:pPr algn="ctr"/>
            <a:r>
              <a:rPr lang="en-US" sz="5400">
                <a:cs typeface="Calibri Light"/>
              </a:rPr>
              <a:t>References</a:t>
            </a:r>
          </a:p>
        </p:txBody>
      </p:sp>
      <p:sp>
        <p:nvSpPr>
          <p:cNvPr id="3" name="Content Placeholder 2">
            <a:extLst>
              <a:ext uri="{FF2B5EF4-FFF2-40B4-BE49-F238E27FC236}">
                <a16:creationId xmlns:a16="http://schemas.microsoft.com/office/drawing/2014/main" id="{1A99846D-4A03-43C7-AF31-34DF6FAA69A1}"/>
              </a:ext>
            </a:extLst>
          </p:cNvPr>
          <p:cNvSpPr>
            <a:spLocks noGrp="1"/>
          </p:cNvSpPr>
          <p:nvPr>
            <p:ph sz="half" idx="1"/>
          </p:nvPr>
        </p:nvSpPr>
        <p:spPr>
          <a:xfrm>
            <a:off x="274318" y="1914314"/>
            <a:ext cx="5704792" cy="4023360"/>
          </a:xfrm>
        </p:spPr>
        <p:txBody>
          <a:bodyPr vert="horz" lIns="0" tIns="45720" rIns="0" bIns="45720" rtlCol="0" anchor="t">
            <a:noAutofit/>
          </a:bodyPr>
          <a:lstStyle/>
          <a:p>
            <a:r>
              <a:rPr lang="en-US" sz="1000">
                <a:latin typeface="Avenir Next LT Pro"/>
                <a:ea typeface="+mn-lt"/>
                <a:cs typeface="+mn-lt"/>
              </a:rPr>
              <a:t>Avert. (2020, March 4). </a:t>
            </a:r>
            <a:r>
              <a:rPr lang="en-US" sz="1000" i="1">
                <a:latin typeface="Avenir Next LT Pro"/>
                <a:ea typeface="+mn-lt"/>
                <a:cs typeface="+mn-lt"/>
              </a:rPr>
              <a:t>What are HIV and AIDS?</a:t>
            </a:r>
            <a:r>
              <a:rPr lang="en-US" sz="1000">
                <a:latin typeface="Avenir Next LT Pro"/>
                <a:ea typeface="+mn-lt"/>
                <a:cs typeface="+mn-lt"/>
              </a:rPr>
              <a:t> Retrieved from Avert: </a:t>
            </a:r>
            <a:r>
              <a:rPr lang="en-US" sz="1000" dirty="0">
                <a:latin typeface="Avenir Next LT Pro"/>
                <a:ea typeface="+mn-lt"/>
                <a:cs typeface="+mn-lt"/>
              </a:rPr>
              <a:t>https://www.avert.org/about-hiv-aids/what-hiv-aids </a:t>
            </a:r>
          </a:p>
          <a:p>
            <a:r>
              <a:rPr lang="en-US" sz="1000">
                <a:latin typeface="Avenir Next LT Pro"/>
                <a:ea typeface="+mn-lt"/>
                <a:cs typeface="+mn-lt"/>
              </a:rPr>
              <a:t>“Civil Rights Museum President: Mandela a 'Great Soldier'.” </a:t>
            </a:r>
            <a:r>
              <a:rPr lang="en-US" sz="1000" i="1">
                <a:latin typeface="Avenir Next LT Pro"/>
                <a:ea typeface="+mn-lt"/>
                <a:cs typeface="+mn-lt"/>
              </a:rPr>
              <a:t>WBBJ TV</a:t>
            </a:r>
            <a:r>
              <a:rPr lang="en-US" sz="1000">
                <a:latin typeface="Avenir Next LT Pro"/>
                <a:ea typeface="+mn-lt"/>
                <a:cs typeface="+mn-lt"/>
              </a:rPr>
              <a:t>, 4 Dec. 2015, www.wbbjtv.com/2013/12/06/civil-rights-museum-president-mandela-a-great-soldier/. </a:t>
            </a:r>
          </a:p>
          <a:p>
            <a:pPr>
              <a:lnSpc>
                <a:spcPct val="100000"/>
              </a:lnSpc>
              <a:spcBef>
                <a:spcPts val="0"/>
              </a:spcBef>
              <a:spcAft>
                <a:spcPts val="0"/>
              </a:spcAft>
            </a:pPr>
            <a:endParaRPr lang="en-US" sz="1000">
              <a:latin typeface="Avenir Next LT Pro"/>
              <a:ea typeface="+mn-lt"/>
              <a:cs typeface="+mn-lt"/>
            </a:endParaRPr>
          </a:p>
          <a:p>
            <a:pPr>
              <a:lnSpc>
                <a:spcPct val="100000"/>
              </a:lnSpc>
              <a:spcBef>
                <a:spcPts val="0"/>
              </a:spcBef>
              <a:spcAft>
                <a:spcPts val="0"/>
              </a:spcAft>
            </a:pPr>
            <a:r>
              <a:rPr lang="en-US" sz="1000">
                <a:latin typeface="Avenir Next LT Pro"/>
                <a:ea typeface="+mn-lt"/>
                <a:cs typeface="+mn-lt"/>
              </a:rPr>
              <a:t>Daley, Suzanne. “The Day Apartheid Died: Photos of South Africa's First Free Vote.” </a:t>
            </a:r>
            <a:r>
              <a:rPr lang="en-US" sz="1000" i="1">
                <a:latin typeface="Avenir Next LT Pro"/>
                <a:ea typeface="+mn-lt"/>
                <a:cs typeface="+mn-lt"/>
              </a:rPr>
              <a:t>The New York Times</a:t>
            </a:r>
            <a:r>
              <a:rPr lang="en-US" sz="1000">
                <a:latin typeface="Avenir Next LT Pro"/>
                <a:ea typeface="+mn-lt"/>
                <a:cs typeface="+mn-lt"/>
              </a:rPr>
              <a:t>, The New York Times, 8 May 2019, www.nytimes.com/2019/05/08/world/africa/south-africa-1994-election-photos.html?auth=link-dismiss-google1tap. </a:t>
            </a:r>
            <a:endParaRPr lang="en-US" sz="1000">
              <a:cs typeface="Calibri" panose="020F0502020204030204"/>
            </a:endParaRPr>
          </a:p>
          <a:p>
            <a:r>
              <a:rPr lang="en-US" sz="1000">
                <a:latin typeface="Avenir Next LT Pro"/>
                <a:ea typeface="+mn-lt"/>
                <a:cs typeface="+mn-lt"/>
              </a:rPr>
              <a:t>Department of Health. (2010). </a:t>
            </a:r>
            <a:r>
              <a:rPr lang="en-US" sz="1000" i="1">
                <a:latin typeface="Avenir Next LT Pro"/>
                <a:ea typeface="+mn-lt"/>
                <a:cs typeface="+mn-lt"/>
              </a:rPr>
              <a:t>Remuneration Policy for Health Professionals Employed in the Public Health Sector.</a:t>
            </a:r>
            <a:r>
              <a:rPr lang="en-US" sz="1000">
                <a:latin typeface="Avenir Next LT Pro"/>
                <a:ea typeface="+mn-lt"/>
                <a:cs typeface="+mn-lt"/>
              </a:rPr>
              <a:t> Republic of South Africa. </a:t>
            </a:r>
            <a:endParaRPr lang="en-US" sz="1000">
              <a:latin typeface="Calibri" panose="020F0502020204030204"/>
              <a:ea typeface="+mn-lt"/>
              <a:cs typeface="+mn-lt"/>
            </a:endParaRPr>
          </a:p>
          <a:p>
            <a:r>
              <a:rPr lang="en-US" sz="1000">
                <a:latin typeface="Avenir Next LT Pro"/>
                <a:ea typeface="+mn-lt"/>
                <a:cs typeface="+mn-lt"/>
              </a:rPr>
              <a:t>Dickens, Peter. “South African Flags.” </a:t>
            </a:r>
            <a:r>
              <a:rPr lang="en-US" sz="1000" i="1">
                <a:latin typeface="Avenir Next LT Pro"/>
                <a:ea typeface="+mn-lt"/>
                <a:cs typeface="+mn-lt"/>
              </a:rPr>
              <a:t>The Observation Post</a:t>
            </a:r>
            <a:r>
              <a:rPr lang="en-US" sz="1000">
                <a:latin typeface="Avenir Next LT Pro"/>
                <a:ea typeface="+mn-lt"/>
                <a:cs typeface="+mn-lt"/>
              </a:rPr>
              <a:t>, 2019, samilhistory.com/tag/south-</a:t>
            </a:r>
            <a:r>
              <a:rPr lang="en-US" sz="1000" err="1">
                <a:latin typeface="Avenir Next LT Pro"/>
                <a:ea typeface="+mn-lt"/>
                <a:cs typeface="+mn-lt"/>
              </a:rPr>
              <a:t>african</a:t>
            </a:r>
            <a:r>
              <a:rPr lang="en-US" sz="1000">
                <a:latin typeface="Avenir Next LT Pro"/>
                <a:ea typeface="+mn-lt"/>
                <a:cs typeface="+mn-lt"/>
              </a:rPr>
              <a:t>-flags/. </a:t>
            </a:r>
            <a:endParaRPr lang="en-US" sz="1000">
              <a:cs typeface="Calibri" panose="020F0502020204030204"/>
            </a:endParaRPr>
          </a:p>
          <a:p>
            <a:r>
              <a:rPr lang="en-US" sz="1000">
                <a:latin typeface="Avenir Next LT Pro"/>
                <a:ea typeface="+mn-lt"/>
                <a:cs typeface="+mn-lt"/>
              </a:rPr>
              <a:t>Harvard School of Public Health. (2019). The cost of South Africa’s misguided AIDS policies. </a:t>
            </a:r>
            <a:r>
              <a:rPr lang="en-US" sz="1000" i="1">
                <a:latin typeface="Avenir Next LT Pro"/>
                <a:ea typeface="+mn-lt"/>
                <a:cs typeface="+mn-lt"/>
              </a:rPr>
              <a:t>Harvard News Spring 2019</a:t>
            </a:r>
            <a:r>
              <a:rPr lang="en-US" sz="1000">
                <a:latin typeface="Avenir Next LT Pro Light"/>
                <a:ea typeface="+mn-lt"/>
                <a:cs typeface="+mn-lt"/>
              </a:rPr>
              <a:t>. </a:t>
            </a:r>
            <a:endParaRPr lang="en-US" sz="1000">
              <a:latin typeface="Avenir Next LT Pro Light"/>
            </a:endParaRPr>
          </a:p>
          <a:p>
            <a:r>
              <a:rPr lang="en-US" sz="1000">
                <a:solidFill>
                  <a:srgbClr val="000000"/>
                </a:solidFill>
                <a:latin typeface="Avenir Next LT Pro Light"/>
                <a:ea typeface="+mn-lt"/>
                <a:cs typeface="+mn-lt"/>
              </a:rPr>
              <a:t>Ighobor, K. (2016-2017, December - March). Diagnosing Africa's Medical Brain Drain. </a:t>
            </a:r>
            <a:r>
              <a:rPr lang="en-US" sz="1000" i="1">
                <a:solidFill>
                  <a:srgbClr val="000000"/>
                </a:solidFill>
                <a:latin typeface="Avenir Next LT Pro Light"/>
                <a:ea typeface="+mn-lt"/>
                <a:cs typeface="+mn-lt"/>
              </a:rPr>
              <a:t>Africa Renewal</a:t>
            </a:r>
            <a:r>
              <a:rPr lang="en-US" sz="1000">
                <a:solidFill>
                  <a:srgbClr val="000000"/>
                </a:solidFill>
                <a:latin typeface="Avenir Next LT Pro Light"/>
                <a:ea typeface="+mn-lt"/>
                <a:cs typeface="+mn-lt"/>
              </a:rPr>
              <a:t>. Retrieved from UN Magazine: Africa Renewal. </a:t>
            </a:r>
          </a:p>
          <a:p>
            <a:r>
              <a:rPr lang="en-US" sz="1000">
                <a:solidFill>
                  <a:srgbClr val="000000"/>
                </a:solidFill>
                <a:latin typeface="Avenir Next LT Pro Light"/>
                <a:ea typeface="+mn-lt"/>
                <a:cs typeface="+mn-lt"/>
              </a:rPr>
              <a:t>Kon, Z. R., &amp; Lackan, N. (2008). Ethnic Disparities in Access to Care in Post-Apartheid South Africa. </a:t>
            </a:r>
            <a:r>
              <a:rPr lang="en-US" sz="1000" i="1">
                <a:solidFill>
                  <a:srgbClr val="000000"/>
                </a:solidFill>
                <a:latin typeface="Avenir Next LT Pro Light"/>
                <a:ea typeface="+mn-lt"/>
                <a:cs typeface="+mn-lt"/>
              </a:rPr>
              <a:t>American Journal of Public Health</a:t>
            </a:r>
            <a:r>
              <a:rPr lang="en-US" sz="1000">
                <a:solidFill>
                  <a:srgbClr val="000000"/>
                </a:solidFill>
                <a:latin typeface="Avenir Next LT Pro Light"/>
                <a:ea typeface="+mn-lt"/>
                <a:cs typeface="+mn-lt"/>
              </a:rPr>
              <a:t>, 2272-2277. </a:t>
            </a:r>
            <a:endParaRPr lang="en-US" sz="1000">
              <a:latin typeface="Avenir Next LT Pro Light"/>
              <a:ea typeface="+mn-lt"/>
              <a:cs typeface="+mn-lt"/>
            </a:endParaRPr>
          </a:p>
          <a:p>
            <a:r>
              <a:rPr lang="en-US" sz="1000">
                <a:solidFill>
                  <a:srgbClr val="000000"/>
                </a:solidFill>
                <a:latin typeface="Avenir Next LT Pro Light"/>
                <a:ea typeface="+mn-lt"/>
                <a:cs typeface="+mn-lt"/>
              </a:rPr>
              <a:t>Mahlathi, P., &amp; Dlamini, J. (2015). </a:t>
            </a:r>
            <a:r>
              <a:rPr lang="en-US" sz="1000" i="1">
                <a:solidFill>
                  <a:srgbClr val="000000"/>
                </a:solidFill>
                <a:latin typeface="Avenir Next LT Pro Light"/>
                <a:ea typeface="+mn-lt"/>
                <a:cs typeface="+mn-lt"/>
              </a:rPr>
              <a:t>Minimum Data Sets for Human Resources for Health and the Surgical Workforce in South Africa's Health System: a rapid analysis of stock and migration.</a:t>
            </a:r>
            <a:r>
              <a:rPr lang="en-US" sz="1000">
                <a:solidFill>
                  <a:srgbClr val="000000"/>
                </a:solidFill>
                <a:latin typeface="Avenir Next LT Pro Light"/>
                <a:ea typeface="+mn-lt"/>
                <a:cs typeface="+mn-lt"/>
              </a:rPr>
              <a:t> African Institute for Health and Leadership Development. </a:t>
            </a:r>
            <a:endParaRPr lang="en-US">
              <a:latin typeface="Avenir Next LT Pro Light"/>
            </a:endParaRPr>
          </a:p>
          <a:p>
            <a:r>
              <a:rPr lang="en-US" sz="1000" dirty="0">
                <a:latin typeface="Avenir Next LT Pro Light"/>
                <a:ea typeface="+mn-lt"/>
                <a:cs typeface="+mn-lt"/>
              </a:rPr>
              <a:t>  </a:t>
            </a:r>
          </a:p>
          <a:p>
            <a:endParaRPr lang="en-US" sz="1200">
              <a:latin typeface="Avenir Next LT Pro"/>
              <a:ea typeface="+mn-lt"/>
              <a:cs typeface="+mn-lt"/>
            </a:endParaRPr>
          </a:p>
        </p:txBody>
      </p:sp>
      <p:sp>
        <p:nvSpPr>
          <p:cNvPr id="7" name="TextBox 6">
            <a:extLst>
              <a:ext uri="{FF2B5EF4-FFF2-40B4-BE49-F238E27FC236}">
                <a16:creationId xmlns:a16="http://schemas.microsoft.com/office/drawing/2014/main" id="{0F9F735C-D57C-4FCF-BC9C-6B1363325EE7}"/>
              </a:ext>
            </a:extLst>
          </p:cNvPr>
          <p:cNvSpPr txBox="1"/>
          <p:nvPr/>
        </p:nvSpPr>
        <p:spPr>
          <a:xfrm>
            <a:off x="6253198" y="1914031"/>
            <a:ext cx="5569374" cy="46027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spcAft>
                <a:spcPts val="200"/>
              </a:spcAft>
            </a:pPr>
            <a:r>
              <a:rPr lang="en-US" sz="950">
                <a:solidFill>
                  <a:srgbClr val="000000"/>
                </a:solidFill>
                <a:latin typeface="Avenir Next LT Pro Light"/>
              </a:rPr>
              <a:t>Merriam-Webster. (2020). </a:t>
            </a:r>
            <a:r>
              <a:rPr lang="en-US" sz="950" i="1">
                <a:solidFill>
                  <a:srgbClr val="000000"/>
                </a:solidFill>
                <a:latin typeface="Avenir Next LT Pro Light"/>
              </a:rPr>
              <a:t>Brain Drain</a:t>
            </a:r>
            <a:r>
              <a:rPr lang="en-US" sz="950">
                <a:solidFill>
                  <a:srgbClr val="000000"/>
                </a:solidFill>
                <a:latin typeface="Avenir Next LT Pro Light"/>
              </a:rPr>
              <a:t>. Retrieved from Merriam-Webster: https://www.merriam-webster.com/dictionary/brain%20drain </a:t>
            </a:r>
            <a:endParaRPr lang="en-US" sz="950">
              <a:solidFill>
                <a:srgbClr val="000000"/>
              </a:solidFill>
              <a:latin typeface="Avenir Next LT Pro Light"/>
              <a:ea typeface="+mn-lt"/>
              <a:cs typeface="+mn-lt"/>
            </a:endParaRPr>
          </a:p>
          <a:p>
            <a:pPr>
              <a:lnSpc>
                <a:spcPct val="90000"/>
              </a:lnSpc>
              <a:spcBef>
                <a:spcPts val="1200"/>
              </a:spcBef>
              <a:spcAft>
                <a:spcPts val="200"/>
              </a:spcAft>
            </a:pPr>
            <a:r>
              <a:rPr lang="en-US" sz="950">
                <a:solidFill>
                  <a:srgbClr val="000000"/>
                </a:solidFill>
                <a:latin typeface="Avenir Next LT Pro Light"/>
              </a:rPr>
              <a:t>Miriam-Webster. (2020). </a:t>
            </a:r>
            <a:r>
              <a:rPr lang="en-US" sz="950" i="1">
                <a:solidFill>
                  <a:srgbClr val="000000"/>
                </a:solidFill>
                <a:latin typeface="Avenir Next LT Pro Light"/>
              </a:rPr>
              <a:t>Apartheid</a:t>
            </a:r>
            <a:r>
              <a:rPr lang="en-US" sz="950">
                <a:solidFill>
                  <a:srgbClr val="000000"/>
                </a:solidFill>
                <a:latin typeface="Avenir Next LT Pro Light"/>
              </a:rPr>
              <a:t>. Retrieved from Merriam-Webster: https://www.merriam-webster.com/dictionary/apartheid</a:t>
            </a:r>
            <a:r>
              <a:rPr lang="en-US" sz="950" dirty="0">
                <a:solidFill>
                  <a:srgbClr val="000000"/>
                </a:solidFill>
                <a:latin typeface="Avenir Next LT Pro Light"/>
              </a:rPr>
              <a:t> </a:t>
            </a:r>
            <a:endParaRPr lang="en-US" sz="950">
              <a:solidFill>
                <a:srgbClr val="000000"/>
              </a:solidFill>
              <a:latin typeface="Avenir Next LT Pro Light"/>
              <a:ea typeface="+mn-lt"/>
              <a:cs typeface="+mn-lt"/>
            </a:endParaRPr>
          </a:p>
          <a:p>
            <a:pPr>
              <a:lnSpc>
                <a:spcPct val="90000"/>
              </a:lnSpc>
              <a:spcBef>
                <a:spcPts val="1200"/>
              </a:spcBef>
              <a:spcAft>
                <a:spcPts val="200"/>
              </a:spcAft>
            </a:pPr>
            <a:r>
              <a:rPr lang="en-US" sz="950">
                <a:solidFill>
                  <a:srgbClr val="000000"/>
                </a:solidFill>
                <a:latin typeface="Avenir Next LT Pro Light"/>
              </a:rPr>
              <a:t>NAACP. (2015, December 1). </a:t>
            </a:r>
            <a:r>
              <a:rPr lang="en-US" sz="950" i="1">
                <a:solidFill>
                  <a:srgbClr val="000000"/>
                </a:solidFill>
                <a:latin typeface="Avenir Next LT Pro Light"/>
              </a:rPr>
              <a:t>Reframing HIV as a Social Justice Issue to Win the War Against the HIV Epidemic in Black America</a:t>
            </a:r>
            <a:r>
              <a:rPr lang="en-US" sz="950">
                <a:solidFill>
                  <a:srgbClr val="000000"/>
                </a:solidFill>
                <a:latin typeface="Avenir Next LT Pro Light"/>
              </a:rPr>
              <a:t>. Retrieved from NAACP.org: https://www.naacp.org/latest/reframing-hiv-as-a-social-justice-issue-to-win-the-war-against-the-hiv/</a:t>
            </a:r>
            <a:r>
              <a:rPr lang="en-US" sz="950" dirty="0">
                <a:solidFill>
                  <a:srgbClr val="000000"/>
                </a:solidFill>
                <a:latin typeface="Avenir Next LT Pro Light"/>
              </a:rPr>
              <a:t> </a:t>
            </a:r>
            <a:endParaRPr lang="en-US" sz="950">
              <a:solidFill>
                <a:srgbClr val="000000"/>
              </a:solidFill>
              <a:latin typeface="Avenir Next LT Pro Light"/>
              <a:ea typeface="+mn-lt"/>
              <a:cs typeface="+mn-lt"/>
            </a:endParaRPr>
          </a:p>
          <a:p>
            <a:pPr>
              <a:lnSpc>
                <a:spcPct val="90000"/>
              </a:lnSpc>
              <a:spcBef>
                <a:spcPts val="1200"/>
              </a:spcBef>
              <a:spcAft>
                <a:spcPts val="200"/>
              </a:spcAft>
            </a:pPr>
            <a:r>
              <a:rPr lang="en-US" sz="950">
                <a:solidFill>
                  <a:srgbClr val="000000"/>
                </a:solidFill>
                <a:latin typeface="Avenir Next LT Pro Light"/>
              </a:rPr>
              <a:t>Republic of South Africa. (2019). </a:t>
            </a:r>
            <a:r>
              <a:rPr lang="en-US" sz="950" i="1">
                <a:solidFill>
                  <a:srgbClr val="000000"/>
                </a:solidFill>
                <a:latin typeface="Avenir Next LT Pro Light"/>
              </a:rPr>
              <a:t>About SA: History.</a:t>
            </a:r>
            <a:r>
              <a:rPr lang="en-US" sz="950">
                <a:solidFill>
                  <a:srgbClr val="000000"/>
                </a:solidFill>
                <a:latin typeface="Avenir Next LT Pro Light"/>
              </a:rPr>
              <a:t> Pretoria: 2018/19 Official Guide to South Africa. </a:t>
            </a:r>
            <a:endParaRPr lang="en-US" sz="950">
              <a:solidFill>
                <a:srgbClr val="000000"/>
              </a:solidFill>
              <a:latin typeface="Avenir Next LT Pro Light"/>
              <a:ea typeface="+mn-lt"/>
              <a:cs typeface="+mn-lt"/>
            </a:endParaRPr>
          </a:p>
          <a:p>
            <a:pPr>
              <a:lnSpc>
                <a:spcPct val="90000"/>
              </a:lnSpc>
              <a:spcBef>
                <a:spcPts val="1200"/>
              </a:spcBef>
              <a:spcAft>
                <a:spcPts val="200"/>
              </a:spcAft>
            </a:pPr>
            <a:r>
              <a:rPr lang="en-US" sz="950">
                <a:solidFill>
                  <a:srgbClr val="000000"/>
                </a:solidFill>
                <a:latin typeface="Avenir Next LT Pro Light"/>
              </a:rPr>
              <a:t>U.S. Department of Health and Human Services. (2019, June 21). </a:t>
            </a:r>
            <a:r>
              <a:rPr lang="en-US" sz="950" i="1">
                <a:solidFill>
                  <a:srgbClr val="000000"/>
                </a:solidFill>
                <a:latin typeface="Avenir Next LT Pro Light"/>
              </a:rPr>
              <a:t>Symptoms of HIV</a:t>
            </a:r>
            <a:r>
              <a:rPr lang="en-US" sz="950">
                <a:solidFill>
                  <a:srgbClr val="000000"/>
                </a:solidFill>
                <a:latin typeface="Avenir Next LT Pro Light"/>
              </a:rPr>
              <a:t>. Retrieved from HIV.gov: https://www.hiv.gov/hiv-basics/overview/about-hiv-and-aids/symptoms-of-hiv</a:t>
            </a:r>
            <a:r>
              <a:rPr lang="en-US" sz="950" dirty="0">
                <a:solidFill>
                  <a:srgbClr val="000000"/>
                </a:solidFill>
                <a:latin typeface="Avenir Next LT Pro Light"/>
              </a:rPr>
              <a:t> </a:t>
            </a:r>
            <a:endParaRPr lang="en-US" sz="950">
              <a:solidFill>
                <a:srgbClr val="000000"/>
              </a:solidFill>
              <a:latin typeface="Avenir Next LT Pro Light"/>
              <a:ea typeface="+mn-lt"/>
              <a:cs typeface="+mn-lt"/>
            </a:endParaRPr>
          </a:p>
          <a:p>
            <a:pPr>
              <a:lnSpc>
                <a:spcPct val="90000"/>
              </a:lnSpc>
              <a:spcBef>
                <a:spcPts val="1200"/>
              </a:spcBef>
              <a:spcAft>
                <a:spcPts val="200"/>
              </a:spcAft>
            </a:pPr>
            <a:r>
              <a:rPr lang="en-US" sz="950">
                <a:solidFill>
                  <a:srgbClr val="000000"/>
                </a:solidFill>
                <a:latin typeface="Avenir Next LT Pro Light"/>
              </a:rPr>
              <a:t>U.S. Department of Health and Human Services. (2020, 4 26). </a:t>
            </a:r>
            <a:r>
              <a:rPr lang="en-US" sz="950" i="1">
                <a:solidFill>
                  <a:srgbClr val="000000"/>
                </a:solidFill>
                <a:latin typeface="Avenir Next LT Pro Light"/>
              </a:rPr>
              <a:t>Viral Suppression</a:t>
            </a:r>
            <a:r>
              <a:rPr lang="en-US" sz="950">
                <a:solidFill>
                  <a:srgbClr val="000000"/>
                </a:solidFill>
                <a:latin typeface="Avenir Next LT Pro Light"/>
              </a:rPr>
              <a:t>. Retrieved from AIDS Info: https://aidsinfo.nih.gov/understanding-hiv-aids/glossary/1650/viral-suppression</a:t>
            </a:r>
            <a:r>
              <a:rPr lang="en-US" sz="950" dirty="0">
                <a:solidFill>
                  <a:srgbClr val="000000"/>
                </a:solidFill>
                <a:latin typeface="Avenir Next LT Pro Light"/>
              </a:rPr>
              <a:t> </a:t>
            </a:r>
            <a:endParaRPr lang="en-US" sz="950">
              <a:solidFill>
                <a:srgbClr val="000000"/>
              </a:solidFill>
              <a:latin typeface="Avenir Next LT Pro Light"/>
              <a:ea typeface="+mn-lt"/>
              <a:cs typeface="+mn-lt"/>
            </a:endParaRPr>
          </a:p>
          <a:p>
            <a:pPr>
              <a:lnSpc>
                <a:spcPct val="90000"/>
              </a:lnSpc>
              <a:spcBef>
                <a:spcPts val="1200"/>
              </a:spcBef>
              <a:spcAft>
                <a:spcPts val="200"/>
              </a:spcAft>
            </a:pPr>
            <a:r>
              <a:rPr lang="en-US" sz="950">
                <a:solidFill>
                  <a:srgbClr val="000000"/>
                </a:solidFill>
                <a:latin typeface="Avenir Next LT Pro Light"/>
              </a:rPr>
              <a:t>UNAIDS. (2020). </a:t>
            </a:r>
            <a:r>
              <a:rPr lang="en-US" sz="950" i="1">
                <a:solidFill>
                  <a:srgbClr val="000000"/>
                </a:solidFill>
                <a:latin typeface="Avenir Next LT Pro Light"/>
              </a:rPr>
              <a:t>South Africa</a:t>
            </a:r>
            <a:r>
              <a:rPr lang="en-US" sz="950">
                <a:solidFill>
                  <a:srgbClr val="000000"/>
                </a:solidFill>
                <a:latin typeface="Avenir Next LT Pro Light"/>
              </a:rPr>
              <a:t>. Retrieved from UNAIDS: https://www.unaids.org/en/regionscountries/countries/so</a:t>
            </a:r>
            <a:endParaRPr lang="en-US" sz="950" dirty="0">
              <a:solidFill>
                <a:srgbClr val="000000"/>
              </a:solidFill>
              <a:latin typeface="Avenir Next LT Pro Light"/>
              <a:cs typeface="Calibri" panose="020F0502020204030204"/>
            </a:endParaRPr>
          </a:p>
          <a:p>
            <a:pPr>
              <a:lnSpc>
                <a:spcPct val="90000"/>
              </a:lnSpc>
              <a:spcBef>
                <a:spcPts val="1200"/>
              </a:spcBef>
              <a:spcAft>
                <a:spcPts val="200"/>
              </a:spcAft>
            </a:pPr>
            <a:r>
              <a:rPr lang="en-US" sz="950">
                <a:latin typeface="Avenir Next LT Pro Light"/>
                <a:ea typeface="+mn-lt"/>
                <a:cs typeface="+mn-lt"/>
              </a:rPr>
              <a:t>United Nations. (2020, February 20). </a:t>
            </a:r>
            <a:r>
              <a:rPr lang="en-US" sz="950" i="1">
                <a:latin typeface="Avenir Next LT Pro Light"/>
                <a:ea typeface="+mn-lt"/>
                <a:cs typeface="+mn-lt"/>
              </a:rPr>
              <a:t>On World Social Justice Day, the UN labour agency says ‘put people and planet first'</a:t>
            </a:r>
            <a:r>
              <a:rPr lang="en-US" sz="950">
                <a:latin typeface="Avenir Next LT Pro Light"/>
                <a:ea typeface="+mn-lt"/>
                <a:cs typeface="+mn-lt"/>
              </a:rPr>
              <a:t>. Retrieved from UN News: https://news.un.org/en/story/2020/02/1057811</a:t>
            </a:r>
            <a:r>
              <a:rPr lang="en-US" sz="950" dirty="0">
                <a:latin typeface="Avenir Next LT Pro Light"/>
                <a:ea typeface="+mn-lt"/>
                <a:cs typeface="+mn-lt"/>
              </a:rPr>
              <a:t> </a:t>
            </a:r>
          </a:p>
          <a:p>
            <a:pPr>
              <a:lnSpc>
                <a:spcPct val="90000"/>
              </a:lnSpc>
              <a:spcBef>
                <a:spcPts val="1200"/>
              </a:spcBef>
              <a:spcAft>
                <a:spcPts val="200"/>
              </a:spcAft>
            </a:pPr>
            <a:r>
              <a:rPr lang="en-US" sz="950">
                <a:latin typeface="Avenir Next LT Pro Light"/>
                <a:ea typeface="+mn-lt"/>
                <a:cs typeface="+mn-lt"/>
              </a:rPr>
              <a:t>World Health Organization. (2006). </a:t>
            </a:r>
            <a:r>
              <a:rPr lang="en-US" sz="950" i="1">
                <a:latin typeface="Avenir Next LT Pro Light"/>
                <a:ea typeface="+mn-lt"/>
                <a:cs typeface="+mn-lt"/>
              </a:rPr>
              <a:t>World Health Report.</a:t>
            </a:r>
            <a:r>
              <a:rPr lang="en-US" sz="950">
                <a:latin typeface="Avenir Next LT Pro Light"/>
                <a:ea typeface="+mn-lt"/>
                <a:cs typeface="+mn-lt"/>
              </a:rPr>
              <a:t> Geneva, Switzerland: World Health Organization. </a:t>
            </a:r>
          </a:p>
          <a:p>
            <a:pPr>
              <a:lnSpc>
                <a:spcPct val="90000"/>
              </a:lnSpc>
              <a:spcBef>
                <a:spcPts val="1200"/>
              </a:spcBef>
              <a:spcAft>
                <a:spcPts val="200"/>
              </a:spcAft>
            </a:pPr>
            <a:endParaRPr lang="en-US" sz="950" dirty="0">
              <a:solidFill>
                <a:srgbClr val="000000"/>
              </a:solidFill>
              <a:latin typeface="Avenir Next LT Pro Light"/>
              <a:cs typeface="Calibri" panose="020F0502020204030204"/>
            </a:endParaRPr>
          </a:p>
        </p:txBody>
      </p:sp>
    </p:spTree>
    <p:extLst>
      <p:ext uri="{BB962C8B-B14F-4D97-AF65-F5344CB8AC3E}">
        <p14:creationId xmlns:p14="http://schemas.microsoft.com/office/powerpoint/2010/main" val="85846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779204-E5D2-4657-B0D3-E77364C3A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62599F1-A442-4AEE-BCB7-1C5C6A785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243A5ED-3136-4223-BF40-988E9F560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36748E2-1414-45C6-81ED-B2E62DD73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9383A-AB4B-458E-9BB8-4807F406B071}"/>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a:t>Why South Africa?</a:t>
            </a:r>
          </a:p>
        </p:txBody>
      </p:sp>
      <p:pic>
        <p:nvPicPr>
          <p:cNvPr id="5" name="Picture 5" descr="A picture containing text, map&#10;&#10;Description generated with very high confidence">
            <a:extLst>
              <a:ext uri="{FF2B5EF4-FFF2-40B4-BE49-F238E27FC236}">
                <a16:creationId xmlns:a16="http://schemas.microsoft.com/office/drawing/2014/main" id="{8F408B0C-88DD-46D9-A821-C23C906AE775}"/>
              </a:ext>
            </a:extLst>
          </p:cNvPr>
          <p:cNvPicPr>
            <a:picLocks noChangeAspect="1"/>
          </p:cNvPicPr>
          <p:nvPr/>
        </p:nvPicPr>
        <p:blipFill>
          <a:blip r:embed="rId2"/>
          <a:stretch>
            <a:fillRect/>
          </a:stretch>
        </p:blipFill>
        <p:spPr>
          <a:xfrm>
            <a:off x="643192" y="1224619"/>
            <a:ext cx="5451627" cy="4088720"/>
          </a:xfrm>
          <a:prstGeom prst="rect">
            <a:avLst/>
          </a:prstGeom>
        </p:spPr>
      </p:pic>
      <p:cxnSp>
        <p:nvCxnSpPr>
          <p:cNvPr id="18" name="Straight Connector 17">
            <a:extLst>
              <a:ext uri="{FF2B5EF4-FFF2-40B4-BE49-F238E27FC236}">
                <a16:creationId xmlns:a16="http://schemas.microsoft.com/office/drawing/2014/main" id="{2D7E4852-2A91-42C1-8C75-34DF3751E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E477EA-29D1-4850-A96E-523AF4EA96DC}"/>
              </a:ext>
            </a:extLst>
          </p:cNvPr>
          <p:cNvSpPr>
            <a:spLocks noGrp="1"/>
          </p:cNvSpPr>
          <p:nvPr>
            <p:ph sz="half" idx="1"/>
          </p:nvPr>
        </p:nvSpPr>
        <p:spPr>
          <a:xfrm>
            <a:off x="6411684" y="2198914"/>
            <a:ext cx="5127172" cy="3670180"/>
          </a:xfrm>
        </p:spPr>
        <p:txBody>
          <a:bodyPr vert="horz" lIns="0" tIns="45720" rIns="0" bIns="45720" rtlCol="0" anchor="t">
            <a:normAutofit/>
          </a:bodyPr>
          <a:lstStyle/>
          <a:p>
            <a:pPr>
              <a:buFont typeface="Wingdings" panose="020F0502020204030204" pitchFamily="34" charset="0"/>
              <a:buChar char="§"/>
            </a:pPr>
            <a:r>
              <a:rPr lang="en-US"/>
              <a:t>71% of all HIV cases worldwide are in sub-Saharan Africa (26 ½ million cases)</a:t>
            </a:r>
          </a:p>
          <a:p>
            <a:pPr>
              <a:buFont typeface="Wingdings" panose="020F0502020204030204" pitchFamily="34" charset="0"/>
              <a:buChar char="§"/>
            </a:pPr>
            <a:r>
              <a:rPr lang="en-US"/>
              <a:t>Management of HIV/AIDS in the United States still does exist, but there are  an increasing amount of programs, resources and treatments </a:t>
            </a:r>
            <a:endParaRPr lang="en-US">
              <a:cs typeface="Calibri" panose="020F0502020204030204"/>
            </a:endParaRPr>
          </a:p>
          <a:p>
            <a:pPr>
              <a:buFont typeface="Wingdings" panose="020F0502020204030204" pitchFamily="34" charset="0"/>
              <a:buChar char="§"/>
            </a:pPr>
            <a:r>
              <a:rPr lang="en-US"/>
              <a:t>I wanted to learn specifically  about the epidemic in South Africa and investigate the healthcare system to see if differences in HIV treatment can be attributed to those differences</a:t>
            </a:r>
            <a:endParaRPr lang="en-US">
              <a:cs typeface="Calibri" panose="020F0502020204030204"/>
            </a:endParaRPr>
          </a:p>
        </p:txBody>
      </p:sp>
      <p:sp>
        <p:nvSpPr>
          <p:cNvPr id="20" name="Rectangle 19">
            <a:extLst>
              <a:ext uri="{FF2B5EF4-FFF2-40B4-BE49-F238E27FC236}">
                <a16:creationId xmlns:a16="http://schemas.microsoft.com/office/drawing/2014/main" id="{54308465-3CAC-4219-A8D5-368A1CFCA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81532E4-FF18-4707-B987-B543B1B7F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428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6" name="Rectangle 255">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AB109-12C5-4DDF-B50C-5A6BF0141EC7}"/>
              </a:ext>
            </a:extLst>
          </p:cNvPr>
          <p:cNvSpPr>
            <a:spLocks noGrp="1"/>
          </p:cNvSpPr>
          <p:nvPr>
            <p:ph type="title"/>
          </p:nvPr>
        </p:nvSpPr>
        <p:spPr>
          <a:xfrm>
            <a:off x="1901163" y="1111753"/>
            <a:ext cx="3720353" cy="4634494"/>
          </a:xfrm>
          <a:ln w="25400" cap="sq">
            <a:noFill/>
            <a:miter lim="800000"/>
          </a:ln>
        </p:spPr>
        <p:txBody>
          <a:bodyPr vert="horz" lIns="91440" tIns="45720" rIns="91440" bIns="45720" rtlCol="0" anchor="ctr">
            <a:normAutofit/>
          </a:bodyPr>
          <a:lstStyle/>
          <a:p>
            <a:pPr algn="ctr"/>
            <a:r>
              <a:rPr lang="en-US" sz="3200">
                <a:solidFill>
                  <a:srgbClr val="FFFFFF"/>
                </a:solidFill>
              </a:rPr>
              <a:t>Research Question(s)</a:t>
            </a:r>
          </a:p>
        </p:txBody>
      </p:sp>
      <p:sp>
        <p:nvSpPr>
          <p:cNvPr id="258" name="Rectangle 257">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ontent Placeholder 2">
            <a:extLst>
              <a:ext uri="{FF2B5EF4-FFF2-40B4-BE49-F238E27FC236}">
                <a16:creationId xmlns:a16="http://schemas.microsoft.com/office/drawing/2014/main" id="{E5398FCB-FD4E-42A7-9988-CDADF945559E}"/>
              </a:ext>
            </a:extLst>
          </p:cNvPr>
          <p:cNvSpPr>
            <a:spLocks noGrp="1"/>
          </p:cNvSpPr>
          <p:nvPr/>
        </p:nvSpPr>
        <p:spPr>
          <a:xfrm>
            <a:off x="6282659" y="1111753"/>
            <a:ext cx="5574980" cy="4642652"/>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a:solidFill>
                  <a:schemeClr val="tx1">
                    <a:lumMod val="85000"/>
                    <a:lumOff val="15000"/>
                  </a:schemeClr>
                </a:solidFill>
                <a:latin typeface="Avenir Next LT Pro"/>
              </a:rPr>
              <a:t>Why is South Africa, a country regarded by the United Nations as having a mid-to-high economic status, struggling with an HIV/AIDS epidemic?</a:t>
            </a:r>
          </a:p>
          <a:p>
            <a:endParaRPr lang="en-US" sz="2400">
              <a:solidFill>
                <a:schemeClr val="tx1">
                  <a:lumMod val="85000"/>
                  <a:lumOff val="15000"/>
                </a:schemeClr>
              </a:solidFill>
              <a:latin typeface="Avenir Next LT Pro"/>
            </a:endParaRPr>
          </a:p>
          <a:p>
            <a:r>
              <a:rPr lang="en-US" sz="2400">
                <a:solidFill>
                  <a:schemeClr val="tx1">
                    <a:lumMod val="85000"/>
                    <a:lumOff val="15000"/>
                  </a:schemeClr>
                </a:solidFill>
                <a:latin typeface="Avenir Next LT Pro"/>
              </a:rPr>
              <a:t>What are the contributing factors to the HIV crisis?</a:t>
            </a:r>
          </a:p>
          <a:p>
            <a:endParaRPr lang="en-US" sz="2400">
              <a:solidFill>
                <a:schemeClr val="tx1">
                  <a:lumMod val="85000"/>
                  <a:lumOff val="15000"/>
                </a:schemeClr>
              </a:solidFill>
              <a:latin typeface="Avenir Next LT Pro"/>
            </a:endParaRPr>
          </a:p>
          <a:p>
            <a:r>
              <a:rPr lang="en-US" sz="2400">
                <a:solidFill>
                  <a:schemeClr val="tx1">
                    <a:lumMod val="85000"/>
                    <a:lumOff val="15000"/>
                  </a:schemeClr>
                </a:solidFill>
                <a:latin typeface="Avenir Next LT Pro"/>
              </a:rPr>
              <a:t>How has the epidemic been dealt with by healthcare professionals and government officials?</a:t>
            </a:r>
          </a:p>
        </p:txBody>
      </p:sp>
    </p:spTree>
    <p:extLst>
      <p:ext uri="{BB962C8B-B14F-4D97-AF65-F5344CB8AC3E}">
        <p14:creationId xmlns:p14="http://schemas.microsoft.com/office/powerpoint/2010/main" val="183857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AAB109-12C5-4DDF-B50C-5A6BF0141EC7}"/>
              </a:ext>
            </a:extLst>
          </p:cNvPr>
          <p:cNvSpPr>
            <a:spLocks noGrp="1"/>
          </p:cNvSpPr>
          <p:nvPr>
            <p:ph type="title"/>
          </p:nvPr>
        </p:nvSpPr>
        <p:spPr>
          <a:xfrm>
            <a:off x="4878323" y="144932"/>
            <a:ext cx="6655689" cy="1450757"/>
          </a:xfrm>
        </p:spPr>
        <p:txBody>
          <a:bodyPr>
            <a:normAutofit/>
          </a:bodyPr>
          <a:lstStyle/>
          <a:p>
            <a:pPr algn="ctr"/>
            <a:r>
              <a:rPr lang="en-US">
                <a:latin typeface="Avenir Next LT Pro Light"/>
                <a:cs typeface="Calibri Light"/>
              </a:rPr>
              <a:t>Learning Objectives </a:t>
            </a:r>
          </a:p>
        </p:txBody>
      </p:sp>
      <p:pic>
        <p:nvPicPr>
          <p:cNvPr id="6" name="Picture 6" descr="A sandy beach next to the ocean&#10;&#10;Description generated with very high confidence">
            <a:extLst>
              <a:ext uri="{FF2B5EF4-FFF2-40B4-BE49-F238E27FC236}">
                <a16:creationId xmlns:a16="http://schemas.microsoft.com/office/drawing/2014/main" id="{0E72F873-6E43-48E6-A950-B670FF98DFFF}"/>
              </a:ext>
            </a:extLst>
          </p:cNvPr>
          <p:cNvPicPr>
            <a:picLocks noChangeAspect="1"/>
          </p:cNvPicPr>
          <p:nvPr/>
        </p:nvPicPr>
        <p:blipFill rotWithShape="1">
          <a:blip r:embed="rId2"/>
          <a:srcRect l="28665" r="20525" b="-2"/>
          <a:stretch/>
        </p:blipFill>
        <p:spPr>
          <a:xfrm>
            <a:off x="20" y="-12128"/>
            <a:ext cx="4294843" cy="6870127"/>
          </a:xfrm>
          <a:prstGeom prst="rect">
            <a:avLst/>
          </a:prstGeom>
        </p:spPr>
      </p:pic>
      <p:cxnSp>
        <p:nvCxnSpPr>
          <p:cNvPr id="49" name="Straight Connector 4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81" name="Content Placeholder 2">
            <a:extLst>
              <a:ext uri="{FF2B5EF4-FFF2-40B4-BE49-F238E27FC236}">
                <a16:creationId xmlns:a16="http://schemas.microsoft.com/office/drawing/2014/main" id="{E5398FCB-FD4E-42A7-9988-CDADF945559E}"/>
              </a:ext>
            </a:extLst>
          </p:cNvPr>
          <p:cNvSpPr>
            <a:spLocks noGrp="1"/>
          </p:cNvSpPr>
          <p:nvPr/>
        </p:nvSpPr>
        <p:spPr>
          <a:xfrm>
            <a:off x="4574159" y="2300708"/>
            <a:ext cx="7285428" cy="4371668"/>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F0502020204030204" pitchFamily="34" charset="0"/>
              <a:buChar char="•"/>
            </a:pPr>
            <a:r>
              <a:rPr lang="en-US" sz="2400">
                <a:latin typeface="Avenir Next LT Pro"/>
              </a:rPr>
              <a:t>Learn about the healthcare system in South Africa through public health rotations in variety of healthcare settings.</a:t>
            </a:r>
            <a:endParaRPr lang="en-US" sz="2400">
              <a:latin typeface="Avenir Next LT Pro"/>
              <a:cs typeface="Calibri"/>
            </a:endParaRPr>
          </a:p>
          <a:p>
            <a:pPr>
              <a:buFont typeface="Arial" panose="020F0502020204030204" pitchFamily="34" charset="0"/>
              <a:buChar char="•"/>
            </a:pPr>
            <a:endParaRPr lang="en-US" sz="2400">
              <a:latin typeface="Avenir Next LT Pro"/>
              <a:cs typeface="Calibri"/>
            </a:endParaRPr>
          </a:p>
          <a:p>
            <a:pPr>
              <a:buFont typeface="Arial" panose="020F0502020204030204" pitchFamily="34" charset="0"/>
              <a:buChar char="•"/>
            </a:pPr>
            <a:r>
              <a:rPr lang="en-US" sz="2400">
                <a:latin typeface="Avenir Next LT Pro"/>
                <a:cs typeface="Calibri"/>
              </a:rPr>
              <a:t>Engage</a:t>
            </a:r>
            <a:r>
              <a:rPr lang="en-US" sz="2400">
                <a:latin typeface="Avenir Next LT Pro"/>
                <a:ea typeface="+mn-lt"/>
                <a:cs typeface="+mn-lt"/>
              </a:rPr>
              <a:t> with organizations that specifically work to address HIV/AIDS within the Durban, Kwazulu-Natal community.</a:t>
            </a:r>
          </a:p>
          <a:p>
            <a:pPr>
              <a:buFont typeface="Arial" panose="020F0502020204030204" pitchFamily="34" charset="0"/>
              <a:buChar char="•"/>
            </a:pPr>
            <a:endParaRPr lang="en-US" sz="2400">
              <a:latin typeface="Avenir Next LT Pro"/>
              <a:ea typeface="+mn-lt"/>
              <a:cs typeface="+mn-lt"/>
            </a:endParaRPr>
          </a:p>
          <a:p>
            <a:pPr>
              <a:buFont typeface="Arial" panose="020F0502020204030204" pitchFamily="34" charset="0"/>
              <a:buChar char="•"/>
            </a:pPr>
            <a:r>
              <a:rPr lang="en-US" sz="2400">
                <a:latin typeface="Avenir Next LT Pro"/>
                <a:ea typeface="+mn-lt"/>
                <a:cs typeface="+mn-lt"/>
              </a:rPr>
              <a:t>Interact with patients and professionals at care centers whose every lives and occupations are affected by HIV/AIDS care and treatment.</a:t>
            </a:r>
            <a:endParaRPr lang="en-US" sz="2400">
              <a:latin typeface="Avenir Next LT Pro"/>
            </a:endParaRPr>
          </a:p>
        </p:txBody>
      </p:sp>
    </p:spTree>
    <p:extLst>
      <p:ext uri="{BB962C8B-B14F-4D97-AF65-F5344CB8AC3E}">
        <p14:creationId xmlns:p14="http://schemas.microsoft.com/office/powerpoint/2010/main" val="76591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A9C77DBE-43B2-4580-9C81-52DE557B7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Graphic 4">
            <a:extLst>
              <a:ext uri="{FF2B5EF4-FFF2-40B4-BE49-F238E27FC236}">
                <a16:creationId xmlns:a16="http://schemas.microsoft.com/office/drawing/2014/main" id="{C4CDD1A5-A48D-4AEE-ADBC-5F38B1BA55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169" y="854625"/>
            <a:ext cx="7382722" cy="5019353"/>
          </a:xfrm>
          <a:prstGeom prst="rect">
            <a:avLst/>
          </a:prstGeom>
        </p:spPr>
      </p:pic>
      <p:sp>
        <p:nvSpPr>
          <p:cNvPr id="38" name="Rectangle 37">
            <a:extLst>
              <a:ext uri="{FF2B5EF4-FFF2-40B4-BE49-F238E27FC236}">
                <a16:creationId xmlns:a16="http://schemas.microsoft.com/office/drawing/2014/main" id="{AE2EEEB7-07F4-4B3C-A872-E13A22D84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2857315-ACF5-4877-B829-CEB61937B86A}"/>
              </a:ext>
            </a:extLst>
          </p:cNvPr>
          <p:cNvSpPr>
            <a:spLocks noGrp="1"/>
          </p:cNvSpPr>
          <p:nvPr>
            <p:ph type="title"/>
          </p:nvPr>
        </p:nvSpPr>
        <p:spPr>
          <a:xfrm>
            <a:off x="8096885" y="223136"/>
            <a:ext cx="3659246" cy="1416458"/>
          </a:xfrm>
        </p:spPr>
        <p:txBody>
          <a:bodyPr vert="horz" lIns="91440" tIns="45720" rIns="91440" bIns="45720" rtlCol="0" anchor="b">
            <a:normAutofit/>
          </a:bodyPr>
          <a:lstStyle/>
          <a:p>
            <a:pPr algn="ctr"/>
            <a:r>
              <a:rPr lang="en-US" sz="4400">
                <a:solidFill>
                  <a:srgbClr val="FFFFFF"/>
                </a:solidFill>
                <a:latin typeface="Avenir Next LT Pro"/>
              </a:rPr>
              <a:t>Project Origination</a:t>
            </a:r>
            <a:endParaRPr lang="en-US">
              <a:latin typeface="Avenir Next LT Pro"/>
            </a:endParaRPr>
          </a:p>
        </p:txBody>
      </p:sp>
      <p:sp>
        <p:nvSpPr>
          <p:cNvPr id="40" name="Rectangle 39">
            <a:extLst>
              <a:ext uri="{FF2B5EF4-FFF2-40B4-BE49-F238E27FC236}">
                <a16:creationId xmlns:a16="http://schemas.microsoft.com/office/drawing/2014/main" id="{BD33F139-16D4-4A34-9C64-4B22E8E82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3AF18A86-5860-4C82-8367-32F5D591BA8B}"/>
              </a:ext>
            </a:extLst>
          </p:cNvPr>
          <p:cNvSpPr txBox="1"/>
          <p:nvPr/>
        </p:nvSpPr>
        <p:spPr>
          <a:xfrm>
            <a:off x="7883237" y="2064327"/>
            <a:ext cx="405938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rgbClr val="FFFFFF"/>
                </a:solidFill>
                <a:latin typeface="Avenir Next LT Pro"/>
              </a:rPr>
              <a:t>HIV epidemics have in recent decades,  been described as a social justice issue</a:t>
            </a:r>
          </a:p>
          <a:p>
            <a:pPr marL="285750" indent="-285750">
              <a:buFont typeface="Arial"/>
              <a:buChar char="•"/>
            </a:pPr>
            <a:endParaRPr lang="en-US" sz="2000">
              <a:solidFill>
                <a:srgbClr val="FFFFFF"/>
              </a:solidFill>
              <a:latin typeface="Avenir Next LT Pro"/>
            </a:endParaRPr>
          </a:p>
          <a:p>
            <a:pPr marL="285750" indent="-285750">
              <a:buFont typeface="Arial"/>
              <a:buChar char="•"/>
            </a:pPr>
            <a:r>
              <a:rPr lang="en-US" sz="2000">
                <a:solidFill>
                  <a:srgbClr val="FFFFFF"/>
                </a:solidFill>
                <a:latin typeface="Avenir Next LT Pro"/>
              </a:rPr>
              <a:t>As a public health student, I have developed a passion for social justice, especially relating to healthcare</a:t>
            </a:r>
          </a:p>
          <a:p>
            <a:pPr marL="285750" indent="-285750">
              <a:buFont typeface="Arial"/>
              <a:buChar char="•"/>
            </a:pPr>
            <a:endParaRPr lang="en-US" sz="2000">
              <a:solidFill>
                <a:srgbClr val="FFFFFF"/>
              </a:solidFill>
              <a:latin typeface="Avenir Next LT Pro"/>
            </a:endParaRPr>
          </a:p>
          <a:p>
            <a:pPr marL="285750" indent="-285750">
              <a:buFont typeface="Arial"/>
              <a:buChar char="•"/>
            </a:pPr>
            <a:r>
              <a:rPr lang="en-US" sz="2000">
                <a:solidFill>
                  <a:srgbClr val="FFFFFF"/>
                </a:solidFill>
                <a:latin typeface="Avenir Next LT Pro"/>
              </a:rPr>
              <a:t>Led to the search for ethical global health programs </a:t>
            </a:r>
          </a:p>
        </p:txBody>
      </p:sp>
    </p:spTree>
    <p:extLst>
      <p:ext uri="{BB962C8B-B14F-4D97-AF65-F5344CB8AC3E}">
        <p14:creationId xmlns:p14="http://schemas.microsoft.com/office/powerpoint/2010/main" val="409946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34E5-F3FB-4318-BDB2-7B00783F120E}"/>
              </a:ext>
            </a:extLst>
          </p:cNvPr>
          <p:cNvSpPr>
            <a:spLocks noGrp="1"/>
          </p:cNvSpPr>
          <p:nvPr>
            <p:ph type="title"/>
          </p:nvPr>
        </p:nvSpPr>
        <p:spPr/>
        <p:txBody>
          <a:bodyPr/>
          <a:lstStyle/>
          <a:p>
            <a:r>
              <a:rPr lang="en-US">
                <a:cs typeface="Calibri Light"/>
              </a:rPr>
              <a:t>Child Family Health International</a:t>
            </a:r>
            <a:endParaRPr lang="en-US"/>
          </a:p>
        </p:txBody>
      </p:sp>
      <p:pic>
        <p:nvPicPr>
          <p:cNvPr id="4" name="Picture 4" descr="A close up of a sign&#10;&#10;Description generated with very high confidence">
            <a:extLst>
              <a:ext uri="{FF2B5EF4-FFF2-40B4-BE49-F238E27FC236}">
                <a16:creationId xmlns:a16="http://schemas.microsoft.com/office/drawing/2014/main" id="{9C07A197-F188-4B72-B213-B1AF2C29A601}"/>
              </a:ext>
            </a:extLst>
          </p:cNvPr>
          <p:cNvPicPr>
            <a:picLocks noGrp="1" noChangeAspect="1"/>
          </p:cNvPicPr>
          <p:nvPr>
            <p:ph idx="1"/>
          </p:nvPr>
        </p:nvPicPr>
        <p:blipFill>
          <a:blip r:embed="rId2"/>
          <a:stretch>
            <a:fillRect/>
          </a:stretch>
        </p:blipFill>
        <p:spPr>
          <a:xfrm>
            <a:off x="7771707" y="5571914"/>
            <a:ext cx="4177146" cy="505691"/>
          </a:xfrm>
        </p:spPr>
      </p:pic>
      <p:sp>
        <p:nvSpPr>
          <p:cNvPr id="6" name="TextBox 5">
            <a:extLst>
              <a:ext uri="{FF2B5EF4-FFF2-40B4-BE49-F238E27FC236}">
                <a16:creationId xmlns:a16="http://schemas.microsoft.com/office/drawing/2014/main" id="{0EA476FF-81A5-48A2-979B-F26A0AAFFA7F}"/>
              </a:ext>
            </a:extLst>
          </p:cNvPr>
          <p:cNvSpPr txBox="1"/>
          <p:nvPr/>
        </p:nvSpPr>
        <p:spPr>
          <a:xfrm>
            <a:off x="1011382" y="2230582"/>
            <a:ext cx="1079269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Avenir Next LT Pro"/>
              </a:rPr>
              <a:t>Non-profit organization that works to </a:t>
            </a:r>
            <a:r>
              <a:rPr lang="en-US" sz="2000">
                <a:latin typeface="Avenir Next LT Pro"/>
                <a:ea typeface="+mn-lt"/>
                <a:cs typeface="+mn-lt"/>
              </a:rPr>
              <a:t>foster reciprocal partnerships and empowerment in local communities, transforming perspectives about self, healing and global citizenship among participants</a:t>
            </a:r>
            <a:endParaRPr lang="en-US" sz="2000">
              <a:latin typeface="Avenir Next LT Pro"/>
            </a:endParaRPr>
          </a:p>
          <a:p>
            <a:pPr marL="285750" indent="-285750">
              <a:buFont typeface="Arial"/>
              <a:buChar char="•"/>
            </a:pPr>
            <a:endParaRPr lang="en-US" sz="2000">
              <a:latin typeface="Avenir Next LT Pro"/>
              <a:cs typeface="Calibri"/>
            </a:endParaRPr>
          </a:p>
          <a:p>
            <a:pPr marL="285750" indent="-285750">
              <a:buFont typeface="Arial"/>
              <a:buChar char="•"/>
            </a:pPr>
            <a:r>
              <a:rPr lang="en-US" sz="2000">
                <a:latin typeface="Avenir Next LT Pro"/>
                <a:cs typeface="Calibri"/>
              </a:rPr>
              <a:t>Offer academic, experiential global health learning opportunities all across the world including the following countries: Argentina, Bolivia, Costa Rica, Ecuador, Ghana, South Africa and many others</a:t>
            </a:r>
          </a:p>
          <a:p>
            <a:pPr marL="285750" indent="-285750">
              <a:buFont typeface="Arial"/>
              <a:buChar char="•"/>
            </a:pPr>
            <a:endParaRPr lang="en-US" sz="2000">
              <a:latin typeface="Avenir Next LT Pro"/>
              <a:cs typeface="Calibri"/>
            </a:endParaRPr>
          </a:p>
          <a:p>
            <a:pPr marL="285750" indent="-285750">
              <a:buFont typeface="Arial"/>
              <a:buChar char="•"/>
            </a:pPr>
            <a:r>
              <a:rPr lang="en-US" sz="2000">
                <a:latin typeface="Avenir Next LT Pro"/>
                <a:cs typeface="Calibri"/>
              </a:rPr>
              <a:t>United Nations Economic Social Council Affiliate</a:t>
            </a:r>
          </a:p>
          <a:p>
            <a:pPr marL="285750" indent="-285750">
              <a:buFont typeface="Arial"/>
              <a:buChar char="•"/>
            </a:pPr>
            <a:endParaRPr lang="en-US" sz="2000">
              <a:cs typeface="Calibri"/>
            </a:endParaRPr>
          </a:p>
        </p:txBody>
      </p:sp>
    </p:spTree>
    <p:extLst>
      <p:ext uri="{BB962C8B-B14F-4D97-AF65-F5344CB8AC3E}">
        <p14:creationId xmlns:p14="http://schemas.microsoft.com/office/powerpoint/2010/main" val="322176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9">
            <a:extLst>
              <a:ext uri="{FF2B5EF4-FFF2-40B4-BE49-F238E27FC236}">
                <a16:creationId xmlns:a16="http://schemas.microsoft.com/office/drawing/2014/main" id="{CAEBBEFB-C93F-414D-AD98-F73043EFD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31">
            <a:extLst>
              <a:ext uri="{FF2B5EF4-FFF2-40B4-BE49-F238E27FC236}">
                <a16:creationId xmlns:a16="http://schemas.microsoft.com/office/drawing/2014/main" id="{51B5140F-DB38-4D92-AD54-EE4DE33A85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2857315-ACF5-4877-B829-CEB61937B86A}"/>
              </a:ext>
            </a:extLst>
          </p:cNvPr>
          <p:cNvSpPr>
            <a:spLocks noGrp="1"/>
          </p:cNvSpPr>
          <p:nvPr>
            <p:ph type="title"/>
          </p:nvPr>
        </p:nvSpPr>
        <p:spPr>
          <a:xfrm>
            <a:off x="612371" y="225889"/>
            <a:ext cx="6268882" cy="959919"/>
          </a:xfrm>
        </p:spPr>
        <p:txBody>
          <a:bodyPr>
            <a:normAutofit/>
          </a:bodyPr>
          <a:lstStyle/>
          <a:p>
            <a:r>
              <a:rPr lang="en-US" sz="4400">
                <a:solidFill>
                  <a:srgbClr val="FFFFFF"/>
                </a:solidFill>
                <a:latin typeface="Avenir Next LT Pro"/>
                <a:cs typeface="Calibri Light"/>
              </a:rPr>
              <a:t>CFHI Program Overview</a:t>
            </a:r>
            <a:endParaRPr lang="en-US" sz="4400">
              <a:solidFill>
                <a:srgbClr val="FFFFFF"/>
              </a:solidFill>
              <a:latin typeface="Avenir Next LT Pro"/>
            </a:endParaRPr>
          </a:p>
        </p:txBody>
      </p:sp>
      <p:sp>
        <p:nvSpPr>
          <p:cNvPr id="3" name="Content Placeholder 2">
            <a:extLst>
              <a:ext uri="{FF2B5EF4-FFF2-40B4-BE49-F238E27FC236}">
                <a16:creationId xmlns:a16="http://schemas.microsoft.com/office/drawing/2014/main" id="{4A5CAA83-31FB-4D60-88D5-E4B669BDF75C}"/>
              </a:ext>
            </a:extLst>
          </p:cNvPr>
          <p:cNvSpPr>
            <a:spLocks noGrp="1"/>
          </p:cNvSpPr>
          <p:nvPr>
            <p:ph idx="1"/>
          </p:nvPr>
        </p:nvSpPr>
        <p:spPr>
          <a:xfrm>
            <a:off x="515389" y="1654414"/>
            <a:ext cx="6559828" cy="4954993"/>
          </a:xfrm>
        </p:spPr>
        <p:txBody>
          <a:bodyPr vert="horz" lIns="0" tIns="45720" rIns="0" bIns="45720" rtlCol="0" anchor="t">
            <a:normAutofit/>
          </a:bodyPr>
          <a:lstStyle/>
          <a:p>
            <a:pPr marL="0" indent="0">
              <a:buNone/>
            </a:pPr>
            <a:r>
              <a:rPr lang="en-US" sz="1800" u="sng">
                <a:solidFill>
                  <a:srgbClr val="FFFFFF"/>
                </a:solidFill>
                <a:latin typeface="Avenir Next LT Pro Light"/>
                <a:cs typeface="Calibri" panose="020F0502020204030204"/>
              </a:rPr>
              <a:t>Duration</a:t>
            </a:r>
          </a:p>
          <a:p>
            <a:pPr marL="200660" lvl="1" indent="0">
              <a:buNone/>
            </a:pPr>
            <a:r>
              <a:rPr lang="en-US">
                <a:solidFill>
                  <a:srgbClr val="FFFFFF"/>
                </a:solidFill>
                <a:latin typeface="Avenir Next LT Pro Light"/>
                <a:cs typeface="Calibri"/>
              </a:rPr>
              <a:t>Dec. 31, 2019 – Jan. 26, 2020</a:t>
            </a:r>
          </a:p>
          <a:p>
            <a:pPr marL="0">
              <a:buNone/>
            </a:pPr>
            <a:r>
              <a:rPr lang="en-US" sz="1800" u="sng">
                <a:solidFill>
                  <a:srgbClr val="FFFFFF"/>
                </a:solidFill>
                <a:latin typeface="Avenir Next LT Pro Light"/>
                <a:cs typeface="Calibri"/>
              </a:rPr>
              <a:t>Location</a:t>
            </a:r>
          </a:p>
          <a:p>
            <a:pPr marL="200660" lvl="1" indent="0">
              <a:buNone/>
            </a:pPr>
            <a:r>
              <a:rPr lang="en-US">
                <a:solidFill>
                  <a:srgbClr val="FFFFFF"/>
                </a:solidFill>
                <a:latin typeface="Avenir Next LT Pro Light"/>
                <a:cs typeface="Calibri"/>
              </a:rPr>
              <a:t>Durban, Kwazulu-Natal, South Africa</a:t>
            </a:r>
            <a:endParaRPr lang="en-US">
              <a:solidFill>
                <a:srgbClr val="FFFFFF"/>
              </a:solidFill>
              <a:latin typeface="Avenir Next LT Pro Light"/>
            </a:endParaRPr>
          </a:p>
          <a:p>
            <a:pPr marL="0">
              <a:spcBef>
                <a:spcPts val="0"/>
              </a:spcBef>
              <a:buNone/>
            </a:pPr>
            <a:endParaRPr lang="en-US" sz="1800">
              <a:solidFill>
                <a:srgbClr val="FFFFFF"/>
              </a:solidFill>
              <a:latin typeface="Avenir Next LT Pro Light"/>
              <a:cs typeface="Calibri"/>
            </a:endParaRPr>
          </a:p>
          <a:p>
            <a:pPr marL="0">
              <a:spcBef>
                <a:spcPts val="0"/>
              </a:spcBef>
              <a:buNone/>
            </a:pPr>
            <a:r>
              <a:rPr lang="en-US" sz="1800" u="sng">
                <a:solidFill>
                  <a:srgbClr val="FFFFFF"/>
                </a:solidFill>
                <a:latin typeface="Avenir Next LT Pro Light"/>
                <a:cs typeface="Calibri"/>
              </a:rPr>
              <a:t>Focus</a:t>
            </a:r>
          </a:p>
          <a:p>
            <a:pPr marL="285750" indent="-285750">
              <a:spcBef>
                <a:spcPts val="0"/>
              </a:spcBef>
              <a:buFont typeface="Calibri"/>
              <a:buChar char=" "/>
            </a:pPr>
            <a:r>
              <a:rPr lang="en-US" sz="1800">
                <a:solidFill>
                  <a:srgbClr val="FFFFFF"/>
                </a:solidFill>
                <a:latin typeface="Avenir Next LT Pro Light"/>
                <a:cs typeface="Calibri"/>
              </a:rPr>
              <a:t>HIV/AIDS and the Healthcare System</a:t>
            </a:r>
          </a:p>
          <a:p>
            <a:pPr marL="285750" indent="-285750">
              <a:spcBef>
                <a:spcPts val="0"/>
              </a:spcBef>
              <a:buFont typeface="Calibri"/>
              <a:buChar char=" "/>
            </a:pPr>
            <a:endParaRPr lang="en-US" sz="1800">
              <a:solidFill>
                <a:srgbClr val="FFFFFF"/>
              </a:solidFill>
              <a:latin typeface="Avenir Next LT Pro Light"/>
              <a:cs typeface="Calibri"/>
            </a:endParaRPr>
          </a:p>
          <a:p>
            <a:pPr marL="0" indent="0">
              <a:spcBef>
                <a:spcPts val="0"/>
              </a:spcBef>
              <a:buNone/>
            </a:pPr>
            <a:r>
              <a:rPr lang="en-US" sz="1800" u="sng">
                <a:solidFill>
                  <a:srgbClr val="FFFFFF"/>
                </a:solidFill>
                <a:latin typeface="Avenir Next LT Pro Light"/>
                <a:cs typeface="Calibri"/>
              </a:rPr>
              <a:t>Mission</a:t>
            </a:r>
          </a:p>
          <a:p>
            <a:pPr marL="285750" indent="-285750">
              <a:spcBef>
                <a:spcPts val="0"/>
              </a:spcBef>
            </a:pPr>
            <a:r>
              <a:rPr lang="en-US" sz="1800">
                <a:solidFill>
                  <a:srgbClr val="FFFFFF"/>
                </a:solidFill>
                <a:latin typeface="Avenir Next LT Pro Light"/>
                <a:cs typeface="Calibri"/>
              </a:rPr>
              <a:t>Provide students with an overview of the South African healthcare system and the burden of HIV/AIDS</a:t>
            </a:r>
          </a:p>
          <a:p>
            <a:pPr marL="0">
              <a:buNone/>
            </a:pPr>
            <a:r>
              <a:rPr lang="en-US" sz="1800" u="sng">
                <a:solidFill>
                  <a:srgbClr val="FFFFFF"/>
                </a:solidFill>
                <a:latin typeface="Avenir Next LT Pro Light"/>
                <a:cs typeface="Calibri"/>
              </a:rPr>
              <a:t>Rotations</a:t>
            </a:r>
          </a:p>
          <a:p>
            <a:pPr marL="200660" lvl="1" indent="0">
              <a:buNone/>
            </a:pPr>
            <a:r>
              <a:rPr lang="en-US">
                <a:solidFill>
                  <a:srgbClr val="FFFFFF"/>
                </a:solidFill>
                <a:latin typeface="Avenir Next LT Pro Light"/>
                <a:cs typeface="Calibri"/>
              </a:rPr>
              <a:t>Public health rotations take place throughout a tertiary hospital, a hospice center, a wellness center and a rural health clinic</a:t>
            </a:r>
          </a:p>
          <a:p>
            <a:pPr marL="200660" lvl="1" indent="0">
              <a:buNone/>
            </a:pPr>
            <a:endParaRPr lang="en-US">
              <a:solidFill>
                <a:srgbClr val="FFFFFF"/>
              </a:solidFill>
              <a:latin typeface="Avenir Next LT Pro Light"/>
              <a:cs typeface="Calibri"/>
            </a:endParaRPr>
          </a:p>
          <a:p>
            <a:pPr marL="0">
              <a:buNone/>
            </a:pPr>
            <a:endParaRPr lang="en-US" sz="1800" u="sng">
              <a:solidFill>
                <a:srgbClr val="FFFFFF"/>
              </a:solidFill>
              <a:latin typeface="Avenir Next LT Pro Light"/>
              <a:cs typeface="Calibri"/>
            </a:endParaRPr>
          </a:p>
        </p:txBody>
      </p:sp>
      <p:sp>
        <p:nvSpPr>
          <p:cNvPr id="29" name="Rectangle 33">
            <a:extLst>
              <a:ext uri="{FF2B5EF4-FFF2-40B4-BE49-F238E27FC236}">
                <a16:creationId xmlns:a16="http://schemas.microsoft.com/office/drawing/2014/main" id="{D689A06D-ADA0-4AFC-8467-D1CF9EDE5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3" descr="A close up of a map&#10;&#10;Description generated with high confidence">
            <a:extLst>
              <a:ext uri="{FF2B5EF4-FFF2-40B4-BE49-F238E27FC236}">
                <a16:creationId xmlns:a16="http://schemas.microsoft.com/office/drawing/2014/main" id="{EAB28915-631F-4C9E-8E2E-9C4671028389}"/>
              </a:ext>
            </a:extLst>
          </p:cNvPr>
          <p:cNvPicPr>
            <a:picLocks noChangeAspect="1"/>
          </p:cNvPicPr>
          <p:nvPr/>
        </p:nvPicPr>
        <p:blipFill rotWithShape="1">
          <a:blip r:embed="rId2"/>
          <a:srcRect r="19645" b="1"/>
          <a:stretch/>
        </p:blipFill>
        <p:spPr>
          <a:xfrm>
            <a:off x="7905618" y="6749"/>
            <a:ext cx="3973125" cy="3418934"/>
          </a:xfrm>
          <a:prstGeom prst="rect">
            <a:avLst/>
          </a:prstGeom>
        </p:spPr>
      </p:pic>
      <p:pic>
        <p:nvPicPr>
          <p:cNvPr id="4" name="Picture 4" descr="A screenshot of a newspaper&#10;&#10;Description generated with very high confidence">
            <a:extLst>
              <a:ext uri="{FF2B5EF4-FFF2-40B4-BE49-F238E27FC236}">
                <a16:creationId xmlns:a16="http://schemas.microsoft.com/office/drawing/2014/main" id="{90FB8E9F-BECF-496D-A610-8A0C41018090}"/>
              </a:ext>
            </a:extLst>
          </p:cNvPr>
          <p:cNvPicPr>
            <a:picLocks noChangeAspect="1"/>
          </p:cNvPicPr>
          <p:nvPr/>
        </p:nvPicPr>
        <p:blipFill rotWithShape="1">
          <a:blip r:embed="rId3"/>
          <a:srcRect r="418" b="20290"/>
          <a:stretch/>
        </p:blipFill>
        <p:spPr>
          <a:xfrm>
            <a:off x="7906809" y="3434151"/>
            <a:ext cx="3971952" cy="3426459"/>
          </a:xfrm>
          <a:prstGeom prst="rect">
            <a:avLst/>
          </a:prstGeom>
        </p:spPr>
      </p:pic>
    </p:spTree>
    <p:extLst>
      <p:ext uri="{BB962C8B-B14F-4D97-AF65-F5344CB8AC3E}">
        <p14:creationId xmlns:p14="http://schemas.microsoft.com/office/powerpoint/2010/main" val="3739956737"/>
      </p:ext>
    </p:extLst>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33</Slides>
  <Notes>6</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Retrospect</vt:lpstr>
      <vt:lpstr>Managing the Sleeping Germ: An Experiential Narrative of the Implications that Political Decisions had on Exacerbating the HIV/AIDS Epidemic in South Africa</vt:lpstr>
      <vt:lpstr>Presentation Overview</vt:lpstr>
      <vt:lpstr>Project Purpose</vt:lpstr>
      <vt:lpstr>Why South Africa?</vt:lpstr>
      <vt:lpstr>Research Question(s)</vt:lpstr>
      <vt:lpstr>Learning Objectives </vt:lpstr>
      <vt:lpstr>Project Origination</vt:lpstr>
      <vt:lpstr>Child Family Health International</vt:lpstr>
      <vt:lpstr>CFHI Program Overview</vt:lpstr>
      <vt:lpstr>Cultural and Historical Orientation</vt:lpstr>
      <vt:lpstr>Cultural Orientation</vt:lpstr>
      <vt:lpstr>PowerPoint Presentation</vt:lpstr>
      <vt:lpstr>Cultural Orientation</vt:lpstr>
      <vt:lpstr>The South African Healthcare System</vt:lpstr>
      <vt:lpstr>Cultural Orientation</vt:lpstr>
      <vt:lpstr>The Impact of HIV/AIDS</vt:lpstr>
      <vt:lpstr>Viral Suppression</vt:lpstr>
      <vt:lpstr>HIV in South Africa</vt:lpstr>
      <vt:lpstr>Experiential Learning and Application</vt:lpstr>
      <vt:lpstr>Placements</vt:lpstr>
      <vt:lpstr>Placements</vt:lpstr>
      <vt:lpstr>Managing the "Sleeping Germ" at Blue Roof</vt:lpstr>
      <vt:lpstr>PowerPoint Presentation</vt:lpstr>
      <vt:lpstr>Placements</vt:lpstr>
      <vt:lpstr>The Road to Recovery</vt:lpstr>
      <vt:lpstr>South Africa's  Road to Recovery</vt:lpstr>
      <vt:lpstr>Reflecting on the Experience</vt:lpstr>
      <vt:lpstr>Challenges Encountered &amp; Lessons Learned</vt:lpstr>
      <vt:lpstr>Honors Project Discussion</vt:lpstr>
      <vt:lpstr>Honors Project Discussion</vt:lpstr>
      <vt:lpstr>Shaping My Future Career</vt:lpstr>
      <vt:lpstr>Project Acknowledgements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HIV/AIDS and Healthcare</dc:title>
  <dc:creator/>
  <cp:revision>76</cp:revision>
  <dcterms:created xsi:type="dcterms:W3CDTF">2020-02-18T21:00:29Z</dcterms:created>
  <dcterms:modified xsi:type="dcterms:W3CDTF">2020-05-05T15:57:58Z</dcterms:modified>
</cp:coreProperties>
</file>