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4"/>
  </p:notesMasterIdLst>
  <p:sldIdLst>
    <p:sldId id="256" r:id="rId2"/>
    <p:sldId id="257" r:id="rId3"/>
    <p:sldId id="258" r:id="rId4"/>
    <p:sldId id="263" r:id="rId5"/>
    <p:sldId id="259" r:id="rId6"/>
    <p:sldId id="260" r:id="rId7"/>
    <p:sldId id="264" r:id="rId8"/>
    <p:sldId id="261" r:id="rId9"/>
    <p:sldId id="265" r:id="rId10"/>
    <p:sldId id="262"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9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90061-7FEE-4EA8-B9E7-81A7DEB51EE5}" type="datetimeFigureOut">
              <a:rPr lang="en-US" smtClean="0"/>
              <a:t>5/5/2020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B323C-B960-4B23-985B-0AAE1374D35B}" type="slidenum">
              <a:rPr lang="en-US" smtClean="0"/>
              <a:t>‹#›</a:t>
            </a:fld>
            <a:endParaRPr lang="en-US"/>
          </a:p>
        </p:txBody>
      </p:sp>
    </p:spTree>
    <p:extLst>
      <p:ext uri="{BB962C8B-B14F-4D97-AF65-F5344CB8AC3E}">
        <p14:creationId xmlns:p14="http://schemas.microsoft.com/office/powerpoint/2010/main" val="23482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B323C-B960-4B23-985B-0AAE1374D35B}" type="slidenum">
              <a:rPr lang="en-US" smtClean="0"/>
              <a:t>2</a:t>
            </a:fld>
            <a:endParaRPr lang="en-US"/>
          </a:p>
        </p:txBody>
      </p:sp>
    </p:spTree>
    <p:extLst>
      <p:ext uri="{BB962C8B-B14F-4D97-AF65-F5344CB8AC3E}">
        <p14:creationId xmlns:p14="http://schemas.microsoft.com/office/powerpoint/2010/main" val="377758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comparison to other semiconductors, Ga2O3 has a very high </a:t>
            </a:r>
            <a:r>
              <a:rPr lang="en-US" dirty="0" err="1"/>
              <a:t>Baliga</a:t>
            </a:r>
            <a:r>
              <a:rPr lang="en-US" dirty="0"/>
              <a:t> Figure, meaning its breakdown voltage, bandgap and electron mobility is overall higher than many popular semiconductors such as Silicon. Because of its high voltage, it allows us to create devices that can hold much more power. This will be especially useful as our need for computing power grows. In computing, Ga2O3 could be used as transistor and diodes.</a:t>
            </a:r>
          </a:p>
        </p:txBody>
      </p:sp>
      <p:sp>
        <p:nvSpPr>
          <p:cNvPr id="4" name="Slide Number Placeholder 3"/>
          <p:cNvSpPr>
            <a:spLocks noGrp="1"/>
          </p:cNvSpPr>
          <p:nvPr>
            <p:ph type="sldNum" sz="quarter" idx="5"/>
          </p:nvPr>
        </p:nvSpPr>
        <p:spPr/>
        <p:txBody>
          <a:bodyPr/>
          <a:lstStyle/>
          <a:p>
            <a:fld id="{942B323C-B960-4B23-985B-0AAE1374D35B}" type="slidenum">
              <a:rPr lang="en-US" smtClean="0"/>
              <a:t>3</a:t>
            </a:fld>
            <a:endParaRPr lang="en-US"/>
          </a:p>
        </p:txBody>
      </p:sp>
    </p:spTree>
    <p:extLst>
      <p:ext uri="{BB962C8B-B14F-4D97-AF65-F5344CB8AC3E}">
        <p14:creationId xmlns:p14="http://schemas.microsoft.com/office/powerpoint/2010/main" val="4238960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Thermoluminescence helps us gain a detailed view of the defect structure of our samples and is my main characterization tool for this data set.</a:t>
            </a:r>
          </a:p>
        </p:txBody>
      </p:sp>
      <p:sp>
        <p:nvSpPr>
          <p:cNvPr id="4" name="Slide Number Placeholder 3"/>
          <p:cNvSpPr>
            <a:spLocks noGrp="1"/>
          </p:cNvSpPr>
          <p:nvPr>
            <p:ph type="sldNum" sz="quarter" idx="5"/>
          </p:nvPr>
        </p:nvSpPr>
        <p:spPr/>
        <p:txBody>
          <a:bodyPr/>
          <a:lstStyle/>
          <a:p>
            <a:fld id="{942B323C-B960-4B23-985B-0AAE1374D35B}" type="slidenum">
              <a:rPr lang="en-US" smtClean="0"/>
              <a:t>4</a:t>
            </a:fld>
            <a:endParaRPr lang="en-US"/>
          </a:p>
        </p:txBody>
      </p:sp>
    </p:spTree>
    <p:extLst>
      <p:ext uri="{BB962C8B-B14F-4D97-AF65-F5344CB8AC3E}">
        <p14:creationId xmlns:p14="http://schemas.microsoft.com/office/powerpoint/2010/main" val="2652296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B323C-B960-4B23-985B-0AAE1374D35B}" type="slidenum">
              <a:rPr lang="en-US" smtClean="0"/>
              <a:t>5</a:t>
            </a:fld>
            <a:endParaRPr lang="en-US"/>
          </a:p>
        </p:txBody>
      </p:sp>
    </p:spTree>
    <p:extLst>
      <p:ext uri="{BB962C8B-B14F-4D97-AF65-F5344CB8AC3E}">
        <p14:creationId xmlns:p14="http://schemas.microsoft.com/office/powerpoint/2010/main" val="3091159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peak is very sharp, showing its defect structure.</a:t>
            </a:r>
          </a:p>
        </p:txBody>
      </p:sp>
      <p:sp>
        <p:nvSpPr>
          <p:cNvPr id="4" name="Slide Number Placeholder 3"/>
          <p:cNvSpPr>
            <a:spLocks noGrp="1"/>
          </p:cNvSpPr>
          <p:nvPr>
            <p:ph type="sldNum" sz="quarter" idx="5"/>
          </p:nvPr>
        </p:nvSpPr>
        <p:spPr/>
        <p:txBody>
          <a:bodyPr/>
          <a:lstStyle/>
          <a:p>
            <a:fld id="{942B323C-B960-4B23-985B-0AAE1374D35B}" type="slidenum">
              <a:rPr lang="en-US" smtClean="0"/>
              <a:t>6</a:t>
            </a:fld>
            <a:endParaRPr lang="en-US"/>
          </a:p>
        </p:txBody>
      </p:sp>
    </p:spTree>
    <p:extLst>
      <p:ext uri="{BB962C8B-B14F-4D97-AF65-F5344CB8AC3E}">
        <p14:creationId xmlns:p14="http://schemas.microsoft.com/office/powerpoint/2010/main" val="501346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small peak, little data on the defect structure</a:t>
            </a:r>
          </a:p>
        </p:txBody>
      </p:sp>
      <p:sp>
        <p:nvSpPr>
          <p:cNvPr id="4" name="Slide Number Placeholder 3"/>
          <p:cNvSpPr>
            <a:spLocks noGrp="1"/>
          </p:cNvSpPr>
          <p:nvPr>
            <p:ph type="sldNum" sz="quarter" idx="5"/>
          </p:nvPr>
        </p:nvSpPr>
        <p:spPr/>
        <p:txBody>
          <a:bodyPr/>
          <a:lstStyle/>
          <a:p>
            <a:fld id="{942B323C-B960-4B23-985B-0AAE1374D35B}" type="slidenum">
              <a:rPr lang="en-US" smtClean="0"/>
              <a:t>7</a:t>
            </a:fld>
            <a:endParaRPr lang="en-US"/>
          </a:p>
        </p:txBody>
      </p:sp>
    </p:spTree>
    <p:extLst>
      <p:ext uri="{BB962C8B-B14F-4D97-AF65-F5344CB8AC3E}">
        <p14:creationId xmlns:p14="http://schemas.microsoft.com/office/powerpoint/2010/main" val="1885821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Iron seems to have this specific peak, however our Tamura sample is an oddity with its twin peaks and possible smaller third. More data is needed, possibly another Tamura sample could be analyzed. It doesn’t seem to be due to annealing, as the </a:t>
            </a:r>
            <a:r>
              <a:rPr lang="en-US" dirty="0" err="1"/>
              <a:t>Cz</a:t>
            </a:r>
            <a:r>
              <a:rPr lang="en-US" dirty="0"/>
              <a:t>-Grown sample is also annealed in argon so this is possibly due to growth techniques.</a:t>
            </a:r>
          </a:p>
        </p:txBody>
      </p:sp>
      <p:sp>
        <p:nvSpPr>
          <p:cNvPr id="4" name="Slide Number Placeholder 3"/>
          <p:cNvSpPr>
            <a:spLocks noGrp="1"/>
          </p:cNvSpPr>
          <p:nvPr>
            <p:ph type="sldNum" sz="quarter" idx="5"/>
          </p:nvPr>
        </p:nvSpPr>
        <p:spPr/>
        <p:txBody>
          <a:bodyPr/>
          <a:lstStyle/>
          <a:p>
            <a:fld id="{942B323C-B960-4B23-985B-0AAE1374D35B}" type="slidenum">
              <a:rPr lang="en-US" smtClean="0"/>
              <a:t>8</a:t>
            </a:fld>
            <a:endParaRPr lang="en-US"/>
          </a:p>
        </p:txBody>
      </p:sp>
    </p:spTree>
    <p:extLst>
      <p:ext uri="{BB962C8B-B14F-4D97-AF65-F5344CB8AC3E}">
        <p14:creationId xmlns:p14="http://schemas.microsoft.com/office/powerpoint/2010/main" val="1688635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B323C-B960-4B23-985B-0AAE1374D35B}" type="slidenum">
              <a:rPr lang="en-US" smtClean="0"/>
              <a:t>11</a:t>
            </a:fld>
            <a:endParaRPr lang="en-US"/>
          </a:p>
        </p:txBody>
      </p:sp>
    </p:spTree>
    <p:extLst>
      <p:ext uri="{BB962C8B-B14F-4D97-AF65-F5344CB8AC3E}">
        <p14:creationId xmlns:p14="http://schemas.microsoft.com/office/powerpoint/2010/main" val="3029333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B323C-B960-4B23-985B-0AAE1374D35B}" type="slidenum">
              <a:rPr lang="en-US" smtClean="0"/>
              <a:t>12</a:t>
            </a:fld>
            <a:endParaRPr lang="en-US"/>
          </a:p>
        </p:txBody>
      </p:sp>
    </p:spTree>
    <p:extLst>
      <p:ext uri="{BB962C8B-B14F-4D97-AF65-F5344CB8AC3E}">
        <p14:creationId xmlns:p14="http://schemas.microsoft.com/office/powerpoint/2010/main" val="713076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70D49ED-841E-45ED-B78F-9E16C79EC69B}" type="datetimeFigureOut">
              <a:rPr lang="en-US" smtClean="0"/>
              <a:t>5/5/2020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B0B4DF81-5920-4163-9BAE-0EB0EF160235}" type="slidenum">
              <a:rPr lang="en-US" smtClean="0"/>
              <a:t>‹#›</a:t>
            </a:fld>
            <a:endParaRPr lang="en-US"/>
          </a:p>
        </p:txBody>
      </p:sp>
    </p:spTree>
    <p:extLst>
      <p:ext uri="{BB962C8B-B14F-4D97-AF65-F5344CB8AC3E}">
        <p14:creationId xmlns:p14="http://schemas.microsoft.com/office/powerpoint/2010/main" val="142683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0D49ED-841E-45ED-B78F-9E16C79EC69B}"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4DF81-5920-4163-9BAE-0EB0EF160235}" type="slidenum">
              <a:rPr lang="en-US" smtClean="0"/>
              <a:t>‹#›</a:t>
            </a:fld>
            <a:endParaRPr lang="en-US"/>
          </a:p>
        </p:txBody>
      </p:sp>
    </p:spTree>
    <p:extLst>
      <p:ext uri="{BB962C8B-B14F-4D97-AF65-F5344CB8AC3E}">
        <p14:creationId xmlns:p14="http://schemas.microsoft.com/office/powerpoint/2010/main" val="26145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0D49ED-841E-45ED-B78F-9E16C79EC69B}"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4DF81-5920-4163-9BAE-0EB0EF160235}" type="slidenum">
              <a:rPr lang="en-US" smtClean="0"/>
              <a:t>‹#›</a:t>
            </a:fld>
            <a:endParaRPr lang="en-US"/>
          </a:p>
        </p:txBody>
      </p:sp>
    </p:spTree>
    <p:extLst>
      <p:ext uri="{BB962C8B-B14F-4D97-AF65-F5344CB8AC3E}">
        <p14:creationId xmlns:p14="http://schemas.microsoft.com/office/powerpoint/2010/main" val="635853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0D49ED-841E-45ED-B78F-9E16C79EC69B}"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4DF81-5920-4163-9BAE-0EB0EF160235}"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1086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0D49ED-841E-45ED-B78F-9E16C79EC69B}"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4DF81-5920-4163-9BAE-0EB0EF160235}" type="slidenum">
              <a:rPr lang="en-US" smtClean="0"/>
              <a:t>‹#›</a:t>
            </a:fld>
            <a:endParaRPr lang="en-US"/>
          </a:p>
        </p:txBody>
      </p:sp>
    </p:spTree>
    <p:extLst>
      <p:ext uri="{BB962C8B-B14F-4D97-AF65-F5344CB8AC3E}">
        <p14:creationId xmlns:p14="http://schemas.microsoft.com/office/powerpoint/2010/main" val="3775239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0D49ED-841E-45ED-B78F-9E16C79EC69B}" type="datetimeFigureOut">
              <a:rPr lang="en-US" smtClean="0"/>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B4DF81-5920-4163-9BAE-0EB0EF160235}" type="slidenum">
              <a:rPr lang="en-US" smtClean="0"/>
              <a:t>‹#›</a:t>
            </a:fld>
            <a:endParaRPr lang="en-US"/>
          </a:p>
        </p:txBody>
      </p:sp>
    </p:spTree>
    <p:extLst>
      <p:ext uri="{BB962C8B-B14F-4D97-AF65-F5344CB8AC3E}">
        <p14:creationId xmlns:p14="http://schemas.microsoft.com/office/powerpoint/2010/main" val="956494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0D49ED-841E-45ED-B78F-9E16C79EC69B}" type="datetimeFigureOut">
              <a:rPr lang="en-US" smtClean="0"/>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B4DF81-5920-4163-9BAE-0EB0EF160235}" type="slidenum">
              <a:rPr lang="en-US" smtClean="0"/>
              <a:t>‹#›</a:t>
            </a:fld>
            <a:endParaRPr lang="en-US"/>
          </a:p>
        </p:txBody>
      </p:sp>
    </p:spTree>
    <p:extLst>
      <p:ext uri="{BB962C8B-B14F-4D97-AF65-F5344CB8AC3E}">
        <p14:creationId xmlns:p14="http://schemas.microsoft.com/office/powerpoint/2010/main" val="74600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0D49ED-841E-45ED-B78F-9E16C79EC69B}"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4DF81-5920-4163-9BAE-0EB0EF160235}" type="slidenum">
              <a:rPr lang="en-US" smtClean="0"/>
              <a:t>‹#›</a:t>
            </a:fld>
            <a:endParaRPr lang="en-US"/>
          </a:p>
        </p:txBody>
      </p:sp>
    </p:spTree>
    <p:extLst>
      <p:ext uri="{BB962C8B-B14F-4D97-AF65-F5344CB8AC3E}">
        <p14:creationId xmlns:p14="http://schemas.microsoft.com/office/powerpoint/2010/main" val="3296127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0D49ED-841E-45ED-B78F-9E16C79EC69B}"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4DF81-5920-4163-9BAE-0EB0EF160235}" type="slidenum">
              <a:rPr lang="en-US" smtClean="0"/>
              <a:t>‹#›</a:t>
            </a:fld>
            <a:endParaRPr lang="en-US"/>
          </a:p>
        </p:txBody>
      </p:sp>
    </p:spTree>
    <p:extLst>
      <p:ext uri="{BB962C8B-B14F-4D97-AF65-F5344CB8AC3E}">
        <p14:creationId xmlns:p14="http://schemas.microsoft.com/office/powerpoint/2010/main" val="385123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0D49ED-841E-45ED-B78F-9E16C79EC69B}"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4DF81-5920-4163-9BAE-0EB0EF160235}" type="slidenum">
              <a:rPr lang="en-US" smtClean="0"/>
              <a:t>‹#›</a:t>
            </a:fld>
            <a:endParaRPr lang="en-US"/>
          </a:p>
        </p:txBody>
      </p:sp>
    </p:spTree>
    <p:extLst>
      <p:ext uri="{BB962C8B-B14F-4D97-AF65-F5344CB8AC3E}">
        <p14:creationId xmlns:p14="http://schemas.microsoft.com/office/powerpoint/2010/main" val="389442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0D49ED-841E-45ED-B78F-9E16C79EC69B}"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4DF81-5920-4163-9BAE-0EB0EF160235}" type="slidenum">
              <a:rPr lang="en-US" smtClean="0"/>
              <a:t>‹#›</a:t>
            </a:fld>
            <a:endParaRPr lang="en-US"/>
          </a:p>
        </p:txBody>
      </p:sp>
    </p:spTree>
    <p:extLst>
      <p:ext uri="{BB962C8B-B14F-4D97-AF65-F5344CB8AC3E}">
        <p14:creationId xmlns:p14="http://schemas.microsoft.com/office/powerpoint/2010/main" val="52972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0D49ED-841E-45ED-B78F-9E16C79EC69B}"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4DF81-5920-4163-9BAE-0EB0EF160235}" type="slidenum">
              <a:rPr lang="en-US" smtClean="0"/>
              <a:t>‹#›</a:t>
            </a:fld>
            <a:endParaRPr lang="en-US"/>
          </a:p>
        </p:txBody>
      </p:sp>
    </p:spTree>
    <p:extLst>
      <p:ext uri="{BB962C8B-B14F-4D97-AF65-F5344CB8AC3E}">
        <p14:creationId xmlns:p14="http://schemas.microsoft.com/office/powerpoint/2010/main" val="2798252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0D49ED-841E-45ED-B78F-9E16C79EC69B}" type="datetimeFigureOut">
              <a:rPr lang="en-US" smtClean="0"/>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B4DF81-5920-4163-9BAE-0EB0EF160235}" type="slidenum">
              <a:rPr lang="en-US" smtClean="0"/>
              <a:t>‹#›</a:t>
            </a:fld>
            <a:endParaRPr lang="en-US"/>
          </a:p>
        </p:txBody>
      </p:sp>
    </p:spTree>
    <p:extLst>
      <p:ext uri="{BB962C8B-B14F-4D97-AF65-F5344CB8AC3E}">
        <p14:creationId xmlns:p14="http://schemas.microsoft.com/office/powerpoint/2010/main" val="409419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0D49ED-841E-45ED-B78F-9E16C79EC69B}" type="datetimeFigureOut">
              <a:rPr lang="en-US" smtClean="0"/>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B4DF81-5920-4163-9BAE-0EB0EF160235}" type="slidenum">
              <a:rPr lang="en-US" smtClean="0"/>
              <a:t>‹#›</a:t>
            </a:fld>
            <a:endParaRPr lang="en-US"/>
          </a:p>
        </p:txBody>
      </p:sp>
    </p:spTree>
    <p:extLst>
      <p:ext uri="{BB962C8B-B14F-4D97-AF65-F5344CB8AC3E}">
        <p14:creationId xmlns:p14="http://schemas.microsoft.com/office/powerpoint/2010/main" val="271888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0D49ED-841E-45ED-B78F-9E16C79EC69B}" type="datetimeFigureOut">
              <a:rPr lang="en-US" smtClean="0"/>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B4DF81-5920-4163-9BAE-0EB0EF160235}" type="slidenum">
              <a:rPr lang="en-US" smtClean="0"/>
              <a:t>‹#›</a:t>
            </a:fld>
            <a:endParaRPr lang="en-US"/>
          </a:p>
        </p:txBody>
      </p:sp>
    </p:spTree>
    <p:extLst>
      <p:ext uri="{BB962C8B-B14F-4D97-AF65-F5344CB8AC3E}">
        <p14:creationId xmlns:p14="http://schemas.microsoft.com/office/powerpoint/2010/main" val="1124871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0D49ED-841E-45ED-B78F-9E16C79EC69B}"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4DF81-5920-4163-9BAE-0EB0EF160235}" type="slidenum">
              <a:rPr lang="en-US" smtClean="0"/>
              <a:t>‹#›</a:t>
            </a:fld>
            <a:endParaRPr lang="en-US"/>
          </a:p>
        </p:txBody>
      </p:sp>
    </p:spTree>
    <p:extLst>
      <p:ext uri="{BB962C8B-B14F-4D97-AF65-F5344CB8AC3E}">
        <p14:creationId xmlns:p14="http://schemas.microsoft.com/office/powerpoint/2010/main" val="2445691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0D49ED-841E-45ED-B78F-9E16C79EC69B}"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4DF81-5920-4163-9BAE-0EB0EF160235}" type="slidenum">
              <a:rPr lang="en-US" smtClean="0"/>
              <a:t>‹#›</a:t>
            </a:fld>
            <a:endParaRPr lang="en-US"/>
          </a:p>
        </p:txBody>
      </p:sp>
    </p:spTree>
    <p:extLst>
      <p:ext uri="{BB962C8B-B14F-4D97-AF65-F5344CB8AC3E}">
        <p14:creationId xmlns:p14="http://schemas.microsoft.com/office/powerpoint/2010/main" val="126386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70D49ED-841E-45ED-B78F-9E16C79EC69B}" type="datetimeFigureOut">
              <a:rPr lang="en-US" smtClean="0"/>
              <a:t>5/5/2020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0B4DF81-5920-4163-9BAE-0EB0EF160235}" type="slidenum">
              <a:rPr lang="en-US" smtClean="0"/>
              <a:t>‹#›</a:t>
            </a:fld>
            <a:endParaRPr lang="en-US"/>
          </a:p>
        </p:txBody>
      </p:sp>
    </p:spTree>
    <p:extLst>
      <p:ext uri="{BB962C8B-B14F-4D97-AF65-F5344CB8AC3E}">
        <p14:creationId xmlns:p14="http://schemas.microsoft.com/office/powerpoint/2010/main" val="366994342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E59C8-C48A-4460-9871-59D26B86A1BF}"/>
              </a:ext>
            </a:extLst>
          </p:cNvPr>
          <p:cNvSpPr>
            <a:spLocks noGrp="1"/>
          </p:cNvSpPr>
          <p:nvPr>
            <p:ph type="ctrTitle"/>
          </p:nvPr>
        </p:nvSpPr>
        <p:spPr/>
        <p:txBody>
          <a:bodyPr/>
          <a:lstStyle/>
          <a:p>
            <a:r>
              <a:rPr lang="en-US" dirty="0"/>
              <a:t>Research on Ga2o3 semiconductors</a:t>
            </a:r>
          </a:p>
        </p:txBody>
      </p:sp>
      <p:sp>
        <p:nvSpPr>
          <p:cNvPr id="3" name="Subtitle 2">
            <a:extLst>
              <a:ext uri="{FF2B5EF4-FFF2-40B4-BE49-F238E27FC236}">
                <a16:creationId xmlns:a16="http://schemas.microsoft.com/office/drawing/2014/main" id="{4C8028BD-495D-401E-9712-157B5F03BABE}"/>
              </a:ext>
            </a:extLst>
          </p:cNvPr>
          <p:cNvSpPr>
            <a:spLocks noGrp="1"/>
          </p:cNvSpPr>
          <p:nvPr>
            <p:ph type="subTitle" idx="1"/>
          </p:nvPr>
        </p:nvSpPr>
        <p:spPr/>
        <p:txBody>
          <a:bodyPr/>
          <a:lstStyle/>
          <a:p>
            <a:r>
              <a:rPr lang="en-US" dirty="0"/>
              <a:t>Ethan Reed</a:t>
            </a:r>
          </a:p>
        </p:txBody>
      </p:sp>
    </p:spTree>
    <p:extLst>
      <p:ext uri="{BB962C8B-B14F-4D97-AF65-F5344CB8AC3E}">
        <p14:creationId xmlns:p14="http://schemas.microsoft.com/office/powerpoint/2010/main" val="3472239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8CAAC-520D-41BE-B151-B237AFA949D0}"/>
              </a:ext>
            </a:extLst>
          </p:cNvPr>
          <p:cNvSpPr>
            <a:spLocks noGrp="1"/>
          </p:cNvSpPr>
          <p:nvPr>
            <p:ph type="title"/>
          </p:nvPr>
        </p:nvSpPr>
        <p:spPr/>
        <p:txBody>
          <a:bodyPr/>
          <a:lstStyle/>
          <a:p>
            <a:r>
              <a:rPr lang="en-US" dirty="0"/>
              <a:t>Tin doped Ga2O3</a:t>
            </a:r>
          </a:p>
        </p:txBody>
      </p:sp>
      <p:pic>
        <p:nvPicPr>
          <p:cNvPr id="12" name="Content Placeholder 11">
            <a:extLst>
              <a:ext uri="{FF2B5EF4-FFF2-40B4-BE49-F238E27FC236}">
                <a16:creationId xmlns:a16="http://schemas.microsoft.com/office/drawing/2014/main" id="{FD594D7F-2588-4482-AC02-99E28045F395}"/>
              </a:ext>
            </a:extLst>
          </p:cNvPr>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6295677" y="2249488"/>
            <a:ext cx="4628259" cy="3541712"/>
          </a:xfrm>
        </p:spPr>
      </p:pic>
      <p:pic>
        <p:nvPicPr>
          <p:cNvPr id="10" name="Content Placeholder 9">
            <a:extLst>
              <a:ext uri="{FF2B5EF4-FFF2-40B4-BE49-F238E27FC236}">
                <a16:creationId xmlns:a16="http://schemas.microsoft.com/office/drawing/2014/main" id="{3BC9BB2C-B243-46A2-9635-CA624CFFE903}"/>
              </a:ext>
            </a:extLst>
          </p:cNvPr>
          <p:cNvPicPr>
            <a:picLocks noGrp="1" noChangeAspect="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a:off x="1266477" y="2249488"/>
            <a:ext cx="4628259" cy="3541712"/>
          </a:xfrm>
        </p:spPr>
      </p:pic>
      <p:sp>
        <p:nvSpPr>
          <p:cNvPr id="13" name="TextBox 12">
            <a:extLst>
              <a:ext uri="{FF2B5EF4-FFF2-40B4-BE49-F238E27FC236}">
                <a16:creationId xmlns:a16="http://schemas.microsoft.com/office/drawing/2014/main" id="{151E04F2-882B-4FCF-A796-7196526287E6}"/>
              </a:ext>
            </a:extLst>
          </p:cNvPr>
          <p:cNvSpPr txBox="1"/>
          <p:nvPr/>
        </p:nvSpPr>
        <p:spPr>
          <a:xfrm>
            <a:off x="1266477" y="1879600"/>
            <a:ext cx="4628259" cy="369888"/>
          </a:xfrm>
          <a:prstGeom prst="rect">
            <a:avLst/>
          </a:prstGeom>
          <a:noFill/>
        </p:spPr>
        <p:txBody>
          <a:bodyPr wrap="square" rtlCol="0">
            <a:spAutoFit/>
          </a:bodyPr>
          <a:lstStyle/>
          <a:p>
            <a:r>
              <a:rPr lang="en-US" dirty="0"/>
              <a:t>Sn-Doped annealed in O2</a:t>
            </a:r>
          </a:p>
        </p:txBody>
      </p:sp>
      <p:sp>
        <p:nvSpPr>
          <p:cNvPr id="14" name="TextBox 13">
            <a:extLst>
              <a:ext uri="{FF2B5EF4-FFF2-40B4-BE49-F238E27FC236}">
                <a16:creationId xmlns:a16="http://schemas.microsoft.com/office/drawing/2014/main" id="{E2558285-AEBC-4726-8286-EBBDA1FB853E}"/>
              </a:ext>
            </a:extLst>
          </p:cNvPr>
          <p:cNvSpPr txBox="1"/>
          <p:nvPr/>
        </p:nvSpPr>
        <p:spPr>
          <a:xfrm>
            <a:off x="6295677" y="1879600"/>
            <a:ext cx="4628259" cy="369888"/>
          </a:xfrm>
          <a:prstGeom prst="rect">
            <a:avLst/>
          </a:prstGeom>
          <a:noFill/>
        </p:spPr>
        <p:txBody>
          <a:bodyPr wrap="square" rtlCol="0">
            <a:spAutoFit/>
          </a:bodyPr>
          <a:lstStyle/>
          <a:p>
            <a:r>
              <a:rPr lang="en-US" dirty="0"/>
              <a:t>Sn-Doped annealed in H2</a:t>
            </a:r>
          </a:p>
        </p:txBody>
      </p:sp>
    </p:spTree>
    <p:extLst>
      <p:ext uri="{BB962C8B-B14F-4D97-AF65-F5344CB8AC3E}">
        <p14:creationId xmlns:p14="http://schemas.microsoft.com/office/powerpoint/2010/main" val="552032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E9313-098D-4A01-A2AC-A85C9268AD37}"/>
              </a:ext>
            </a:extLst>
          </p:cNvPr>
          <p:cNvSpPr>
            <a:spLocks noGrp="1"/>
          </p:cNvSpPr>
          <p:nvPr>
            <p:ph type="title"/>
          </p:nvPr>
        </p:nvSpPr>
        <p:spPr/>
        <p:txBody>
          <a:bodyPr/>
          <a:lstStyle/>
          <a:p>
            <a:r>
              <a:rPr lang="en-US" dirty="0"/>
              <a:t>Tin doped</a:t>
            </a:r>
          </a:p>
        </p:txBody>
      </p:sp>
      <p:sp>
        <p:nvSpPr>
          <p:cNvPr id="3" name="Content Placeholder 2">
            <a:extLst>
              <a:ext uri="{FF2B5EF4-FFF2-40B4-BE49-F238E27FC236}">
                <a16:creationId xmlns:a16="http://schemas.microsoft.com/office/drawing/2014/main" id="{4D19B2AC-3A27-4697-B3EC-5BEE49ADC1DA}"/>
              </a:ext>
            </a:extLst>
          </p:cNvPr>
          <p:cNvSpPr>
            <a:spLocks noGrp="1"/>
          </p:cNvSpPr>
          <p:nvPr>
            <p:ph idx="1"/>
          </p:nvPr>
        </p:nvSpPr>
        <p:spPr/>
        <p:txBody>
          <a:bodyPr/>
          <a:lstStyle/>
          <a:p>
            <a:r>
              <a:rPr lang="en-US" dirty="0"/>
              <a:t>We can see that the presence of tin causes no traps, regardless of annealing</a:t>
            </a:r>
          </a:p>
          <a:p>
            <a:r>
              <a:rPr lang="en-US" dirty="0"/>
              <a:t>However, new growth techniques or more samples could reveal something not yet seen.</a:t>
            </a:r>
          </a:p>
        </p:txBody>
      </p:sp>
    </p:spTree>
    <p:extLst>
      <p:ext uri="{BB962C8B-B14F-4D97-AF65-F5344CB8AC3E}">
        <p14:creationId xmlns:p14="http://schemas.microsoft.com/office/powerpoint/2010/main" val="3576454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F3F96-A36B-499E-8CF9-C340127A54D8}"/>
              </a:ext>
            </a:extLst>
          </p:cNvPr>
          <p:cNvSpPr>
            <a:spLocks noGrp="1"/>
          </p:cNvSpPr>
          <p:nvPr>
            <p:ph type="title"/>
          </p:nvPr>
        </p:nvSpPr>
        <p:spPr/>
        <p:txBody>
          <a:bodyPr/>
          <a:lstStyle/>
          <a:p>
            <a:r>
              <a:rPr lang="en-US" dirty="0"/>
              <a:t>Effects of annealing For air and argon</a:t>
            </a:r>
          </a:p>
        </p:txBody>
      </p:sp>
      <p:sp>
        <p:nvSpPr>
          <p:cNvPr id="3" name="Content Placeholder 2">
            <a:extLst>
              <a:ext uri="{FF2B5EF4-FFF2-40B4-BE49-F238E27FC236}">
                <a16:creationId xmlns:a16="http://schemas.microsoft.com/office/drawing/2014/main" id="{18BB5E78-2646-4C8E-BB81-1AF935542A4D}"/>
              </a:ext>
            </a:extLst>
          </p:cNvPr>
          <p:cNvSpPr>
            <a:spLocks noGrp="1"/>
          </p:cNvSpPr>
          <p:nvPr>
            <p:ph idx="1"/>
          </p:nvPr>
        </p:nvSpPr>
        <p:spPr/>
        <p:txBody>
          <a:bodyPr/>
          <a:lstStyle/>
          <a:p>
            <a:r>
              <a:rPr lang="en-US" dirty="0"/>
              <a:t>Air- sample becomes incredibly resistive</a:t>
            </a:r>
          </a:p>
          <a:p>
            <a:pPr lvl="1"/>
            <a:r>
              <a:rPr lang="en-US" dirty="0"/>
              <a:t>Too resistive for our set up to measure</a:t>
            </a:r>
          </a:p>
          <a:p>
            <a:r>
              <a:rPr lang="en-US" dirty="0"/>
              <a:t>Argon- reduces the resistivity of the sample, has large vacancy clusters</a:t>
            </a:r>
          </a:p>
          <a:p>
            <a:endParaRPr lang="en-US" dirty="0"/>
          </a:p>
        </p:txBody>
      </p:sp>
    </p:spTree>
    <p:extLst>
      <p:ext uri="{BB962C8B-B14F-4D97-AF65-F5344CB8AC3E}">
        <p14:creationId xmlns:p14="http://schemas.microsoft.com/office/powerpoint/2010/main" val="1542650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02767-8A5B-493C-A795-21FAA1FA82CE}"/>
              </a:ext>
            </a:extLst>
          </p:cNvPr>
          <p:cNvSpPr>
            <a:spLocks noGrp="1"/>
          </p:cNvSpPr>
          <p:nvPr>
            <p:ph type="title"/>
          </p:nvPr>
        </p:nvSpPr>
        <p:spPr/>
        <p:txBody>
          <a:bodyPr/>
          <a:lstStyle/>
          <a:p>
            <a:r>
              <a:rPr lang="en-US" dirty="0"/>
              <a:t>Background of semiconductors</a:t>
            </a:r>
          </a:p>
        </p:txBody>
      </p:sp>
      <p:sp>
        <p:nvSpPr>
          <p:cNvPr id="3" name="Content Placeholder 2">
            <a:extLst>
              <a:ext uri="{FF2B5EF4-FFF2-40B4-BE49-F238E27FC236}">
                <a16:creationId xmlns:a16="http://schemas.microsoft.com/office/drawing/2014/main" id="{18AFA2E3-DE29-4E40-B2A6-81057FB9EE57}"/>
              </a:ext>
            </a:extLst>
          </p:cNvPr>
          <p:cNvSpPr>
            <a:spLocks noGrp="1"/>
          </p:cNvSpPr>
          <p:nvPr>
            <p:ph idx="1"/>
          </p:nvPr>
        </p:nvSpPr>
        <p:spPr/>
        <p:txBody>
          <a:bodyPr/>
          <a:lstStyle/>
          <a:p>
            <a:r>
              <a:rPr lang="en-US" dirty="0"/>
              <a:t>Semiconductors are useful in all forms of electronics</a:t>
            </a:r>
          </a:p>
          <a:p>
            <a:r>
              <a:rPr lang="en-US" dirty="0"/>
              <a:t>Resistivity decreases with temperature</a:t>
            </a:r>
          </a:p>
          <a:p>
            <a:r>
              <a:rPr lang="en-US" dirty="0"/>
              <a:t>Can control the conductivity of a sample using different methods (doping, annealing, etc.)</a:t>
            </a:r>
          </a:p>
          <a:p>
            <a:r>
              <a:rPr lang="en-US" dirty="0"/>
              <a:t>Electrons at rest are in the valence band, when excited then enter the conduction band</a:t>
            </a:r>
          </a:p>
          <a:p>
            <a:pPr lvl="1"/>
            <a:r>
              <a:rPr lang="en-US" dirty="0"/>
              <a:t>The energy gap between is known as the band gap</a:t>
            </a:r>
          </a:p>
          <a:p>
            <a:endParaRPr lang="en-US" dirty="0"/>
          </a:p>
        </p:txBody>
      </p:sp>
    </p:spTree>
    <p:extLst>
      <p:ext uri="{BB962C8B-B14F-4D97-AF65-F5344CB8AC3E}">
        <p14:creationId xmlns:p14="http://schemas.microsoft.com/office/powerpoint/2010/main" val="216360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CB18C-DAE1-4457-A5CA-F43597A9E02A}"/>
              </a:ext>
            </a:extLst>
          </p:cNvPr>
          <p:cNvSpPr>
            <a:spLocks noGrp="1"/>
          </p:cNvSpPr>
          <p:nvPr>
            <p:ph type="title"/>
          </p:nvPr>
        </p:nvSpPr>
        <p:spPr/>
        <p:txBody>
          <a:bodyPr/>
          <a:lstStyle/>
          <a:p>
            <a:r>
              <a:rPr lang="en-US" dirty="0"/>
              <a:t>Why Ga2O3</a:t>
            </a:r>
          </a:p>
        </p:txBody>
      </p:sp>
      <p:sp>
        <p:nvSpPr>
          <p:cNvPr id="3" name="Content Placeholder 2">
            <a:extLst>
              <a:ext uri="{FF2B5EF4-FFF2-40B4-BE49-F238E27FC236}">
                <a16:creationId xmlns:a16="http://schemas.microsoft.com/office/drawing/2014/main" id="{47F5BBBD-4911-4BDF-8030-3E79463AB17B}"/>
              </a:ext>
            </a:extLst>
          </p:cNvPr>
          <p:cNvSpPr>
            <a:spLocks noGrp="1"/>
          </p:cNvSpPr>
          <p:nvPr>
            <p:ph idx="1"/>
          </p:nvPr>
        </p:nvSpPr>
        <p:spPr/>
        <p:txBody>
          <a:bodyPr>
            <a:normAutofit fontScale="92500" lnSpcReduction="10000"/>
          </a:bodyPr>
          <a:lstStyle/>
          <a:p>
            <a:r>
              <a:rPr lang="en-US" dirty="0"/>
              <a:t>Silicon is currently the most common semiconductor</a:t>
            </a:r>
          </a:p>
          <a:p>
            <a:r>
              <a:rPr lang="en-US" dirty="0"/>
              <a:t>Uniquely wide band gap (4.8 eV)</a:t>
            </a:r>
          </a:p>
          <a:p>
            <a:pPr lvl="1"/>
            <a:r>
              <a:rPr lang="en-US" dirty="0"/>
              <a:t>Allows for high voltage</a:t>
            </a:r>
          </a:p>
          <a:p>
            <a:pPr lvl="1"/>
            <a:r>
              <a:rPr lang="en-US" dirty="0"/>
              <a:t>Due to this, could have unseen applications</a:t>
            </a:r>
          </a:p>
          <a:p>
            <a:r>
              <a:rPr lang="en-US" dirty="0"/>
              <a:t>Very little research has been done</a:t>
            </a:r>
          </a:p>
          <a:p>
            <a:r>
              <a:rPr lang="en-US" dirty="0"/>
              <a:t>Could be even more unique properties</a:t>
            </a:r>
          </a:p>
          <a:p>
            <a:pPr lvl="1"/>
            <a:r>
              <a:rPr lang="en-US" dirty="0"/>
              <a:t>Doping</a:t>
            </a:r>
          </a:p>
          <a:p>
            <a:pPr lvl="1"/>
            <a:r>
              <a:rPr lang="en-US" dirty="0"/>
              <a:t>Annealing</a:t>
            </a:r>
          </a:p>
        </p:txBody>
      </p:sp>
    </p:spTree>
    <p:extLst>
      <p:ext uri="{BB962C8B-B14F-4D97-AF65-F5344CB8AC3E}">
        <p14:creationId xmlns:p14="http://schemas.microsoft.com/office/powerpoint/2010/main" val="3558311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FB06A-4072-4B8A-915B-01601D7E2D6D}"/>
              </a:ext>
            </a:extLst>
          </p:cNvPr>
          <p:cNvSpPr>
            <a:spLocks noGrp="1"/>
          </p:cNvSpPr>
          <p:nvPr>
            <p:ph type="title"/>
          </p:nvPr>
        </p:nvSpPr>
        <p:spPr/>
        <p:txBody>
          <a:bodyPr/>
          <a:lstStyle/>
          <a:p>
            <a:r>
              <a:rPr lang="en-US" dirty="0"/>
              <a:t>Physics of Thermoluminescence</a:t>
            </a:r>
          </a:p>
        </p:txBody>
      </p:sp>
      <p:sp>
        <p:nvSpPr>
          <p:cNvPr id="3" name="Content Placeholder 2">
            <a:extLst>
              <a:ext uri="{FF2B5EF4-FFF2-40B4-BE49-F238E27FC236}">
                <a16:creationId xmlns:a16="http://schemas.microsoft.com/office/drawing/2014/main" id="{930B0CD7-C663-4FF8-BD36-068E119F0B1F}"/>
              </a:ext>
            </a:extLst>
          </p:cNvPr>
          <p:cNvSpPr>
            <a:spLocks noGrp="1"/>
          </p:cNvSpPr>
          <p:nvPr>
            <p:ph idx="1"/>
          </p:nvPr>
        </p:nvSpPr>
        <p:spPr/>
        <p:txBody>
          <a:bodyPr>
            <a:normAutofit lnSpcReduction="10000"/>
          </a:bodyPr>
          <a:lstStyle/>
          <a:p>
            <a:r>
              <a:rPr lang="en-US" dirty="0"/>
              <a:t>Electrons jump from valence band to conduction band</a:t>
            </a:r>
          </a:p>
          <a:p>
            <a:pPr lvl="1"/>
            <a:r>
              <a:rPr lang="en-US" dirty="0"/>
              <a:t>Photons can allow the electrons to make the jump	</a:t>
            </a:r>
          </a:p>
          <a:p>
            <a:r>
              <a:rPr lang="en-US" dirty="0"/>
              <a:t>Excited electrons can get stuck in the traps made by defects in the structure</a:t>
            </a:r>
          </a:p>
          <a:p>
            <a:r>
              <a:rPr lang="en-US" dirty="0"/>
              <a:t>We can free these trapped electrons by changing the temperature</a:t>
            </a:r>
          </a:p>
          <a:p>
            <a:r>
              <a:rPr lang="en-US" dirty="0"/>
              <a:t>The freed electrons reemit a photon and decay back down to the valence band</a:t>
            </a:r>
          </a:p>
          <a:p>
            <a:r>
              <a:rPr lang="en-US" dirty="0"/>
              <a:t>We can detect these reemitted photons</a:t>
            </a:r>
          </a:p>
        </p:txBody>
      </p:sp>
    </p:spTree>
    <p:extLst>
      <p:ext uri="{BB962C8B-B14F-4D97-AF65-F5344CB8AC3E}">
        <p14:creationId xmlns:p14="http://schemas.microsoft.com/office/powerpoint/2010/main" val="1674862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8C6F-D625-4BEB-8F66-5A329E9E2E64}"/>
              </a:ext>
            </a:extLst>
          </p:cNvPr>
          <p:cNvSpPr>
            <a:spLocks noGrp="1"/>
          </p:cNvSpPr>
          <p:nvPr>
            <p:ph type="title"/>
          </p:nvPr>
        </p:nvSpPr>
        <p:spPr/>
        <p:txBody>
          <a:bodyPr/>
          <a:lstStyle/>
          <a:p>
            <a:r>
              <a:rPr lang="en-US" dirty="0"/>
              <a:t>Thermoluminescence process</a:t>
            </a:r>
          </a:p>
        </p:txBody>
      </p:sp>
      <p:sp>
        <p:nvSpPr>
          <p:cNvPr id="3" name="Content Placeholder 2">
            <a:extLst>
              <a:ext uri="{FF2B5EF4-FFF2-40B4-BE49-F238E27FC236}">
                <a16:creationId xmlns:a16="http://schemas.microsoft.com/office/drawing/2014/main" id="{2144445E-FF4A-4E3D-95D2-950D31FB2F9A}"/>
              </a:ext>
            </a:extLst>
          </p:cNvPr>
          <p:cNvSpPr>
            <a:spLocks noGrp="1"/>
          </p:cNvSpPr>
          <p:nvPr>
            <p:ph idx="1"/>
          </p:nvPr>
        </p:nvSpPr>
        <p:spPr/>
        <p:txBody>
          <a:bodyPr/>
          <a:lstStyle/>
          <a:p>
            <a:r>
              <a:rPr lang="en-US" dirty="0"/>
              <a:t>Thermoluminescence (TL) is a measurement technique that allows us to detect defects (traps) in the crystal structure of semiconductors</a:t>
            </a:r>
          </a:p>
          <a:p>
            <a:pPr lvl="1"/>
            <a:r>
              <a:rPr lang="en-US" dirty="0"/>
              <a:t>We use liquid nitrogen to lower the temperature to -190C</a:t>
            </a:r>
          </a:p>
          <a:p>
            <a:pPr lvl="1"/>
            <a:r>
              <a:rPr lang="en-US" dirty="0"/>
              <a:t>Shine a strobe on the sample for 30 minutes to excite the electrons into traps</a:t>
            </a:r>
          </a:p>
          <a:p>
            <a:pPr lvl="1"/>
            <a:r>
              <a:rPr lang="en-US" dirty="0"/>
              <a:t>We then begin acquiring spectra and raising the temperature at the same time</a:t>
            </a:r>
          </a:p>
          <a:p>
            <a:pPr lvl="1"/>
            <a:r>
              <a:rPr lang="en-US" dirty="0"/>
              <a:t>When the intensity of the light spikes, we know there is a trap there</a:t>
            </a:r>
          </a:p>
        </p:txBody>
      </p:sp>
    </p:spTree>
    <p:extLst>
      <p:ext uri="{BB962C8B-B14F-4D97-AF65-F5344CB8AC3E}">
        <p14:creationId xmlns:p14="http://schemas.microsoft.com/office/powerpoint/2010/main" val="4102152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537A6-74DC-4A3F-80AC-A20FD16DBCB8}"/>
              </a:ext>
            </a:extLst>
          </p:cNvPr>
          <p:cNvSpPr>
            <a:spLocks noGrp="1"/>
          </p:cNvSpPr>
          <p:nvPr>
            <p:ph type="title"/>
          </p:nvPr>
        </p:nvSpPr>
        <p:spPr/>
        <p:txBody>
          <a:bodyPr/>
          <a:lstStyle/>
          <a:p>
            <a:r>
              <a:rPr lang="en-US" dirty="0"/>
              <a:t>TL Contour Graph</a:t>
            </a:r>
          </a:p>
        </p:txBody>
      </p:sp>
      <p:pic>
        <p:nvPicPr>
          <p:cNvPr id="6" name="Content Placeholder 5">
            <a:extLst>
              <a:ext uri="{FF2B5EF4-FFF2-40B4-BE49-F238E27FC236}">
                <a16:creationId xmlns:a16="http://schemas.microsoft.com/office/drawing/2014/main" id="{628B94D9-C326-4061-BCC4-F0A38246CC8F}"/>
              </a:ext>
            </a:extLst>
          </p:cNvPr>
          <p:cNvPicPr>
            <a:picLocks noGrp="1" noChangeAspect="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a:off x="1266477" y="2249488"/>
            <a:ext cx="4628259" cy="3541712"/>
          </a:xfrm>
        </p:spPr>
      </p:pic>
      <p:sp>
        <p:nvSpPr>
          <p:cNvPr id="4" name="Content Placeholder 3">
            <a:extLst>
              <a:ext uri="{FF2B5EF4-FFF2-40B4-BE49-F238E27FC236}">
                <a16:creationId xmlns:a16="http://schemas.microsoft.com/office/drawing/2014/main" id="{48123BA3-9480-4F0E-B4A6-D66A28CBF00D}"/>
              </a:ext>
            </a:extLst>
          </p:cNvPr>
          <p:cNvSpPr>
            <a:spLocks noGrp="1"/>
          </p:cNvSpPr>
          <p:nvPr>
            <p:ph sz="half" idx="2"/>
          </p:nvPr>
        </p:nvSpPr>
        <p:spPr/>
        <p:txBody>
          <a:bodyPr/>
          <a:lstStyle/>
          <a:p>
            <a:r>
              <a:rPr lang="en-US" dirty="0"/>
              <a:t>We use a contour graph because there are three important variables, Wavelength (nm), Temperature (C), and Intensity (arb.).</a:t>
            </a:r>
          </a:p>
          <a:p>
            <a:r>
              <a:rPr lang="en-US" dirty="0"/>
              <a:t>This sample of Iron-doped Ga2O3 shows a peak from 0C-75C in the 800nm-650nm range.</a:t>
            </a:r>
          </a:p>
        </p:txBody>
      </p:sp>
    </p:spTree>
    <p:extLst>
      <p:ext uri="{BB962C8B-B14F-4D97-AF65-F5344CB8AC3E}">
        <p14:creationId xmlns:p14="http://schemas.microsoft.com/office/powerpoint/2010/main" val="2798224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5413-7C74-45FC-A4AD-1D90B135269D}"/>
              </a:ext>
            </a:extLst>
          </p:cNvPr>
          <p:cNvSpPr>
            <a:spLocks noGrp="1"/>
          </p:cNvSpPr>
          <p:nvPr>
            <p:ph type="title"/>
          </p:nvPr>
        </p:nvSpPr>
        <p:spPr/>
        <p:txBody>
          <a:bodyPr/>
          <a:lstStyle/>
          <a:p>
            <a:r>
              <a:rPr lang="en-US" dirty="0"/>
              <a:t>Undoped Ga2O3</a:t>
            </a:r>
          </a:p>
        </p:txBody>
      </p:sp>
      <p:pic>
        <p:nvPicPr>
          <p:cNvPr id="5" name="Content Placeholder 4">
            <a:extLst>
              <a:ext uri="{FF2B5EF4-FFF2-40B4-BE49-F238E27FC236}">
                <a16:creationId xmlns:a16="http://schemas.microsoft.com/office/drawing/2014/main" id="{D3202CFF-8F66-48C8-829B-A30FFE57E2FC}"/>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3780282" y="2507616"/>
            <a:ext cx="4628259" cy="3541712"/>
          </a:xfrm>
        </p:spPr>
      </p:pic>
      <p:sp>
        <p:nvSpPr>
          <p:cNvPr id="6" name="TextBox 5">
            <a:extLst>
              <a:ext uri="{FF2B5EF4-FFF2-40B4-BE49-F238E27FC236}">
                <a16:creationId xmlns:a16="http://schemas.microsoft.com/office/drawing/2014/main" id="{0364DBA3-96B2-4F09-8D4E-DB0C690F9C72}"/>
              </a:ext>
            </a:extLst>
          </p:cNvPr>
          <p:cNvSpPr txBox="1"/>
          <p:nvPr/>
        </p:nvSpPr>
        <p:spPr>
          <a:xfrm>
            <a:off x="5313680" y="2011680"/>
            <a:ext cx="4480560" cy="375920"/>
          </a:xfrm>
          <a:prstGeom prst="rect">
            <a:avLst/>
          </a:prstGeom>
          <a:noFill/>
        </p:spPr>
        <p:txBody>
          <a:bodyPr wrap="square" rtlCol="0">
            <a:spAutoFit/>
          </a:bodyPr>
          <a:lstStyle/>
          <a:p>
            <a:r>
              <a:rPr lang="en-US" dirty="0"/>
              <a:t>Dep 2 as grown</a:t>
            </a:r>
          </a:p>
        </p:txBody>
      </p:sp>
    </p:spTree>
    <p:extLst>
      <p:ext uri="{BB962C8B-B14F-4D97-AF65-F5344CB8AC3E}">
        <p14:creationId xmlns:p14="http://schemas.microsoft.com/office/powerpoint/2010/main" val="367027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92A1-8D98-4717-8459-AF1AC3540808}"/>
              </a:ext>
            </a:extLst>
          </p:cNvPr>
          <p:cNvSpPr>
            <a:spLocks noGrp="1"/>
          </p:cNvSpPr>
          <p:nvPr>
            <p:ph type="title"/>
          </p:nvPr>
        </p:nvSpPr>
        <p:spPr/>
        <p:txBody>
          <a:bodyPr/>
          <a:lstStyle/>
          <a:p>
            <a:r>
              <a:rPr lang="en-US" dirty="0"/>
              <a:t>Iron doped Ga2o3</a:t>
            </a:r>
          </a:p>
        </p:txBody>
      </p:sp>
      <p:pic>
        <p:nvPicPr>
          <p:cNvPr id="6" name="Content Placeholder 5">
            <a:extLst>
              <a:ext uri="{FF2B5EF4-FFF2-40B4-BE49-F238E27FC236}">
                <a16:creationId xmlns:a16="http://schemas.microsoft.com/office/drawing/2014/main" id="{B95EAC9A-C139-4E1C-B452-A87E5B898060}"/>
              </a:ext>
            </a:extLst>
          </p:cNvPr>
          <p:cNvPicPr>
            <a:picLocks noGrp="1" noChangeAspect="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a:off x="128558" y="2127013"/>
            <a:ext cx="3732242" cy="2856047"/>
          </a:xfrm>
        </p:spPr>
      </p:pic>
      <p:pic>
        <p:nvPicPr>
          <p:cNvPr id="8" name="Content Placeholder 7">
            <a:extLst>
              <a:ext uri="{FF2B5EF4-FFF2-40B4-BE49-F238E27FC236}">
                <a16:creationId xmlns:a16="http://schemas.microsoft.com/office/drawing/2014/main" id="{DA8A8037-7888-4ED3-8950-86D35E9B9752}"/>
              </a:ext>
            </a:extLst>
          </p:cNvPr>
          <p:cNvPicPr>
            <a:picLocks noGrp="1" noChangeAspect="1"/>
          </p:cNvPicPr>
          <p:nvPr>
            <p:ph sz="half" idx="2"/>
          </p:nvPr>
        </p:nvPicPr>
        <p:blipFill>
          <a:blip r:embed="rId4" cstate="hqprint">
            <a:extLst>
              <a:ext uri="{28A0092B-C50C-407E-A947-70E740481C1C}">
                <a14:useLocalDpi xmlns:a14="http://schemas.microsoft.com/office/drawing/2010/main" val="0"/>
              </a:ext>
            </a:extLst>
          </a:blip>
          <a:stretch>
            <a:fillRect/>
          </a:stretch>
        </p:blipFill>
        <p:spPr>
          <a:xfrm>
            <a:off x="4245068" y="2127013"/>
            <a:ext cx="3732242" cy="2856047"/>
          </a:xfrm>
        </p:spPr>
      </p:pic>
      <p:sp>
        <p:nvSpPr>
          <p:cNvPr id="9" name="TextBox 8">
            <a:extLst>
              <a:ext uri="{FF2B5EF4-FFF2-40B4-BE49-F238E27FC236}">
                <a16:creationId xmlns:a16="http://schemas.microsoft.com/office/drawing/2014/main" id="{9443C2CE-2527-4648-9A8C-EC19863F09AE}"/>
              </a:ext>
            </a:extLst>
          </p:cNvPr>
          <p:cNvSpPr txBox="1"/>
          <p:nvPr/>
        </p:nvSpPr>
        <p:spPr>
          <a:xfrm>
            <a:off x="125382" y="1757681"/>
            <a:ext cx="4555203" cy="369332"/>
          </a:xfrm>
          <a:prstGeom prst="rect">
            <a:avLst/>
          </a:prstGeom>
          <a:noFill/>
        </p:spPr>
        <p:txBody>
          <a:bodyPr wrap="square" rtlCol="0">
            <a:spAutoFit/>
          </a:bodyPr>
          <a:lstStyle/>
          <a:p>
            <a:r>
              <a:rPr lang="en-US" dirty="0"/>
              <a:t>Fe-Doped </a:t>
            </a:r>
            <a:r>
              <a:rPr lang="en-US" dirty="0" err="1"/>
              <a:t>Cz</a:t>
            </a:r>
            <a:r>
              <a:rPr lang="en-US" dirty="0"/>
              <a:t>-grown Annealed in Argon</a:t>
            </a:r>
          </a:p>
        </p:txBody>
      </p:sp>
      <p:sp>
        <p:nvSpPr>
          <p:cNvPr id="11" name="TextBox 10">
            <a:extLst>
              <a:ext uri="{FF2B5EF4-FFF2-40B4-BE49-F238E27FC236}">
                <a16:creationId xmlns:a16="http://schemas.microsoft.com/office/drawing/2014/main" id="{3F4FBD2D-795E-4676-9B65-F5F9ACB5D330}"/>
              </a:ext>
            </a:extLst>
          </p:cNvPr>
          <p:cNvSpPr txBox="1"/>
          <p:nvPr/>
        </p:nvSpPr>
        <p:spPr>
          <a:xfrm>
            <a:off x="3899907" y="1787605"/>
            <a:ext cx="4555203" cy="369332"/>
          </a:xfrm>
          <a:prstGeom prst="rect">
            <a:avLst/>
          </a:prstGeom>
          <a:noFill/>
        </p:spPr>
        <p:txBody>
          <a:bodyPr wrap="square" rtlCol="0">
            <a:spAutoFit/>
          </a:bodyPr>
          <a:lstStyle/>
          <a:p>
            <a:r>
              <a:rPr lang="en-US" dirty="0"/>
              <a:t>Fe-Doped Tamura sample, Annealed in Argon</a:t>
            </a:r>
          </a:p>
        </p:txBody>
      </p:sp>
      <p:pic>
        <p:nvPicPr>
          <p:cNvPr id="4" name="Picture 3" descr="A screenshot of a cell phone&#10;&#10;Description automatically generated">
            <a:extLst>
              <a:ext uri="{FF2B5EF4-FFF2-40B4-BE49-F238E27FC236}">
                <a16:creationId xmlns:a16="http://schemas.microsoft.com/office/drawing/2014/main" id="{29BF83B1-AAF6-4924-AC30-FFDDC0D7ABE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292094" y="2097088"/>
            <a:ext cx="3771348" cy="2885972"/>
          </a:xfrm>
          <a:prstGeom prst="rect">
            <a:avLst/>
          </a:prstGeom>
        </p:spPr>
      </p:pic>
      <p:sp>
        <p:nvSpPr>
          <p:cNvPr id="5" name="TextBox 4">
            <a:extLst>
              <a:ext uri="{FF2B5EF4-FFF2-40B4-BE49-F238E27FC236}">
                <a16:creationId xmlns:a16="http://schemas.microsoft.com/office/drawing/2014/main" id="{C7684D69-E8BA-4360-8991-A761D355DFF0}"/>
              </a:ext>
            </a:extLst>
          </p:cNvPr>
          <p:cNvSpPr txBox="1"/>
          <p:nvPr/>
        </p:nvSpPr>
        <p:spPr>
          <a:xfrm>
            <a:off x="8292094" y="1757682"/>
            <a:ext cx="3771348" cy="369332"/>
          </a:xfrm>
          <a:prstGeom prst="rect">
            <a:avLst/>
          </a:prstGeom>
          <a:noFill/>
        </p:spPr>
        <p:txBody>
          <a:bodyPr wrap="square" rtlCol="0">
            <a:spAutoFit/>
          </a:bodyPr>
          <a:lstStyle/>
          <a:p>
            <a:r>
              <a:rPr lang="en-US" dirty="0"/>
              <a:t>Fe-Doped </a:t>
            </a:r>
            <a:r>
              <a:rPr lang="en-US" dirty="0" err="1"/>
              <a:t>Cz</a:t>
            </a:r>
            <a:r>
              <a:rPr lang="en-US" dirty="0"/>
              <a:t> Sample Annealed in H2</a:t>
            </a:r>
          </a:p>
        </p:txBody>
      </p:sp>
    </p:spTree>
    <p:extLst>
      <p:ext uri="{BB962C8B-B14F-4D97-AF65-F5344CB8AC3E}">
        <p14:creationId xmlns:p14="http://schemas.microsoft.com/office/powerpoint/2010/main" val="1267362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328760-BD73-4B10-B37F-CFD92D77D3A3}"/>
              </a:ext>
            </a:extLst>
          </p:cNvPr>
          <p:cNvSpPr>
            <a:spLocks noGrp="1"/>
          </p:cNvSpPr>
          <p:nvPr>
            <p:ph type="title"/>
          </p:nvPr>
        </p:nvSpPr>
        <p:spPr/>
        <p:txBody>
          <a:bodyPr/>
          <a:lstStyle/>
          <a:p>
            <a:r>
              <a:rPr lang="en-US" dirty="0"/>
              <a:t>Iron doped</a:t>
            </a:r>
          </a:p>
        </p:txBody>
      </p:sp>
      <p:sp>
        <p:nvSpPr>
          <p:cNvPr id="6" name="Content Placeholder 5">
            <a:extLst>
              <a:ext uri="{FF2B5EF4-FFF2-40B4-BE49-F238E27FC236}">
                <a16:creationId xmlns:a16="http://schemas.microsoft.com/office/drawing/2014/main" id="{4523EE02-B55F-4F9F-99D1-0C46BA9D8CCE}"/>
              </a:ext>
            </a:extLst>
          </p:cNvPr>
          <p:cNvSpPr>
            <a:spLocks noGrp="1"/>
          </p:cNvSpPr>
          <p:nvPr>
            <p:ph idx="1"/>
          </p:nvPr>
        </p:nvSpPr>
        <p:spPr/>
        <p:txBody>
          <a:bodyPr/>
          <a:lstStyle/>
          <a:p>
            <a:r>
              <a:rPr lang="en-US" dirty="0"/>
              <a:t>We can see that iron creates a specific trap that emits 800nm-650nm range</a:t>
            </a:r>
          </a:p>
          <a:p>
            <a:pPr lvl="1"/>
            <a:r>
              <a:rPr lang="en-US" dirty="0"/>
              <a:t>This is seen even when annealed in different substances</a:t>
            </a:r>
          </a:p>
          <a:p>
            <a:r>
              <a:rPr lang="en-US" dirty="0"/>
              <a:t>The Tamura sample is an outlier, not sure what causes its strange behavior yet</a:t>
            </a:r>
          </a:p>
        </p:txBody>
      </p:sp>
    </p:spTree>
    <p:extLst>
      <p:ext uri="{BB962C8B-B14F-4D97-AF65-F5344CB8AC3E}">
        <p14:creationId xmlns:p14="http://schemas.microsoft.com/office/powerpoint/2010/main" val="38452459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1079</TotalTime>
  <Words>587</Words>
  <Application>Microsoft Office PowerPoint</Application>
  <PresentationFormat>Widescreen</PresentationFormat>
  <Paragraphs>67</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Trebuchet MS</vt:lpstr>
      <vt:lpstr>Tw Cen MT</vt:lpstr>
      <vt:lpstr>Circuit</vt:lpstr>
      <vt:lpstr>Research on Ga2o3 semiconductors</vt:lpstr>
      <vt:lpstr>Background of semiconductors</vt:lpstr>
      <vt:lpstr>Why Ga2O3</vt:lpstr>
      <vt:lpstr>Physics of Thermoluminescence</vt:lpstr>
      <vt:lpstr>Thermoluminescence process</vt:lpstr>
      <vt:lpstr>TL Contour Graph</vt:lpstr>
      <vt:lpstr>Undoped Ga2O3</vt:lpstr>
      <vt:lpstr>Iron doped Ga2o3</vt:lpstr>
      <vt:lpstr>Iron doped</vt:lpstr>
      <vt:lpstr>Tin doped Ga2O3</vt:lpstr>
      <vt:lpstr>Tin doped</vt:lpstr>
      <vt:lpstr>Effects of annealing For air and argon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on Ga2o3 semiconductors and films</dc:title>
  <dc:creator>reedem</dc:creator>
  <cp:lastModifiedBy>Alexandra Noelle Graver</cp:lastModifiedBy>
  <cp:revision>16</cp:revision>
  <dcterms:created xsi:type="dcterms:W3CDTF">2019-08-19T21:48:23Z</dcterms:created>
  <dcterms:modified xsi:type="dcterms:W3CDTF">2020-05-05T17:57:26Z</dcterms:modified>
</cp:coreProperties>
</file>