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15"/>
  </p:notesMasterIdLst>
  <p:sldIdLst>
    <p:sldId id="256" r:id="rId2"/>
    <p:sldId id="257" r:id="rId3"/>
    <p:sldId id="258" r:id="rId4"/>
    <p:sldId id="264" r:id="rId5"/>
    <p:sldId id="259" r:id="rId6"/>
    <p:sldId id="267" r:id="rId7"/>
    <p:sldId id="260" r:id="rId8"/>
    <p:sldId id="265" r:id="rId9"/>
    <p:sldId id="261" r:id="rId10"/>
    <p:sldId id="262" r:id="rId11"/>
    <p:sldId id="268" r:id="rId12"/>
    <p:sldId id="263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B31E9D-7209-4E65-B86B-01974245B3BE}" v="6" dt="2020-04-18T16:59:53.781"/>
    <p1510:client id="{E450EDB1-8B6D-4D7C-B7E2-F4306ADF66FF}" v="247" dt="2020-04-18T16:29:23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688" autoAdjust="0"/>
  </p:normalViewPr>
  <p:slideViewPr>
    <p:cSldViewPr snapToGrid="0">
      <p:cViewPr>
        <p:scale>
          <a:sx n="60" d="100"/>
          <a:sy n="60" d="100"/>
        </p:scale>
        <p:origin x="9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88BB29-FC97-4855-82F7-4B785F48B4E1}" type="datetimeFigureOut">
              <a:rPr lang="en-US" smtClean="0"/>
              <a:t>4/30/2020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69676-EB17-4E2E-9622-39810A44E8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21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name is Clare Sunderman and over J term, I went on a Service Learning Trip with MEDLIFE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69676-EB17-4E2E-9622-39810A44E8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360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MEDLIFE stands for Medicine, education, development for low income families everywhere. I spent 9 days in Cusco, Peru learning about the culture and need for healthcare in the region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69676-EB17-4E2E-9622-39810A44E8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27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going on this trip, I was planning on comparing the United States healthcare system vs. Peru’s. After going on this trip, I decided to focus on one main similarity between the two countries’ healthcare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69676-EB17-4E2E-9622-39810A44E8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236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clinic in the background is one we passed in </a:t>
            </a:r>
            <a:r>
              <a:rPr lang="en-US" dirty="0" err="1"/>
              <a:t>Secsencalla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69676-EB17-4E2E-9622-39810A44E83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744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 is an overview of the city of </a:t>
            </a:r>
            <a:r>
              <a:rPr lang="en-US" dirty="0" err="1"/>
              <a:t>cusco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69676-EB17-4E2E-9622-39810A44E8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692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story on two children going to the same school, one with parents who went to college and those who didn’t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69676-EB17-4E2E-9622-39810A44E8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23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my trip, I learned through experience, research and education that these four categories were the main culprits for structural violence in healthcare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69676-EB17-4E2E-9622-39810A44E8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23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C69676-EB17-4E2E-9622-39810A44E8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74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4/30/2020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281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1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50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4/30/2020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971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4/30/2020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02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4/30/2020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5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4/30/2020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745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4/30/2020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13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4/30/2020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24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4/30/2020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9664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4/30/2020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876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1" r:id="rId5"/>
    <p:sldLayoutId id="2147483697" r:id="rId6"/>
    <p:sldLayoutId id="2147483698" r:id="rId7"/>
    <p:sldLayoutId id="2147483688" r:id="rId8"/>
    <p:sldLayoutId id="2147483689" r:id="rId9"/>
    <p:sldLayoutId id="2147483690" r:id="rId10"/>
    <p:sldLayoutId id="214748369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revista.drclas.harvard.edu/book/quechua-spanish-bilinguals" TargetMode="External"/><Relationship Id="rId13" Type="http://schemas.openxmlformats.org/officeDocument/2006/relationships/hyperlink" Target="https://www.statista.com/statistics/820491/number-healthcare-facilities-peru-type/" TargetMode="External"/><Relationship Id="rId3" Type="http://schemas.openxmlformats.org/officeDocument/2006/relationships/hyperlink" Target="https://www.healthsystemtracker.org/chart-collection/health-spending-u-s-compare-countries/#item-average-wealthy-countries-spend-half-much-per-person-health-u-s-spends" TargetMode="External"/><Relationship Id="rId7" Type="http://schemas.openxmlformats.org/officeDocument/2006/relationships/hyperlink" Target="https://data.worldbank.org/country" TargetMode="External"/><Relationship Id="rId12" Type="http://schemas.openxmlformats.org/officeDocument/2006/relationships/hyperlink" Target="https://www.ncbi.nlm.nih.gov/pubmed/15074494" TargetMode="External"/><Relationship Id="rId2" Type="http://schemas.openxmlformats.org/officeDocument/2006/relationships/hyperlink" Target="http://www.ajuronline.org/uploads/Volume_16_2/AJUR_Vol_16_Issue_2_September_2019_p17.pdf" TargetMode="External"/><Relationship Id="rId16" Type="http://schemas.openxmlformats.org/officeDocument/2006/relationships/hyperlink" Target="https://www.ncbi.nlm.nih.gov/books/NBK215365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ho.int/workforcealliance/countries/per/en/" TargetMode="External"/><Relationship Id="rId11" Type="http://schemas.openxmlformats.org/officeDocument/2006/relationships/hyperlink" Target="https://s3.amazonaws.com/s3.doximity.com/press/Doximity%20Language%20in%20U.S.%20Health%20Care%20Report.pdf" TargetMode="External"/><Relationship Id="rId5" Type="http://schemas.openxmlformats.org/officeDocument/2006/relationships/hyperlink" Target="https://www.ncbi.nlm.nih.gov/pmc/articles/PMC4193322/" TargetMode="External"/><Relationship Id="rId15" Type="http://schemas.openxmlformats.org/officeDocument/2006/relationships/hyperlink" Target="https://greatergood.berkeley.edu/article/item/how_to_address_gender_inequality_in_health_care" TargetMode="External"/><Relationship Id="rId10" Type="http://schemas.openxmlformats.org/officeDocument/2006/relationships/hyperlink" Target="https://reproductiverights.org/sites/default/files/documents/Peru%20CEDAW%201998.pdf" TargetMode="External"/><Relationship Id="rId4" Type="http://schemas.openxmlformats.org/officeDocument/2006/relationships/hyperlink" Target="https://knoema.com/atlas/Peru/Health-expenditure-per-capita" TargetMode="External"/><Relationship Id="rId9" Type="http://schemas.openxmlformats.org/officeDocument/2006/relationships/hyperlink" Target="https://www.washingtonexaminer.com/washington-secrets/22-of-us-population-does-not-speak-english-at-home" TargetMode="External"/><Relationship Id="rId14" Type="http://schemas.openxmlformats.org/officeDocument/2006/relationships/hyperlink" Target="https://www.census.gov/library/publications/2019/demo/p60-267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DC4C7A-2C48-4924-80FE-542E0A2C7D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" b="1922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0DE6B9-5B11-412B-BABA-71EFE530A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9532" y="2091263"/>
            <a:ext cx="8652938" cy="2461504"/>
          </a:xfrm>
        </p:spPr>
        <p:txBody>
          <a:bodyPr>
            <a:normAutofit/>
          </a:bodyPr>
          <a:lstStyle/>
          <a:p>
            <a:r>
              <a:rPr lang="en-US" sz="5800"/>
              <a:t>Healthcare and Structural Violence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274238-C4A3-4EFD-8664-F2ADCAB62E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9532" y="4623127"/>
            <a:ext cx="8655200" cy="4572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By Clare Sunderman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482843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2E3493C-9EE5-40C5-9902-4A0416374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3C2DD8-0EC6-4B41-91E6-4A8E336AF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BD7601F-130C-472A-B160-AEDE0767C9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30" r="27432" b="-2"/>
          <a:stretch/>
        </p:blipFill>
        <p:spPr>
          <a:xfrm>
            <a:off x="234696" y="237744"/>
            <a:ext cx="3996183" cy="638251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5E3F933-FC69-4374-A35F-CF4036537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9494" y="374904"/>
            <a:ext cx="7440649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CF75C7-8563-48D3-853A-1127100DC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192" y="642593"/>
            <a:ext cx="6280826" cy="1746504"/>
          </a:xfrm>
        </p:spPr>
        <p:txBody>
          <a:bodyPr>
            <a:normAutofit/>
          </a:bodyPr>
          <a:lstStyle/>
          <a:p>
            <a:r>
              <a:rPr lang="en-US" dirty="0"/>
              <a:t>Structural violence in the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219CB-49DA-4F77-B399-860E9450F1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2386584"/>
            <a:ext cx="6280826" cy="3648456"/>
          </a:xfrm>
        </p:spPr>
        <p:txBody>
          <a:bodyPr>
            <a:normAutofit/>
          </a:bodyPr>
          <a:lstStyle/>
          <a:p>
            <a:r>
              <a:rPr lang="en-US" dirty="0"/>
              <a:t>Language- 22% of the US population does not speak English at home</a:t>
            </a:r>
            <a:r>
              <a:rPr lang="en-US" baseline="30000" dirty="0"/>
              <a:t>8</a:t>
            </a:r>
            <a:endParaRPr lang="en-US" dirty="0"/>
          </a:p>
          <a:p>
            <a:pPr lvl="1"/>
            <a:r>
              <a:rPr lang="en-US" dirty="0"/>
              <a:t>Only 36.2% of physicians in the US speak Spanish</a:t>
            </a:r>
            <a:r>
              <a:rPr lang="en-US" baseline="30000" dirty="0"/>
              <a:t>10</a:t>
            </a:r>
            <a:endParaRPr lang="en-US" dirty="0"/>
          </a:p>
          <a:p>
            <a:r>
              <a:rPr lang="en-US" dirty="0"/>
              <a:t>Economics- 27.5 million people do not have health insurance</a:t>
            </a:r>
          </a:p>
          <a:p>
            <a:pPr lvl="1"/>
            <a:r>
              <a:rPr lang="en-US" dirty="0"/>
              <a:t>Makes it difficult to pay for hospital expenses, may avoid going to the doctor at all</a:t>
            </a:r>
            <a:r>
              <a:rPr lang="en-US" baseline="30000" dirty="0"/>
              <a:t>13</a:t>
            </a:r>
            <a:endParaRPr lang="en-US" dirty="0"/>
          </a:p>
          <a:p>
            <a:r>
              <a:rPr lang="en-US" dirty="0"/>
              <a:t>Gender- diseases that mostly affect women are under-researched, many times leaving women undiagnosed and forced to see many doctors before getting answers</a:t>
            </a:r>
            <a:r>
              <a:rPr lang="en-US" baseline="30000" dirty="0"/>
              <a:t>14</a:t>
            </a:r>
            <a:endParaRPr lang="en-US" dirty="0"/>
          </a:p>
          <a:p>
            <a:r>
              <a:rPr lang="en-US" dirty="0"/>
              <a:t>Geography- life expectancy can be correlated to where in the country you live</a:t>
            </a:r>
            <a:r>
              <a:rPr lang="en-US" baseline="30000" dirty="0"/>
              <a:t>15</a:t>
            </a:r>
            <a:endParaRPr lang="en-US" dirty="0"/>
          </a:p>
          <a:p>
            <a:endParaRPr 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D829762-7B1B-4C54-A12F-47ADB70169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40902" y="5603390"/>
            <a:ext cx="795378" cy="79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1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2E3493C-9EE5-40C5-9902-4A0416374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3C2DD8-0EC6-4B41-91E6-4A8E336AF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150C24-1BCE-42C7-BE49-A0D7D5D5FD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50" r="9467" b="-2"/>
          <a:stretch/>
        </p:blipFill>
        <p:spPr>
          <a:xfrm>
            <a:off x="234696" y="237744"/>
            <a:ext cx="3996183" cy="638251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5E3F933-FC69-4374-A35F-CF4036537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9494" y="374904"/>
            <a:ext cx="7440649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CA443-E5F5-44C8-ADE3-5BEFE1EEE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192" y="642593"/>
            <a:ext cx="6280826" cy="1746504"/>
          </a:xfrm>
        </p:spPr>
        <p:txBody>
          <a:bodyPr>
            <a:normAutofit/>
          </a:bodyPr>
          <a:lstStyle/>
          <a:p>
            <a:r>
              <a:rPr lang="en-US" dirty="0"/>
              <a:t>Challenges and what I would do differently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F203E-B394-4665-9B1E-B4F996110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2386584"/>
            <a:ext cx="2605189" cy="364845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Getting very specific data for the United States and broad data for Peru</a:t>
            </a:r>
          </a:p>
          <a:p>
            <a:r>
              <a:rPr lang="en-US" dirty="0"/>
              <a:t>I cannot find data online for much of the information I learned in Peru</a:t>
            </a:r>
          </a:p>
          <a:p>
            <a:r>
              <a:rPr lang="en-US" dirty="0"/>
              <a:t>Many of the patients I talked to only spoke Spanish or Quechua so I was communicating through a translator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5593EA8-8B70-4885-BEC5-AEE303CA78BA}"/>
              </a:ext>
            </a:extLst>
          </p:cNvPr>
          <p:cNvSpPr txBox="1">
            <a:spLocks/>
          </p:cNvSpPr>
          <p:nvPr/>
        </p:nvSpPr>
        <p:spPr>
          <a:xfrm>
            <a:off x="8875525" y="2386584"/>
            <a:ext cx="2605189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Learn Spanish to be able to better communicate with patients</a:t>
            </a:r>
          </a:p>
          <a:p>
            <a:r>
              <a:rPr lang="en-US" dirty="0"/>
              <a:t>Do more research before going to Peru to be able to ask questions</a:t>
            </a:r>
          </a:p>
          <a:p>
            <a:r>
              <a:rPr lang="en-US" dirty="0"/>
              <a:t>Get access to Peru websites to get data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E8AAA9-7FAD-45C1-A4EF-69E2A0F39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1535" y="5617468"/>
            <a:ext cx="725692" cy="72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63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4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E9EDDFA-8F05-462B-8D3E-5B9C4FBC7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on a sidewalk&#10;&#10;Description automatically generated">
            <a:extLst>
              <a:ext uri="{FF2B5EF4-FFF2-40B4-BE49-F238E27FC236}">
                <a16:creationId xmlns:a16="http://schemas.microsoft.com/office/drawing/2014/main" id="{2FBFC8C9-175F-4E25-B8A1-F3A2E3915E0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798"/>
          <a:stretch/>
        </p:blipFill>
        <p:spPr>
          <a:xfrm>
            <a:off x="940698" y="727628"/>
            <a:ext cx="4941077" cy="541555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43F9A23-3237-4ED6-A1E9-C0E6530E05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63CD46D-4335-4BA4-842A-BF835A99CB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ED2568-2BE4-468E-A450-578B4D581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en-US" dirty="0"/>
              <a:t>Call to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E0C1D-5466-426D-B72B-5B3844170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r>
              <a:rPr lang="en-US" dirty="0"/>
              <a:t>What can you do in your own communities?</a:t>
            </a:r>
          </a:p>
          <a:p>
            <a:r>
              <a:rPr lang="en-US" dirty="0"/>
              <a:t>Change your perspective</a:t>
            </a:r>
          </a:p>
          <a:p>
            <a:r>
              <a:rPr lang="en-US" dirty="0"/>
              <a:t>How this relates to COVID-19</a:t>
            </a:r>
          </a:p>
          <a:p>
            <a:pPr lvl="1"/>
            <a:r>
              <a:rPr lang="en-US" dirty="0"/>
              <a:t>How many people lost their health insurance because it was tied to their jobs</a:t>
            </a:r>
          </a:p>
          <a:p>
            <a:endParaRPr 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807FC5-9AE6-4B3C-949C-785E49248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7860" y="5749534"/>
            <a:ext cx="567189" cy="56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909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F9CB7-A004-404D-BCBE-772AA2B6A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8F2B2-F717-423D-8C57-630234072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2"/>
              </a:rPr>
              <a:t>http://www.ajuronline.org/uploads/Volume_16_2/AJUR_Vol_16_Issue_2_September_2019_p17.pdf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3"/>
              </a:rPr>
              <a:t>https://www.healthsystemtracker.org/chart-collection/health-spending-u-s-compare-countries/#item-average-wealthy-countries-spend-half-much-per-person-health-u-s-spends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4"/>
              </a:rPr>
              <a:t>https://knoema.com/atlas/Peru/Health-expenditure-per-capita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5"/>
              </a:rPr>
              <a:t>https://www.ncbi.nlm.nih.gov/pmc/articles/PMC4193322/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6"/>
              </a:rPr>
              <a:t>https://www.who.int/workforcealliance/countries/per/en/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7"/>
              </a:rPr>
              <a:t>https://data.worldbank.org/country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8"/>
              </a:rPr>
              <a:t>https://revista.drclas.harvard.edu/book/quechua-spanish-bilinguals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9"/>
              </a:rPr>
              <a:t>https://www.washingtonexaminer.com/washington-secrets/22-of-us-population-does-not-speak-english-at-home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10"/>
              </a:rPr>
              <a:t>https://reproductiverights.org/sites/default/files/documents/Peru%20CEDAW%201998.pdf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11"/>
              </a:rPr>
              <a:t>https://s3.amazonaws.com/s3.doximity.com/press/Doximity%20Language%20in%20U.S.%20Health%20Care%20Report.pdf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12"/>
              </a:rPr>
              <a:t>https://www.ncbi.nlm.nih.gov/pubmed/15074494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13"/>
              </a:rPr>
              <a:t>https://www.statista.com/statistics/820491/number-healthcare-facilities-peru-type/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14"/>
              </a:rPr>
              <a:t>https://www.census.gov/library/publications/2019/demo/p60-267.html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15"/>
              </a:rPr>
              <a:t>https://greatergood.berkeley.edu/article/item/how_to_address_gender_inequality_in_health_care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hlinkClick r:id="rId16"/>
              </a:rPr>
              <a:t>https://www.ncbi.nlm.nih.gov/books/NBK215365/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47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erson standing on a rock&#10;&#10;Description automatically generated">
            <a:extLst>
              <a:ext uri="{FF2B5EF4-FFF2-40B4-BE49-F238E27FC236}">
                <a16:creationId xmlns:a16="http://schemas.microsoft.com/office/drawing/2014/main" id="{D703D3DA-3E47-4CCC-9D2D-A42AD007F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" t="9291" r="-582" b="22544"/>
          <a:stretch/>
        </p:blipFill>
        <p:spPr>
          <a:xfrm>
            <a:off x="4654297" y="10"/>
            <a:ext cx="7630398" cy="693504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6221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3977" y="164592"/>
            <a:ext cx="4334256" cy="652881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623A60-7877-4DD0-B29E-18C48A278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24" y="1340361"/>
            <a:ext cx="3729162" cy="33417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cap="all" spc="-100">
                <a:solidFill>
                  <a:schemeClr val="tx1"/>
                </a:solidFill>
              </a:rPr>
              <a:t>Introduction</a:t>
            </a:r>
          </a:p>
        </p:txBody>
      </p:sp>
      <p:pic>
        <p:nvPicPr>
          <p:cNvPr id="3" name="introduction">
            <a:hlinkClick r:id="" action="ppaction://media"/>
            <a:extLst>
              <a:ext uri="{FF2B5EF4-FFF2-40B4-BE49-F238E27FC236}">
                <a16:creationId xmlns:a16="http://schemas.microsoft.com/office/drawing/2014/main" id="{D31E9136-A431-4114-A2B3-43D7F9A4F3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82.027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1340" y="5755360"/>
            <a:ext cx="880140" cy="88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289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6C4D022-E2BC-435F-9CDB-44DC57C07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8C610253-33DD-4F3F-A14B-F85B1D1576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3" r="2" b="2"/>
          <a:stretch/>
        </p:blipFill>
        <p:spPr>
          <a:xfrm>
            <a:off x="0" y="3418840"/>
            <a:ext cx="5663460" cy="3428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926CAD6-45B1-4A85-A196-E722067B1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3480" y="0"/>
            <a:ext cx="6525472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0936D5-2DCE-48A4-93BC-BA7861B4E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81848" y="320040"/>
            <a:ext cx="5888736" cy="6217920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5289D5-CC5A-4BDD-8D3B-A647A89CF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3580" y="642594"/>
            <a:ext cx="5245269" cy="13716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What is MEDLIFE?</a:t>
            </a:r>
          </a:p>
        </p:txBody>
      </p:sp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168BA9B-998C-4468-989F-69E197447E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3" r="2" b="2"/>
          <a:stretch/>
        </p:blipFill>
        <p:spPr>
          <a:xfrm>
            <a:off x="0" y="-10160"/>
            <a:ext cx="5663460" cy="34290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91DF29C-6FE7-475D-982F-5C0A74D42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3580" y="2103120"/>
            <a:ext cx="5245269" cy="3931920"/>
          </a:xfrm>
        </p:spPr>
        <p:txBody>
          <a:bodyPr>
            <a:normAutofit/>
          </a:bodyPr>
          <a:lstStyle/>
          <a:p>
            <a:r>
              <a:rPr lang="en-US" dirty="0"/>
              <a:t>MEDLIFE partners with low-income communities in Latin America and Africa to improve their access to quality healthcare, education, and a safe home</a:t>
            </a:r>
          </a:p>
          <a:p>
            <a:r>
              <a:rPr lang="en-US" dirty="0"/>
              <a:t>Volunteered at a mobile clinic that offered basic medical and dental treatment at three separate locations in Cusco, Peru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E2C4A3-7A30-4868-8724-264310932E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30899" y="5744400"/>
            <a:ext cx="772042" cy="77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0274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04DB13E-F722-4ED6-BB00-556651E95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419E3D9-C5FB-41A9-B6D2-DFB210BB6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67909BF-1DF7-4ACE-8F58-6CF719BB2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9E8BEDB-0BBC-4F21-9CFB-8530D664C3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6428D7-C6F3-473D-A360-A3F5C3E872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1D6D676-6F2F-4446-9935-2D8D038214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9BAEA2B-9C25-4B43-8C9A-A9D0C3E9B1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1FC5F3A-7F1A-4EE8-A913-C8E96ACC3C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20551B3-B4DA-48EE-988C-4FAEAEB5C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926DDE6E-5B3D-4637-AE54-0AB9E8D501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44" b="20985"/>
          <a:stretch/>
        </p:blipFill>
        <p:spPr>
          <a:xfrm>
            <a:off x="-1" y="10"/>
            <a:ext cx="12192000" cy="455102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30074"/>
            <a:ext cx="12192000" cy="2327925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116" y="4692768"/>
            <a:ext cx="11859768" cy="2002536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A7E40D-1D17-4406-9F41-390CC4617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23" y="4956811"/>
            <a:ext cx="11439414" cy="8974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3000"/>
              </a:lnSpc>
            </a:pPr>
            <a:r>
              <a:rPr lang="en-US" sz="4400" cap="all" spc="-100">
                <a:solidFill>
                  <a:schemeClr val="tx1"/>
                </a:solidFill>
              </a:rPr>
              <a:t>What I will be talking about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65AA6-6446-4748-A6CF-4A48FC1D80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275" y="5783001"/>
            <a:ext cx="10656310" cy="42596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pc="80" dirty="0"/>
              <a:t>Healthcare in the United States vs. Healthcare in Peru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64BA03-0CA7-4E0B-BA07-C531EE288D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17141" y="5763576"/>
            <a:ext cx="890772" cy="89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805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alphaModFix amt="44000"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CBC4A-E6DD-4F6E-98A2-EAC499AB9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Healthcare in the US vs. Peru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5653DB-F56F-4060-982C-CF778D254D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United States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6D0B57-AE01-467A-BE23-75BABC3B8D5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/>
              <a:t>Population: 326.6 million (2018)</a:t>
            </a:r>
            <a:r>
              <a:rPr lang="en-US" b="1" baseline="30000" dirty="0"/>
              <a:t>6</a:t>
            </a:r>
            <a:endParaRPr lang="en-US" b="1" dirty="0"/>
          </a:p>
          <a:p>
            <a:r>
              <a:rPr lang="en-US" b="1" dirty="0"/>
              <a:t>Average life expectancy: 78.87 </a:t>
            </a:r>
            <a:r>
              <a:rPr lang="en-US" b="1" baseline="30000" dirty="0"/>
              <a:t>1</a:t>
            </a:r>
            <a:endParaRPr lang="en-US" b="1" dirty="0"/>
          </a:p>
          <a:p>
            <a:r>
              <a:rPr lang="en-US" b="1" dirty="0"/>
              <a:t>Average health spending per person: $10,224 (2018) </a:t>
            </a:r>
            <a:r>
              <a:rPr lang="en-US" b="1" baseline="30000" dirty="0"/>
              <a:t>2</a:t>
            </a:r>
          </a:p>
          <a:p>
            <a:r>
              <a:rPr lang="en-US" b="1" dirty="0"/>
              <a:t>No uniform healthcare system- Private health insurance covers 74% of the population</a:t>
            </a:r>
            <a:r>
              <a:rPr lang="en-US" b="1" baseline="30000" dirty="0"/>
              <a:t>4</a:t>
            </a:r>
          </a:p>
          <a:p>
            <a:r>
              <a:rPr lang="en-US" b="1" dirty="0"/>
              <a:t>Number of hospitals: 6,146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658752-6CFF-4CB1-B4F8-E99FAAA5B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Peru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A4BFC87-9685-4DD2-8DAC-65C5A342911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b="1" dirty="0"/>
              <a:t>Population: 31.99 million (2018)</a:t>
            </a:r>
            <a:r>
              <a:rPr lang="en-US" b="1" baseline="30000" dirty="0"/>
              <a:t>6</a:t>
            </a:r>
            <a:endParaRPr lang="en-US" b="1" dirty="0"/>
          </a:p>
          <a:p>
            <a:r>
              <a:rPr lang="en-US" b="1" dirty="0"/>
              <a:t>Average life expectancy: 76.62</a:t>
            </a:r>
          </a:p>
          <a:p>
            <a:r>
              <a:rPr lang="en-US" b="1" dirty="0"/>
              <a:t>Average health spending per person: $333 (2017) </a:t>
            </a:r>
            <a:r>
              <a:rPr lang="en-US" b="1" baseline="30000" dirty="0"/>
              <a:t>3</a:t>
            </a:r>
          </a:p>
          <a:p>
            <a:r>
              <a:rPr lang="en-US" b="1" dirty="0"/>
              <a:t>Decentralized healthcare system- Ministry of Health provides health services for 60% of the population</a:t>
            </a:r>
            <a:r>
              <a:rPr lang="en-US" b="1" baseline="30000" dirty="0"/>
              <a:t>5</a:t>
            </a:r>
          </a:p>
          <a:p>
            <a:r>
              <a:rPr lang="en-US" b="1" dirty="0"/>
              <a:t>Number of hospitals: 606</a:t>
            </a:r>
            <a:r>
              <a:rPr lang="en-US" b="1" baseline="30000" dirty="0"/>
              <a:t>12</a:t>
            </a:r>
            <a:endParaRPr lang="en-US" b="1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7BC291C-B606-4890-B47E-6059C69FE9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2152" y="5907505"/>
            <a:ext cx="839729" cy="83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0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2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a mountain in the background&#10;&#10;Description automatically generated">
            <a:extLst>
              <a:ext uri="{FF2B5EF4-FFF2-40B4-BE49-F238E27FC236}">
                <a16:creationId xmlns:a16="http://schemas.microsoft.com/office/drawing/2014/main" id="{EEE13BC6-9E93-419B-B73E-17CC7AB827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982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D64F326-929E-45E2-B54D-DC7E1720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941695"/>
            <a:ext cx="5452527" cy="497461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BFCDFD7-7B3B-4ED9-B533-34D0B3724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106424"/>
            <a:ext cx="5120640" cy="464515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7DA36D-7E01-4949-B780-D7618CF4F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951" y="1352277"/>
            <a:ext cx="4633416" cy="1371600"/>
          </a:xfrm>
        </p:spPr>
        <p:txBody>
          <a:bodyPr>
            <a:normAutofit/>
          </a:bodyPr>
          <a:lstStyle/>
          <a:p>
            <a:r>
              <a:rPr lang="en-US" sz="4000"/>
              <a:t>Historical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B900D-1F18-4328-B094-E204FE02B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7950" y="2852792"/>
            <a:ext cx="4633415" cy="257219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1700" dirty="0"/>
              <a:t>From 1980 to 2000, terrorism plagued Peru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Over the 20 years, an estimated 70,000 people died in the internal conflict</a:t>
            </a:r>
          </a:p>
          <a:p>
            <a:pPr>
              <a:lnSpc>
                <a:spcPct val="90000"/>
              </a:lnSpc>
            </a:pPr>
            <a:r>
              <a:rPr lang="en-US" sz="1700" dirty="0"/>
              <a:t>56% of the victims were farmers as 79% of the attacks occurred in rural settings</a:t>
            </a:r>
            <a:r>
              <a:rPr lang="en-US" sz="1700" baseline="30000" dirty="0"/>
              <a:t>11</a:t>
            </a:r>
            <a:endParaRPr lang="en-US" sz="1700" dirty="0"/>
          </a:p>
          <a:p>
            <a:pPr>
              <a:lnSpc>
                <a:spcPct val="90000"/>
              </a:lnSpc>
            </a:pPr>
            <a:r>
              <a:rPr lang="en-US" sz="1700" dirty="0"/>
              <a:t>This conflict caused those living on the outskirts of cities to move inward</a:t>
            </a:r>
          </a:p>
          <a:p>
            <a:pPr lvl="1">
              <a:lnSpc>
                <a:spcPct val="90000"/>
              </a:lnSpc>
            </a:pPr>
            <a:r>
              <a:rPr lang="en-US" sz="1700" dirty="0"/>
              <a:t>This left the economically disadvantaged on the edges of cities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7E7B8B-EEFA-4FD2-918E-8F9350F7B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27789" y="5751576"/>
            <a:ext cx="751734" cy="75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125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8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9FE4D4-A255-472F-B49A-B1C2149591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982" r="-1" b="-1"/>
          <a:stretch/>
        </p:blipFill>
        <p:spPr>
          <a:xfrm>
            <a:off x="3048" y="10"/>
            <a:ext cx="12188952" cy="6857990"/>
          </a:xfrm>
          <a:prstGeom prst="rect">
            <a:avLst/>
          </a:prstGeom>
        </p:spPr>
      </p:pic>
      <p:sp>
        <p:nvSpPr>
          <p:cNvPr id="24" name="Rectangle 15">
            <a:extLst>
              <a:ext uri="{FF2B5EF4-FFF2-40B4-BE49-F238E27FC236}">
                <a16:creationId xmlns:a16="http://schemas.microsoft.com/office/drawing/2014/main" id="{CD64F326-929E-45E2-B54D-DC7E1720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0224" y="941695"/>
            <a:ext cx="5452527" cy="497461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7BFCDFD7-7B3B-4ED9-B533-34D0B3724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56167" y="1106424"/>
            <a:ext cx="5120640" cy="464515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EF3B3-35A7-4563-99FC-0DA0DCCF4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0846" y="1352277"/>
            <a:ext cx="4633416" cy="137160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tx1"/>
                </a:solidFill>
              </a:rPr>
              <a:t>Structural violence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43465-C4F4-4270-9BEE-65E0829F1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845" y="2852792"/>
            <a:ext cx="4633415" cy="2572193"/>
          </a:xfrm>
        </p:spPr>
        <p:txBody>
          <a:bodyPr>
            <a:normAutofit/>
          </a:bodyPr>
          <a:lstStyle/>
          <a:p>
            <a:r>
              <a:rPr lang="en-US"/>
              <a:t>Refers to a form of violence wherein some social structure or social institution may harm people by preventing them from meeting their basic needs</a:t>
            </a:r>
          </a:p>
          <a:p>
            <a:r>
              <a:rPr lang="en-US"/>
              <a:t>Term ascribed by Johan Galtung</a:t>
            </a:r>
            <a:endParaRPr lang="en-US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5B24CFD-71E4-41E6-BB83-B184488601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1652" y="5840541"/>
            <a:ext cx="779408" cy="7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916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large building with a mountain in the background&#10;&#10;Description automatically generated">
            <a:extLst>
              <a:ext uri="{FF2B5EF4-FFF2-40B4-BE49-F238E27FC236}">
                <a16:creationId xmlns:a16="http://schemas.microsoft.com/office/drawing/2014/main" id="{1C0EE695-DAA8-41BF-B947-B9C8379283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045" r="15045"/>
          <a:stretch/>
        </p:blipFill>
        <p:spPr>
          <a:xfrm>
            <a:off x="20" y="10"/>
            <a:ext cx="6392647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21267" y="255102"/>
            <a:ext cx="5342133" cy="6361598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9100" y="393365"/>
            <a:ext cx="5018211" cy="6035547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108D2B-20B9-456E-9C6E-E2E8E264B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en-US" sz="4000"/>
              <a:t>Defining topics discussed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EC3F4-C4DA-49C6-A439-0181D07EF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r>
              <a:rPr lang="en-US"/>
              <a:t>Language: how the language a person speaks affects the quality of the healthcare they receive</a:t>
            </a:r>
          </a:p>
          <a:p>
            <a:r>
              <a:rPr lang="en-US"/>
              <a:t>Economics: the socio-economic status of a person and how that affects the level of care they can obtain</a:t>
            </a:r>
          </a:p>
          <a:p>
            <a:r>
              <a:rPr lang="en-US"/>
              <a:t>Gender- how one's gender affects their ability to get adequate healthcare</a:t>
            </a:r>
          </a:p>
          <a:p>
            <a:r>
              <a:rPr lang="en-US"/>
              <a:t>Geography- how one's location, in an urban setting, rural setting, or in between affects the ability to receive healthcare</a:t>
            </a:r>
          </a:p>
          <a:p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2F4C86-26CA-4E01-98DC-85406C2484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59456" y="5552400"/>
            <a:ext cx="920975" cy="92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7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standing around a table&#10;&#10;Description automatically generated">
            <a:extLst>
              <a:ext uri="{FF2B5EF4-FFF2-40B4-BE49-F238E27FC236}">
                <a16:creationId xmlns:a16="http://schemas.microsoft.com/office/drawing/2014/main" id="{5006F9FC-2FC8-4328-A42C-F63F656B29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5000"/>
          </a:blip>
          <a:srcRect t="10554" b="144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CFFECD-0C27-420D-95F6-9D866F5FB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/>
              <a:t>Structural violence in Peru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3CCCB-D6C2-4F33-A4B9-4C46EB9F3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19"/>
            <a:ext cx="10058400" cy="4361475"/>
          </a:xfrm>
        </p:spPr>
        <p:txBody>
          <a:bodyPr>
            <a:normAutofit/>
          </a:bodyPr>
          <a:lstStyle/>
          <a:p>
            <a:r>
              <a:rPr lang="en-US" dirty="0"/>
              <a:t>Language- every one out of nine Peruvians speak Quechua, and in rural areas it is every six out of ten</a:t>
            </a:r>
            <a:r>
              <a:rPr lang="en-US" baseline="30000" dirty="0"/>
              <a:t>7</a:t>
            </a:r>
            <a:endParaRPr lang="en-US" dirty="0"/>
          </a:p>
          <a:p>
            <a:pPr lvl="1"/>
            <a:r>
              <a:rPr lang="en-US" dirty="0"/>
              <a:t>Most healthcare professionals speak only Spanish, so it is hard to go to the doctor without access to a translator</a:t>
            </a:r>
          </a:p>
          <a:p>
            <a:r>
              <a:rPr lang="en-US" dirty="0"/>
              <a:t>Economics- although the government covers those who cannot afford healthcare, people may be waiting months to see a doctor because they cannot access private clinics</a:t>
            </a:r>
          </a:p>
          <a:p>
            <a:pPr lvl="1"/>
            <a:r>
              <a:rPr lang="en-US" dirty="0"/>
              <a:t>We spoke to a man who said it could take up to 60 days to see a doctor</a:t>
            </a:r>
          </a:p>
          <a:p>
            <a:r>
              <a:rPr lang="en-US" dirty="0"/>
              <a:t>Gender- Women living in rural areas have limited access to see obstetricians</a:t>
            </a:r>
          </a:p>
          <a:p>
            <a:pPr lvl="1"/>
            <a:r>
              <a:rPr lang="en-US" dirty="0"/>
              <a:t>In 1996, 53% of women living in rural areas did not receive any prenatal care</a:t>
            </a:r>
            <a:r>
              <a:rPr lang="en-US" baseline="30000" dirty="0"/>
              <a:t>9</a:t>
            </a:r>
          </a:p>
          <a:p>
            <a:pPr lvl="1"/>
            <a:r>
              <a:rPr lang="en-US" dirty="0"/>
              <a:t>Family planning and maternal health is covered by MINSA but not gynecology</a:t>
            </a:r>
          </a:p>
          <a:p>
            <a:r>
              <a:rPr lang="en-US" dirty="0"/>
              <a:t>Geography- Most of the hospitals are concentrated in main cities while outer towns maybe have one clinic that cannot perform as many treatments as a hospital</a:t>
            </a:r>
          </a:p>
          <a:p>
            <a:pPr lvl="1"/>
            <a:r>
              <a:rPr lang="en-US" dirty="0"/>
              <a:t>There is an inequitable geographic distribution of healthcare workers</a:t>
            </a:r>
          </a:p>
          <a:p>
            <a:pPr lvl="2"/>
            <a:r>
              <a:rPr lang="en-US" dirty="0"/>
              <a:t>Highest in Lima, Peru and costal areas, lower in jungle and mountainous areas</a:t>
            </a:r>
          </a:p>
          <a:p>
            <a:endParaRPr lang="en-US" dirty="0"/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CECD53C-9B33-406D-BA78-61F4D7D456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25746" y="5645888"/>
            <a:ext cx="818706" cy="81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253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2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RegularSeed_2SEEDS">
      <a:dk1>
        <a:srgbClr val="000000"/>
      </a:dk1>
      <a:lt1>
        <a:srgbClr val="FFFFFF"/>
      </a:lt1>
      <a:dk2>
        <a:srgbClr val="412D24"/>
      </a:dk2>
      <a:lt2>
        <a:srgbClr val="E2E6E8"/>
      </a:lt2>
      <a:accent1>
        <a:srgbClr val="C34D5A"/>
      </a:accent1>
      <a:accent2>
        <a:srgbClr val="B15E3B"/>
      </a:accent2>
      <a:accent3>
        <a:srgbClr val="C09F4B"/>
      </a:accent3>
      <a:accent4>
        <a:srgbClr val="3BB19E"/>
      </a:accent4>
      <a:accent5>
        <a:srgbClr val="4DA5C3"/>
      </a:accent5>
      <a:accent6>
        <a:srgbClr val="3B62B1"/>
      </a:accent6>
      <a:hlink>
        <a:srgbClr val="3A8BAE"/>
      </a:hlink>
      <a:folHlink>
        <a:srgbClr val="7F7F7F"/>
      </a:folHlink>
    </a:clrScheme>
    <a:fontScheme name="Savon">
      <a:majorFont>
        <a:latin typeface="Century Gothic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1159</Words>
  <Application>Microsoft Office PowerPoint</Application>
  <PresentationFormat>Widescreen</PresentationFormat>
  <Paragraphs>96</Paragraphs>
  <Slides>13</Slides>
  <Notes>8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SavonVTI</vt:lpstr>
      <vt:lpstr>Healthcare and Structural Violence</vt:lpstr>
      <vt:lpstr>Introduction</vt:lpstr>
      <vt:lpstr>What is MEDLIFE?</vt:lpstr>
      <vt:lpstr>What I will be talking about today</vt:lpstr>
      <vt:lpstr>Healthcare in the US vs. Peru</vt:lpstr>
      <vt:lpstr>Historical context</vt:lpstr>
      <vt:lpstr>Structural violence</vt:lpstr>
      <vt:lpstr>Defining topics discussed</vt:lpstr>
      <vt:lpstr>Structural violence in Peru</vt:lpstr>
      <vt:lpstr>Structural violence in the US</vt:lpstr>
      <vt:lpstr>Challenges and what I would do differently</vt:lpstr>
      <vt:lpstr>Call to action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Healthcare and Structural Violence</dc:title>
  <dc:creator>Clare Lauretta Sunderman</dc:creator>
  <cp:lastModifiedBy>Clare Lauretta Sunderman</cp:lastModifiedBy>
  <cp:revision>4</cp:revision>
  <dcterms:created xsi:type="dcterms:W3CDTF">2020-04-18T15:33:50Z</dcterms:created>
  <dcterms:modified xsi:type="dcterms:W3CDTF">2020-05-01T06:53:32Z</dcterms:modified>
</cp:coreProperties>
</file>