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9728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95357" autoAdjust="0"/>
  </p:normalViewPr>
  <p:slideViewPr>
    <p:cSldViewPr snapToGrid="0">
      <p:cViewPr>
        <p:scale>
          <a:sx n="210" d="100"/>
          <a:sy n="210" d="100"/>
        </p:scale>
        <p:origin x="-32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et Trinh" userId="29ab6378-439e-4c35-8e68-d1c7515bd164" providerId="ADAL" clId="{C21E5218-CF98-492D-955F-34FA6A40A64B}"/>
    <pc:docChg chg="custSel modSld">
      <pc:chgData name="Viet Trinh" userId="29ab6378-439e-4c35-8e68-d1c7515bd164" providerId="ADAL" clId="{C21E5218-CF98-492D-955F-34FA6A40A64B}" dt="2019-11-17T19:57:08.594" v="1313" actId="1076"/>
      <pc:docMkLst>
        <pc:docMk/>
      </pc:docMkLst>
      <pc:sldChg chg="addSp delSp modSp">
        <pc:chgData name="Viet Trinh" userId="29ab6378-439e-4c35-8e68-d1c7515bd164" providerId="ADAL" clId="{C21E5218-CF98-492D-955F-34FA6A40A64B}" dt="2019-11-17T19:57:08.594" v="1313" actId="1076"/>
        <pc:sldMkLst>
          <pc:docMk/>
          <pc:sldMk cId="1760893539" sldId="256"/>
        </pc:sldMkLst>
        <pc:spChg chg="mod">
          <ac:chgData name="Viet Trinh" userId="29ab6378-439e-4c35-8e68-d1c7515bd164" providerId="ADAL" clId="{C21E5218-CF98-492D-955F-34FA6A40A64B}" dt="2019-11-17T19:56:40.126" v="1310" actId="1076"/>
          <ac:spMkLst>
            <pc:docMk/>
            <pc:sldMk cId="1760893539" sldId="256"/>
            <ac:spMk id="6" creationId="{03CEDBC1-AC72-41C8-BC43-491A2C634D6F}"/>
          </ac:spMkLst>
        </pc:spChg>
        <pc:spChg chg="mod">
          <ac:chgData name="Viet Trinh" userId="29ab6378-439e-4c35-8e68-d1c7515bd164" providerId="ADAL" clId="{C21E5218-CF98-492D-955F-34FA6A40A64B}" dt="2019-11-17T19:36:22.482" v="180" actId="122"/>
          <ac:spMkLst>
            <pc:docMk/>
            <pc:sldMk cId="1760893539" sldId="256"/>
            <ac:spMk id="10" creationId="{B4893A3A-25FE-4769-88A4-2F36554AA947}"/>
          </ac:spMkLst>
        </pc:spChg>
        <pc:spChg chg="mod">
          <ac:chgData name="Viet Trinh" userId="29ab6378-439e-4c35-8e68-d1c7515bd164" providerId="ADAL" clId="{C21E5218-CF98-492D-955F-34FA6A40A64B}" dt="2019-11-17T19:57:08.594" v="1313" actId="1076"/>
          <ac:spMkLst>
            <pc:docMk/>
            <pc:sldMk cId="1760893539" sldId="256"/>
            <ac:spMk id="14" creationId="{3883A017-893E-4A9F-9221-3BE3361DE8C8}"/>
          </ac:spMkLst>
        </pc:spChg>
        <pc:graphicFrameChg chg="mod">
          <ac:chgData name="Viet Trinh" userId="29ab6378-439e-4c35-8e68-d1c7515bd164" providerId="ADAL" clId="{C21E5218-CF98-492D-955F-34FA6A40A64B}" dt="2019-11-17T19:56:59.898" v="1311" actId="1076"/>
          <ac:graphicFrameMkLst>
            <pc:docMk/>
            <pc:sldMk cId="1760893539" sldId="256"/>
            <ac:graphicFrameMk id="12" creationId="{220919D8-A609-4241-B51A-40043601BDE3}"/>
          </ac:graphicFrameMkLst>
        </pc:graphicFrameChg>
        <pc:graphicFrameChg chg="mod modGraphic">
          <ac:chgData name="Viet Trinh" userId="29ab6378-439e-4c35-8e68-d1c7515bd164" providerId="ADAL" clId="{C21E5218-CF98-492D-955F-34FA6A40A64B}" dt="2019-11-17T19:38:14.947" v="188" actId="1076"/>
          <ac:graphicFrameMkLst>
            <pc:docMk/>
            <pc:sldMk cId="1760893539" sldId="256"/>
            <ac:graphicFrameMk id="18" creationId="{6BDB3515-AA7E-41B5-85F0-53A2D3CA2321}"/>
          </ac:graphicFrameMkLst>
        </pc:graphicFrameChg>
        <pc:picChg chg="add mod modCrop">
          <ac:chgData name="Viet Trinh" userId="29ab6378-439e-4c35-8e68-d1c7515bd164" providerId="ADAL" clId="{C21E5218-CF98-492D-955F-34FA6A40A64B}" dt="2019-11-17T19:36:53.879" v="181" actId="1076"/>
          <ac:picMkLst>
            <pc:docMk/>
            <pc:sldMk cId="1760893539" sldId="256"/>
            <ac:picMk id="4" creationId="{38D678F6-C373-4D38-AAC3-5408818C739F}"/>
          </ac:picMkLst>
        </pc:picChg>
        <pc:picChg chg="del">
          <ac:chgData name="Viet Trinh" userId="29ab6378-439e-4c35-8e68-d1c7515bd164" providerId="ADAL" clId="{C21E5218-CF98-492D-955F-34FA6A40A64B}" dt="2019-11-17T19:33:44.962" v="166" actId="478"/>
          <ac:picMkLst>
            <pc:docMk/>
            <pc:sldMk cId="1760893539" sldId="256"/>
            <ac:picMk id="16" creationId="{6A6C47B6-CF29-43EF-BFCF-9AA5CD6A1414}"/>
          </ac:picMkLst>
        </pc:picChg>
        <pc:picChg chg="mod">
          <ac:chgData name="Viet Trinh" userId="29ab6378-439e-4c35-8e68-d1c7515bd164" providerId="ADAL" clId="{C21E5218-CF98-492D-955F-34FA6A40A64B}" dt="2019-11-17T19:57:04.048" v="1312" actId="1076"/>
          <ac:picMkLst>
            <pc:docMk/>
            <pc:sldMk cId="1760893539" sldId="256"/>
            <ac:picMk id="17" creationId="{C09B57D2-EB59-4412-B149-6B40A43449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197187"/>
            <a:ext cx="932688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2174"/>
            <a:ext cx="82296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4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6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389467"/>
            <a:ext cx="236601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389467"/>
            <a:ext cx="696087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3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1823722"/>
            <a:ext cx="946404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4895429"/>
            <a:ext cx="946404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947333"/>
            <a:ext cx="466344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947333"/>
            <a:ext cx="466344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89468"/>
            <a:ext cx="946404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793241"/>
            <a:ext cx="4642008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672080"/>
            <a:ext cx="4642008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1793241"/>
            <a:ext cx="466486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2672080"/>
            <a:ext cx="4664869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1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8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3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87680"/>
            <a:ext cx="3539014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053255"/>
            <a:ext cx="555498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194560"/>
            <a:ext cx="3539014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1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87680"/>
            <a:ext cx="3539014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053255"/>
            <a:ext cx="555498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194560"/>
            <a:ext cx="3539014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89468"/>
            <a:ext cx="946404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947333"/>
            <a:ext cx="946404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E483-757F-40EB-8006-67CD16516DBF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780108"/>
            <a:ext cx="37033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4562-C36E-45C8-B6BD-8F2F1C95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8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F56DC7D-EB2C-4103-8534-8AC97BAB7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654" y="73069"/>
            <a:ext cx="8229600" cy="87112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Bahnschrift" panose="020B0502040204020203" pitchFamily="34" charset="0"/>
              </a:rPr>
              <a:t>The Relationship between Victimization Experiences due to Race/ Ethnicity and/ or LGBTQ+ Identities and Emotional Well-being Outcomes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DEAAAC-AB44-4308-99D6-B0B2D8F04222}"/>
              </a:ext>
            </a:extLst>
          </p:cNvPr>
          <p:cNvSpPr txBox="1"/>
          <p:nvPr/>
        </p:nvSpPr>
        <p:spPr>
          <a:xfrm>
            <a:off x="177677" y="1103250"/>
            <a:ext cx="3635926" cy="297004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/>
              <a:t>In the United States, from 2014 to 2017, hate crimes motivated by racial/ ethnic/ ancestry bias were reported to be the highest, amounting to approximately 56% of all reported hate crimes </a:t>
            </a:r>
            <a:r>
              <a:rPr lang="en-US" sz="700" dirty="0">
                <a:solidFill>
                  <a:srgbClr val="000000"/>
                </a:solidFill>
              </a:rPr>
              <a:t>(Federal Bureau of Investigation, 2014, 2015, 2016, &amp; 2017). Those motivated by sexual-orientation-or-gender-identity bias registered approximately 19% (Federal Bureau of Investigation, 2014, 2015, 2016, &amp; 2017).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/>
              <a:t>Victimization, as one of the heteronormative social and environmental stress factors, greatly compromises sexual minority individuals’ mental health quality (Brooks, 1981; Cochran, 2001; </a:t>
            </a:r>
            <a:r>
              <a:rPr lang="en-US" sz="700" dirty="0" err="1"/>
              <a:t>DiPlacido</a:t>
            </a:r>
            <a:r>
              <a:rPr lang="en-US" sz="700" dirty="0"/>
              <a:t>, 1998; Krieger &amp; Sidney, 1997; Mays &amp; Cochran, 2001; Meyer, 1995)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/>
              <a:t>While individual can be victimized because of their LGBTQ+ identities, they can be also victimized because of their racial/ ethnic identities. There is little evidence in the literature about double victimization and mental well-being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/>
              <a:t>Intersectionality theory suggests that the interaction between race and sexuality engenders unique experiences (Cho, Crenshaw, &amp; McCall, 2013).  For example, the experiences of a Black lesbian woman are distinct from those of a White lesbian woman.</a:t>
            </a:r>
          </a:p>
          <a:p>
            <a:endParaRPr lang="en-US" sz="700" dirty="0"/>
          </a:p>
          <a:p>
            <a:r>
              <a:rPr lang="en-US" sz="900" b="1" dirty="0"/>
              <a:t>The purpose of this study is to examine the relation between victimization experiences due to race/ethnicity and/or LGBTQ+ identities and emotional well-being outcomes including psychological distress, anxiety, internalized homonegativity, and internalized stigma of gender identity.</a:t>
            </a:r>
          </a:p>
          <a:p>
            <a:endParaRPr lang="en-US" sz="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CEDBC1-AC72-41C8-BC43-491A2C634D6F}"/>
                  </a:ext>
                </a:extLst>
              </p:cNvPr>
              <p:cNvSpPr txBox="1"/>
              <p:nvPr/>
            </p:nvSpPr>
            <p:spPr>
              <a:xfrm>
                <a:off x="177677" y="4159379"/>
                <a:ext cx="3626644" cy="306237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i="1" dirty="0">
                    <a:solidFill>
                      <a:schemeClr val="accent1">
                        <a:lumMod val="50000"/>
                      </a:schemeClr>
                    </a:solidFill>
                  </a:rPr>
                  <a:t>Methods</a:t>
                </a:r>
                <a:r>
                  <a:rPr lang="en-US" sz="1600" b="1" i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  <a:p>
                <a:r>
                  <a:rPr lang="en-US" sz="800" b="1" dirty="0"/>
                  <a:t>Participants</a:t>
                </a:r>
              </a:p>
              <a:p>
                <a:r>
                  <a:rPr lang="en-US" sz="500" dirty="0"/>
                  <a:t>The participants were 171 college students between the ages of 18 and 24, with at least one LGBTQ+ identity, and from many states in the United States. The mean age of participants was 20.08 (SD=1.07). 138 individuals were assigned at birth as female while 32 individuals were assigned at birth as male and one person was assigned at birth as intersex. About 42% of the sample identified as female while about 30% identified as genderqueer/ gender non-conforming/ non-binary, 18% identified as male, about 9% identified as transgender, and the rest identified with not listed gender identities. 30% of the sample identified as gay/ lesbian, 24% identified as bisexual, 19% identified as queer, 13% identified as pansexual, 6% identified as asexual, and the rest identified with not listed sexual orientations. About 78% were White, 14% were Asian, 10% were of Hispanic, Spanish, or Latino origin, 5% were Black or African American, and the rest were of not listed races/ ethnicities. </a:t>
                </a:r>
              </a:p>
              <a:p>
                <a:r>
                  <a:rPr lang="en-US" sz="800" b="1" dirty="0"/>
                  <a:t>Measures </a:t>
                </a:r>
              </a:p>
              <a:p>
                <a:r>
                  <a:rPr lang="en-US" sz="800" dirty="0"/>
                  <a:t>Participants completed a questionnaire with the following self-report measures: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500" b="1" dirty="0"/>
                  <a:t>Demographic variables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500" b="1" dirty="0"/>
                  <a:t>Perceived Stress Scale (PSS) </a:t>
                </a:r>
                <a:r>
                  <a:rPr lang="en-US" sz="500" dirty="0"/>
                  <a:t>(Cohen, S., &amp; Williamson, G., 1988) is a 10-item inventory assessing the degree to which one appraises their life as stressful (</a:t>
                </a:r>
                <a14:m>
                  <m:oMath xmlns:m="http://schemas.openxmlformats.org/officeDocument/2006/math">
                    <m:r>
                      <a:rPr lang="en-US" sz="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=.78)</m:t>
                    </m:r>
                  </m:oMath>
                </a14:m>
                <a:endParaRPr lang="en-US" sz="500" b="1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500" b="1" dirty="0"/>
                  <a:t>Generalized Anxiety Disorder 7-item (GAD-7) scale </a:t>
                </a:r>
                <a:r>
                  <a:rPr lang="en-US" sz="500" dirty="0"/>
                  <a:t>(Spitzer, R. L., Kroenke, K., Williams, J. B. W., &amp; Lowe, B., 2006) measures generalized anxiety symptoms (Cronbach </a:t>
                </a:r>
                <a14:m>
                  <m:oMath xmlns:m="http://schemas.openxmlformats.org/officeDocument/2006/math">
                    <m:r>
                      <a:rPr lang="en-US" sz="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</m:t>
                    </m:r>
                    <m:r>
                      <a:rPr lang="en-US" sz="5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92)</m:t>
                    </m:r>
                  </m:oMath>
                </a14:m>
                <a:endParaRPr lang="en-US" sz="500" b="0" dirty="0">
                  <a:ea typeface="Cambria Math" panose="02040503050406030204" pitchFamily="18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500" b="1" dirty="0">
                    <a:ea typeface="Cambria Math" panose="02040503050406030204" pitchFamily="18" charset="0"/>
                  </a:rPr>
                  <a:t>The Personal Homonegativity and Morality of Homosexuality subscales of the Internalized Homonegativity Inventory (INHI) </a:t>
                </a:r>
                <a:r>
                  <a:rPr lang="en-US" sz="500" dirty="0">
                    <a:ea typeface="Cambria Math" panose="02040503050406030204" pitchFamily="18" charset="0"/>
                  </a:rPr>
                  <a:t>(Mayfield, 2001) (</a:t>
                </a:r>
                <a14:m>
                  <m:oMath xmlns:m="http://schemas.openxmlformats.org/officeDocument/2006/math">
                    <m:r>
                      <a:rPr lang="en-US" sz="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=.89 &amp; .70 </m:t>
                    </m:r>
                    <m:r>
                      <a:rPr lang="en-US" sz="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𝑟𝑒𝑠𝑝𝑒𝑐𝑡𝑖𝑣𝑒𝑙𝑦</m:t>
                    </m:r>
                    <m:r>
                      <a:rPr lang="en-US" sz="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were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adapted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accommodate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both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male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female</m:t>
                    </m:r>
                    <m:r>
                      <a:rPr lang="en-US" sz="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00" dirty="0">
                    <a:ea typeface="Cambria Math" panose="02040503050406030204" pitchFamily="18" charset="0"/>
                  </a:rPr>
                  <a:t>participants. 15 items of this adapted scale measured one’s negative attitudes toward their sexuality which involves same-sex attraction. Also, an assessment scale for one’s negative attitudes toward their gender identity was based on this adapted scale, consisting of 14 items.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500" b="1" dirty="0">
                    <a:ea typeface="Cambria Math" panose="02040503050406030204" pitchFamily="18" charset="0"/>
                  </a:rPr>
                  <a:t>Sexual Orientation Victimization questionnaire</a:t>
                </a:r>
                <a:r>
                  <a:rPr lang="en-US" sz="500" dirty="0">
                    <a:ea typeface="Cambria Math" panose="02040503050406030204" pitchFamily="18" charset="0"/>
                  </a:rPr>
                  <a:t> (</a:t>
                </a:r>
                <a:r>
                  <a:rPr lang="en-US" sz="500" dirty="0" err="1">
                    <a:ea typeface="Cambria Math" panose="02040503050406030204" pitchFamily="18" charset="0"/>
                  </a:rPr>
                  <a:t>D’Augelli</a:t>
                </a:r>
                <a:r>
                  <a:rPr lang="en-US" sz="500" dirty="0">
                    <a:ea typeface="Cambria Math" panose="02040503050406030204" pitchFamily="18" charset="0"/>
                  </a:rPr>
                  <a:t>, A., Pilkington, N., &amp; Hershberger, S., 2002) was adapted into an 8-item scale to evaluate the frequency of victimization due to gender identity and/ or sexual orientation. The same scale, omitting the ‘Threats to disclose your sexual orientation’ item, was used to measure the frequency of victimization due to race/ ethnicity.</a:t>
                </a:r>
                <a:endParaRPr lang="en-US" sz="500" b="1" dirty="0"/>
              </a:p>
              <a:p>
                <a:pPr lvl="0"/>
                <a:r>
                  <a:rPr lang="en-US" sz="800" b="1" dirty="0">
                    <a:solidFill>
                      <a:prstClr val="black"/>
                    </a:solidFill>
                  </a:rPr>
                  <a:t>Procedure </a:t>
                </a:r>
              </a:p>
              <a:p>
                <a:pPr lvl="0"/>
                <a:r>
                  <a:rPr lang="en-US" sz="700" dirty="0">
                    <a:solidFill>
                      <a:prstClr val="black"/>
                    </a:solidFill>
                  </a:rPr>
                  <a:t>Participants answered an online Qualtrics survey after learning about this study from the Office of Multicultural Affairs, LGBTQ+ resource center, and LGBTQ+ student organizations at their universities. 18 participants were discarded due to having not been eligible for participation (did not endorse an LGBTQ+ identity) or incomplete responses. Hence, a total of 171 individuals were included in the final sample.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CEDBC1-AC72-41C8-BC43-491A2C634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77" y="4159379"/>
                <a:ext cx="3626644" cy="3062377"/>
              </a:xfrm>
              <a:prstGeom prst="rect">
                <a:avLst/>
              </a:prstGeom>
              <a:blipFill>
                <a:blip r:embed="rId2"/>
                <a:stretch>
                  <a:fillRect t="-410"/>
                </a:stretch>
              </a:blipFill>
              <a:ln w="28575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DEEAE65-9714-4386-B97C-044B2B7676D3}"/>
              </a:ext>
            </a:extLst>
          </p:cNvPr>
          <p:cNvSpPr txBox="1"/>
          <p:nvPr/>
        </p:nvSpPr>
        <p:spPr>
          <a:xfrm>
            <a:off x="7360400" y="3233756"/>
            <a:ext cx="3477973" cy="336245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</a:rPr>
              <a:t>Discussion</a:t>
            </a:r>
          </a:p>
          <a:p>
            <a:r>
              <a:rPr lang="en-US" sz="800" b="1" dirty="0"/>
              <a:t>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Individuals who identify as female have the lowest frequency of having been victimized for their LGBTQ+ identities, compared to those with other gender identities.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Individuals who identify as Asexual have the lowest frequency of having been victimized for their LGBTQ+ identities, compared to other sexual minorities.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/>
              <a:t>The </a:t>
            </a:r>
            <a:r>
              <a:rPr lang="en-US" sz="750" dirty="0"/>
              <a:t>frequency of victimization experiences due to LGBTQ+ identities predict </a:t>
            </a:r>
            <a:r>
              <a:rPr lang="en-US" sz="750"/>
              <a:t>anxiety </a:t>
            </a:r>
            <a:endParaRPr lang="en-US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There was no correlation between victimization experiences due to race/ ethnicity and/ or LGBTQ+ identities and emotional well-being outcomes.</a:t>
            </a:r>
            <a:endParaRPr lang="en-US" sz="750" b="1" dirty="0"/>
          </a:p>
          <a:p>
            <a:r>
              <a:rPr lang="en-US" sz="800" b="1" dirty="0"/>
              <a:t>Limitations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Overall, the sample endorsed a low frequency of victimization due to race/ ethnicity and/ or LGBTQ+ identities, and also endorsed low levels of internalized homo-negativity and internalized stigma, possibly because the individuals belong to a campus organization that is supportive and inclusive.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The sample is primarily Caucasian, so it is difficult to examine victimization due to ethnicity and intersectionality of victimization due to LGBTQ+ identity and ethnicity.</a:t>
            </a:r>
            <a:endParaRPr lang="en-US" sz="750" b="1" dirty="0"/>
          </a:p>
          <a:p>
            <a:r>
              <a:rPr lang="en-US" sz="800" b="1" dirty="0"/>
              <a:t>Implications for Research and Intervention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Future research should recruit a significantly higher number of people of ethnic minorities to obtain a more accurate rate of victimization due to race/ ethnicity.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/>
              <a:t>Given the above findings, community intervention specialists, counselors, and LGBTQ+ advocates should specialize intervention programs, therapy treatments, and advocacy for people who were assigned at birth as male, as males reported higher levels of victimization.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3CC155-58DF-4B36-9651-95F7DF83A09D}"/>
              </a:ext>
            </a:extLst>
          </p:cNvPr>
          <p:cNvSpPr txBox="1"/>
          <p:nvPr/>
        </p:nvSpPr>
        <p:spPr>
          <a:xfrm>
            <a:off x="7360400" y="6716419"/>
            <a:ext cx="348357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</a:rPr>
              <a:t>References</a:t>
            </a:r>
          </a:p>
          <a:p>
            <a:pPr algn="ctr"/>
            <a:r>
              <a:rPr lang="en-US" sz="800" dirty="0"/>
              <a:t>See the attached hand-out.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6F2FF9-5A46-4F41-9022-96D333D1FC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3" r="23580"/>
          <a:stretch/>
        </p:blipFill>
        <p:spPr>
          <a:xfrm>
            <a:off x="9780494" y="1"/>
            <a:ext cx="1225263" cy="11641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87C26E7-E47D-4FF8-9DA5-4D69F1FEA7FF}"/>
              </a:ext>
            </a:extLst>
          </p:cNvPr>
          <p:cNvSpPr/>
          <p:nvPr/>
        </p:nvSpPr>
        <p:spPr>
          <a:xfrm>
            <a:off x="2318726" y="598781"/>
            <a:ext cx="63353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u="sng" dirty="0">
                <a:solidFill>
                  <a:schemeClr val="bg1">
                    <a:lumMod val="95000"/>
                  </a:schemeClr>
                </a:solidFill>
              </a:rPr>
              <a:t>Primary Investigator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: Mason Trinh</a:t>
            </a:r>
          </a:p>
          <a:p>
            <a:pPr algn="ctr"/>
            <a:r>
              <a:rPr lang="en-US" sz="1000" u="sng" dirty="0">
                <a:solidFill>
                  <a:schemeClr val="bg1">
                    <a:lumMod val="95000"/>
                  </a:schemeClr>
                </a:solidFill>
              </a:rPr>
              <a:t>Faculty Mentor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: Eric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</a:rPr>
              <a:t>Dubow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, Department of Psychology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893A3A-25FE-4769-88A4-2F36554AA947}"/>
              </a:ext>
            </a:extLst>
          </p:cNvPr>
          <p:cNvSpPr txBox="1"/>
          <p:nvPr/>
        </p:nvSpPr>
        <p:spPr>
          <a:xfrm>
            <a:off x="3914415" y="1103250"/>
            <a:ext cx="3293463" cy="607858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</a:rPr>
              <a:t>Results</a:t>
            </a:r>
            <a:endParaRPr lang="en-US" sz="800" b="1" i="1" dirty="0"/>
          </a:p>
          <a:p>
            <a:r>
              <a:rPr lang="en-US" sz="700" b="1" i="1" dirty="0"/>
              <a:t>Table 1. Descriptive Statistics about Victimization Experiences</a:t>
            </a:r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r>
              <a:rPr lang="en-US" sz="700" b="1" i="1" dirty="0"/>
              <a:t>Table 2. Demographic Differences in terms of Victimization Experiences</a:t>
            </a:r>
          </a:p>
          <a:p>
            <a:endParaRPr lang="en-US" sz="800" b="1" i="1" dirty="0"/>
          </a:p>
          <a:p>
            <a:endParaRPr lang="en-US" sz="1600" b="1" i="1" dirty="0"/>
          </a:p>
          <a:p>
            <a:endParaRPr lang="en-US" sz="1400" b="1" i="1" dirty="0"/>
          </a:p>
          <a:p>
            <a:endParaRPr lang="en-US" sz="800" b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pPr algn="ctr"/>
            <a:endParaRPr lang="en-US" sz="600" b="1" i="1" dirty="0"/>
          </a:p>
          <a:p>
            <a:endParaRPr lang="en-US" sz="1600" b="1" i="1" dirty="0"/>
          </a:p>
          <a:p>
            <a:endParaRPr lang="en-US" sz="1600" b="1" i="1" dirty="0"/>
          </a:p>
          <a:p>
            <a:endParaRPr lang="en-US" sz="1600" b="1" i="1" dirty="0"/>
          </a:p>
          <a:p>
            <a:r>
              <a:rPr lang="en-US" sz="700" b="1" i="1" dirty="0"/>
              <a:t>Table 3. Correlations</a:t>
            </a:r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800" b="1" i="1" dirty="0"/>
          </a:p>
          <a:p>
            <a:endParaRPr lang="en-US" sz="1600" b="1" i="1" dirty="0"/>
          </a:p>
          <a:p>
            <a:endParaRPr lang="en-US" sz="1600" b="1" i="1" dirty="0"/>
          </a:p>
          <a:p>
            <a:endParaRPr lang="en-US" sz="1600" b="1" i="1" dirty="0"/>
          </a:p>
          <a:p>
            <a:endParaRPr lang="en-US" sz="400" b="1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35ACEA-D292-42C2-BF1F-A6EC55F7F52C}"/>
              </a:ext>
            </a:extLst>
          </p:cNvPr>
          <p:cNvSpPr/>
          <p:nvPr/>
        </p:nvSpPr>
        <p:spPr>
          <a:xfrm>
            <a:off x="7360400" y="1102873"/>
            <a:ext cx="3477973" cy="198806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Table 1 shows that the mean scores for victimization experiences due to LGBTQ+ identities and victimization experiences due to race/ ethnicity are relatively 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Table 2 illustrates: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Female participants were least victimized because of their LGBTQ+ identities compared to participants of other gender identities.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Asexual participants were least victimized because of their LGBTQ+ identities compared to participants of other sexual orientations.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Table 3 demonstrates that victimization experiences due to LGBTQ+ identities significantly predict anxiety levels.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Also, I conducted 2-way ANOVA analyses to examine the interaction between victimization due to race/ ethnicity and victimization due to LGBTQ+ identities in predicting emotional well-being outcomes.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Victimization experiences due to race/ ethnicity were dichotomized as (1) Never and (2) At least once.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600" dirty="0">
                <a:solidFill>
                  <a:schemeClr val="tx1"/>
                </a:solidFill>
              </a:rPr>
              <a:t>Victimization experiences due to LGBTQ+ identities were dichotomized as (1) Never to Once and (2) More than once.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i="1" dirty="0">
                <a:solidFill>
                  <a:schemeClr val="tx1"/>
                </a:solidFill>
              </a:rPr>
              <a:t>We found NO interaction between victimization experiences due to race/ ethnicity and victimization experiences due to LGBTQ+ identities in predicting emotional well-being outcomes</a:t>
            </a:r>
            <a:r>
              <a:rPr lang="en-US" sz="850" b="1" i="1" dirty="0">
                <a:solidFill>
                  <a:schemeClr val="tx1"/>
                </a:solidFill>
              </a:rPr>
              <a:t>.</a:t>
            </a:r>
          </a:p>
          <a:p>
            <a:endParaRPr lang="en-US" sz="750" b="1" i="1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F40BAE4-7CE1-2544-8FA4-E1BFE9C9DDD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77" y="135879"/>
            <a:ext cx="1329977" cy="79798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CD3B5E-B6A2-AC4A-B499-EE33FC984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53326"/>
              </p:ext>
            </p:extLst>
          </p:nvPr>
        </p:nvGraphicFramePr>
        <p:xfrm>
          <a:off x="3986682" y="4187729"/>
          <a:ext cx="3148926" cy="141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878">
                  <a:extLst>
                    <a:ext uri="{9D8B030D-6E8A-4147-A177-3AD203B41FA5}">
                      <a16:colId xmlns:a16="http://schemas.microsoft.com/office/drawing/2014/main" val="493131813"/>
                    </a:ext>
                  </a:extLst>
                </a:gridCol>
                <a:gridCol w="674012">
                  <a:extLst>
                    <a:ext uri="{9D8B030D-6E8A-4147-A177-3AD203B41FA5}">
                      <a16:colId xmlns:a16="http://schemas.microsoft.com/office/drawing/2014/main" val="2025235949"/>
                    </a:ext>
                  </a:extLst>
                </a:gridCol>
                <a:gridCol w="674012">
                  <a:extLst>
                    <a:ext uri="{9D8B030D-6E8A-4147-A177-3AD203B41FA5}">
                      <a16:colId xmlns:a16="http://schemas.microsoft.com/office/drawing/2014/main" val="88419381"/>
                    </a:ext>
                  </a:extLst>
                </a:gridCol>
                <a:gridCol w="674012">
                  <a:extLst>
                    <a:ext uri="{9D8B030D-6E8A-4147-A177-3AD203B41FA5}">
                      <a16:colId xmlns:a16="http://schemas.microsoft.com/office/drawing/2014/main" val="1637196484"/>
                    </a:ext>
                  </a:extLst>
                </a:gridCol>
                <a:gridCol w="674012">
                  <a:extLst>
                    <a:ext uri="{9D8B030D-6E8A-4147-A177-3AD203B41FA5}">
                      <a16:colId xmlns:a16="http://schemas.microsoft.com/office/drawing/2014/main" val="4226141790"/>
                    </a:ext>
                  </a:extLst>
                </a:gridCol>
              </a:tblGrid>
              <a:tr h="2513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Sexual Orientation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Mean Difference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Std. Error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Sig.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9560908"/>
                  </a:ext>
                </a:extLst>
              </a:tr>
              <a:tr h="280536"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Asexual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Bisexual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-.398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957159"/>
                  </a:ext>
                </a:extLst>
              </a:tr>
              <a:tr h="280536">
                <a:tc>
                  <a:txBody>
                    <a:bodyPr/>
                    <a:lstStyle/>
                    <a:p>
                      <a:pPr algn="ctr"/>
                      <a:endParaRPr lang="en-US" sz="5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Gay/ Lesbian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-.521*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.237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387097"/>
                  </a:ext>
                </a:extLst>
              </a:tr>
              <a:tr h="201127">
                <a:tc>
                  <a:txBody>
                    <a:bodyPr/>
                    <a:lstStyle/>
                    <a:p>
                      <a:pPr algn="ctr"/>
                      <a:endParaRPr lang="en-US" sz="5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Pansexual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-.469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.261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4278624"/>
                  </a:ext>
                </a:extLst>
              </a:tr>
              <a:tr h="201127">
                <a:tc>
                  <a:txBody>
                    <a:bodyPr/>
                    <a:lstStyle/>
                    <a:p>
                      <a:pPr algn="ctr"/>
                      <a:endParaRPr lang="en-US" sz="5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Queer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-.675*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.248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27246"/>
                  </a:ext>
                </a:extLst>
              </a:tr>
              <a:tr h="201127">
                <a:tc>
                  <a:txBody>
                    <a:bodyPr/>
                    <a:lstStyle/>
                    <a:p>
                      <a:pPr algn="ctr"/>
                      <a:endParaRPr lang="en-US" sz="5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Not Listed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-.657*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692245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5EC2C5-F5FF-1D41-8815-08E6D63EB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97080"/>
              </p:ext>
            </p:extLst>
          </p:nvPr>
        </p:nvGraphicFramePr>
        <p:xfrm>
          <a:off x="4000440" y="5824499"/>
          <a:ext cx="3135168" cy="1166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78">
                  <a:extLst>
                    <a:ext uri="{9D8B030D-6E8A-4147-A177-3AD203B41FA5}">
                      <a16:colId xmlns:a16="http://schemas.microsoft.com/office/drawing/2014/main" val="18994019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0199089"/>
                    </a:ext>
                  </a:extLst>
                </a:gridCol>
                <a:gridCol w="318560">
                  <a:extLst>
                    <a:ext uri="{9D8B030D-6E8A-4147-A177-3AD203B41FA5}">
                      <a16:colId xmlns:a16="http://schemas.microsoft.com/office/drawing/2014/main" val="2489780152"/>
                    </a:ext>
                  </a:extLst>
                </a:gridCol>
                <a:gridCol w="308837">
                  <a:extLst>
                    <a:ext uri="{9D8B030D-6E8A-4147-A177-3AD203B41FA5}">
                      <a16:colId xmlns:a16="http://schemas.microsoft.com/office/drawing/2014/main" val="3670434659"/>
                    </a:ext>
                  </a:extLst>
                </a:gridCol>
                <a:gridCol w="375449">
                  <a:extLst>
                    <a:ext uri="{9D8B030D-6E8A-4147-A177-3AD203B41FA5}">
                      <a16:colId xmlns:a16="http://schemas.microsoft.com/office/drawing/2014/main" val="3047932322"/>
                    </a:ext>
                  </a:extLst>
                </a:gridCol>
                <a:gridCol w="405727">
                  <a:extLst>
                    <a:ext uri="{9D8B030D-6E8A-4147-A177-3AD203B41FA5}">
                      <a16:colId xmlns:a16="http://schemas.microsoft.com/office/drawing/2014/main" val="1352486348"/>
                    </a:ext>
                  </a:extLst>
                </a:gridCol>
                <a:gridCol w="514729">
                  <a:extLst>
                    <a:ext uri="{9D8B030D-6E8A-4147-A177-3AD203B41FA5}">
                      <a16:colId xmlns:a16="http://schemas.microsoft.com/office/drawing/2014/main" val="4224355495"/>
                    </a:ext>
                  </a:extLst>
                </a:gridCol>
                <a:gridCol w="683408">
                  <a:extLst>
                    <a:ext uri="{9D8B030D-6E8A-4147-A177-3AD203B41FA5}">
                      <a16:colId xmlns:a16="http://schemas.microsoft.com/office/drawing/2014/main" val="1884794083"/>
                    </a:ext>
                  </a:extLst>
                </a:gridCol>
              </a:tblGrid>
              <a:tr h="482078">
                <a:tc>
                  <a:txBody>
                    <a:bodyPr/>
                    <a:lstStyle/>
                    <a:p>
                      <a:pPr algn="ctr"/>
                      <a:endParaRPr lang="en-US" sz="5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>
                          <a:latin typeface="+mj-lt"/>
                        </a:rPr>
                        <a:t>LGBT </a:t>
                      </a:r>
                      <a:r>
                        <a:rPr lang="en-US" sz="500" baseline="0" dirty="0" err="1">
                          <a:latin typeface="+mj-lt"/>
                        </a:rPr>
                        <a:t>Vict</a:t>
                      </a:r>
                      <a:endParaRPr lang="en-US" sz="500" baseline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>
                          <a:latin typeface="+mj-lt"/>
                        </a:rPr>
                        <a:t>Race </a:t>
                      </a:r>
                      <a:r>
                        <a:rPr lang="en-US" sz="500" baseline="0" dirty="0" err="1">
                          <a:latin typeface="+mj-lt"/>
                        </a:rPr>
                        <a:t>Vict</a:t>
                      </a:r>
                      <a:r>
                        <a:rPr lang="en-US" sz="500" baseline="0" dirty="0">
                          <a:latin typeface="+mj-lt"/>
                        </a:rPr>
                        <a:t>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>
                          <a:latin typeface="+mj-lt"/>
                        </a:rPr>
                        <a:t>Anxiety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>
                          <a:latin typeface="+mj-lt"/>
                        </a:rPr>
                        <a:t>Distress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>
                          <a:latin typeface="+mj-lt"/>
                        </a:rPr>
                        <a:t>Internalized stigma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>
                          <a:latin typeface="+mj-lt"/>
                        </a:rPr>
                        <a:t>Internalized Homonegativity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6969397"/>
                  </a:ext>
                </a:extLst>
              </a:tr>
              <a:tr h="356583"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LGBT </a:t>
                      </a:r>
                      <a:r>
                        <a:rPr lang="en-US" sz="500" baseline="0" dirty="0" err="1"/>
                        <a:t>Vict</a:t>
                      </a:r>
                      <a:r>
                        <a:rPr lang="en-US" sz="500" baseline="0" dirty="0"/>
                        <a:t>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.221**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-.046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0650141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Race. </a:t>
                      </a:r>
                      <a:r>
                        <a:rPr lang="en-US" sz="500" baseline="0" dirty="0" err="1"/>
                        <a:t>VIct</a:t>
                      </a:r>
                      <a:endParaRPr lang="en-US" sz="5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018109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0388305-BB5A-9D44-8845-D779D7460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87638"/>
              </p:ext>
            </p:extLst>
          </p:nvPr>
        </p:nvGraphicFramePr>
        <p:xfrm>
          <a:off x="3986682" y="3100878"/>
          <a:ext cx="3148926" cy="1052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36">
                  <a:extLst>
                    <a:ext uri="{9D8B030D-6E8A-4147-A177-3AD203B41FA5}">
                      <a16:colId xmlns:a16="http://schemas.microsoft.com/office/drawing/2014/main" val="2225194413"/>
                    </a:ext>
                  </a:extLst>
                </a:gridCol>
                <a:gridCol w="615765">
                  <a:extLst>
                    <a:ext uri="{9D8B030D-6E8A-4147-A177-3AD203B41FA5}">
                      <a16:colId xmlns:a16="http://schemas.microsoft.com/office/drawing/2014/main" val="3575778461"/>
                    </a:ext>
                  </a:extLst>
                </a:gridCol>
                <a:gridCol w="584753">
                  <a:extLst>
                    <a:ext uri="{9D8B030D-6E8A-4147-A177-3AD203B41FA5}">
                      <a16:colId xmlns:a16="http://schemas.microsoft.com/office/drawing/2014/main" val="725769118"/>
                    </a:ext>
                  </a:extLst>
                </a:gridCol>
                <a:gridCol w="770386">
                  <a:extLst>
                    <a:ext uri="{9D8B030D-6E8A-4147-A177-3AD203B41FA5}">
                      <a16:colId xmlns:a16="http://schemas.microsoft.com/office/drawing/2014/main" val="3049969509"/>
                    </a:ext>
                  </a:extLst>
                </a:gridCol>
                <a:gridCol w="770386">
                  <a:extLst>
                    <a:ext uri="{9D8B030D-6E8A-4147-A177-3AD203B41FA5}">
                      <a16:colId xmlns:a16="http://schemas.microsoft.com/office/drawing/2014/main" val="490425596"/>
                    </a:ext>
                  </a:extLst>
                </a:gridCol>
              </a:tblGrid>
              <a:tr h="2290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Gender Identity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Mean Difference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Std. Error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Sig.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7352659"/>
                  </a:ext>
                </a:extLst>
              </a:tr>
              <a:tr h="229050"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Female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-.391*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993474"/>
                  </a:ext>
                </a:extLst>
              </a:tr>
              <a:tr h="229050">
                <a:tc>
                  <a:txBody>
                    <a:bodyPr/>
                    <a:lstStyle/>
                    <a:p>
                      <a:pPr algn="ctr"/>
                      <a:endParaRPr lang="en-US" sz="500" baseline="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Transgender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-.496*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9291597"/>
                  </a:ext>
                </a:extLst>
              </a:tr>
              <a:tr h="350353">
                <a:tc>
                  <a:txBody>
                    <a:bodyPr/>
                    <a:lstStyle/>
                    <a:p>
                      <a:pPr algn="ctr"/>
                      <a:endParaRPr lang="en-US" sz="500" baseline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baseline="0" dirty="0"/>
                        <a:t>Genderqueer/ Gender non-conforming/ Non-binary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-.393*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aseline="0" dirty="0"/>
                        <a:t>.002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91227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48520C2-E997-F74F-9716-25F345CE2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3958"/>
              </p:ext>
            </p:extLst>
          </p:nvPr>
        </p:nvGraphicFramePr>
        <p:xfrm>
          <a:off x="3975093" y="1524603"/>
          <a:ext cx="3172105" cy="141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310">
                  <a:extLst>
                    <a:ext uri="{9D8B030D-6E8A-4147-A177-3AD203B41FA5}">
                      <a16:colId xmlns:a16="http://schemas.microsoft.com/office/drawing/2014/main" val="1477002923"/>
                    </a:ext>
                  </a:extLst>
                </a:gridCol>
                <a:gridCol w="625503">
                  <a:extLst>
                    <a:ext uri="{9D8B030D-6E8A-4147-A177-3AD203B41FA5}">
                      <a16:colId xmlns:a16="http://schemas.microsoft.com/office/drawing/2014/main" val="1165349057"/>
                    </a:ext>
                  </a:extLst>
                </a:gridCol>
                <a:gridCol w="626314">
                  <a:extLst>
                    <a:ext uri="{9D8B030D-6E8A-4147-A177-3AD203B41FA5}">
                      <a16:colId xmlns:a16="http://schemas.microsoft.com/office/drawing/2014/main" val="2867314575"/>
                    </a:ext>
                  </a:extLst>
                </a:gridCol>
                <a:gridCol w="623070">
                  <a:extLst>
                    <a:ext uri="{9D8B030D-6E8A-4147-A177-3AD203B41FA5}">
                      <a16:colId xmlns:a16="http://schemas.microsoft.com/office/drawing/2014/main" val="1765020601"/>
                    </a:ext>
                  </a:extLst>
                </a:gridCol>
                <a:gridCol w="625908">
                  <a:extLst>
                    <a:ext uri="{9D8B030D-6E8A-4147-A177-3AD203B41FA5}">
                      <a16:colId xmlns:a16="http://schemas.microsoft.com/office/drawing/2014/main" val="2994315727"/>
                    </a:ext>
                  </a:extLst>
                </a:gridCol>
              </a:tblGrid>
              <a:tr h="2603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 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Minimum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Maximum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>
                          <a:effectLst/>
                        </a:rPr>
                        <a:t>Mean</a:t>
                      </a:r>
                      <a:endParaRPr lang="en-US" sz="5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Std. Deviation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819396"/>
                  </a:ext>
                </a:extLst>
              </a:tr>
              <a:tr h="4654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Victimization due to LGBTQ+ identities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1.00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4.00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1.8981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>
                          <a:effectLst/>
                        </a:rPr>
                        <a:t>.68713</a:t>
                      </a:r>
                      <a:endParaRPr lang="en-US" sz="5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793289"/>
                  </a:ext>
                </a:extLst>
              </a:tr>
              <a:tr h="51561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Victimization due to race/ ethnicity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1.00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3.14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1.2648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aseline="0" dirty="0">
                          <a:effectLst/>
                        </a:rPr>
                        <a:t>.44766</a:t>
                      </a:r>
                      <a:endParaRPr lang="en-US" sz="5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041461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6CAC54B-DB42-4C48-AF4F-F50EEA2A1164}"/>
              </a:ext>
            </a:extLst>
          </p:cNvPr>
          <p:cNvSpPr txBox="1"/>
          <p:nvPr/>
        </p:nvSpPr>
        <p:spPr>
          <a:xfrm>
            <a:off x="3928170" y="6981398"/>
            <a:ext cx="96813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i="1" dirty="0"/>
              <a:t>** significant (p &lt; .01)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C0FD01-F2D4-1845-AAC1-FD2E6FA33F18}"/>
              </a:ext>
            </a:extLst>
          </p:cNvPr>
          <p:cNvSpPr txBox="1"/>
          <p:nvPr/>
        </p:nvSpPr>
        <p:spPr>
          <a:xfrm>
            <a:off x="3914412" y="5567459"/>
            <a:ext cx="11118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1" i="1" dirty="0"/>
              <a:t>* Significant (p &lt; .05)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9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</TotalTime>
  <Words>1450</Words>
  <Application>Microsoft Macintosh PowerPoint</Application>
  <PresentationFormat>Custom</PresentationFormat>
  <Paragraphs>167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Hardy</dc:creator>
  <cp:lastModifiedBy>Mason Trinh</cp:lastModifiedBy>
  <cp:revision>92</cp:revision>
  <dcterms:created xsi:type="dcterms:W3CDTF">2019-06-21T11:35:32Z</dcterms:created>
  <dcterms:modified xsi:type="dcterms:W3CDTF">2020-04-15T05:12:50Z</dcterms:modified>
</cp:coreProperties>
</file>