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7"/>
  </p:notesMasterIdLst>
  <p:sldIdLst>
    <p:sldId id="27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Alfa Slab One" pitchFamily="2" charset="77"/>
      <p:regular r:id="rId18"/>
    </p:embeddedFont>
    <p:embeddedFont>
      <p:font typeface="Calibri" panose="020F0502020204030204" pitchFamily="34" charset="0"/>
      <p:regular r:id="rId19"/>
      <p:bold r:id="rId20"/>
      <p:italic r:id="rId21"/>
      <p:boldItalic r:id="rId22"/>
    </p:embeddedFont>
    <p:embeddedFont>
      <p:font typeface="Proxima Nova" panose="02000506030000020004"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7" roundtripDataSignature="AMtx7mjLoLjhW+mGDtAigOR519IQ5Djx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DF928B-8B75-4319-AA2E-68F10C9413C8}" v="6" dt="2020-04-15T17:48:25.627"/>
    <p1510:client id="{152BD6FE-68D3-4BBB-91D2-09C64D757BB9}" v="78" dt="2020-04-15T19:52:23.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8"/>
    <p:restoredTop sz="68058"/>
  </p:normalViewPr>
  <p:slideViewPr>
    <p:cSldViewPr snapToGrid="0">
      <p:cViewPr varScale="1">
        <p:scale>
          <a:sx n="71" d="100"/>
          <a:sy n="71" d="100"/>
        </p:scale>
        <p:origin x="2064" y="168"/>
      </p:cViewPr>
      <p:guideLst/>
    </p:cSldViewPr>
  </p:slideViewPr>
  <p:notesTextViewPr>
    <p:cViewPr>
      <p:scale>
        <a:sx n="170" d="100"/>
        <a:sy n="17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customschemas.google.com/relationships/presentationmetadata" Target="meta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ans, Avory" userId="47aff86f-a536-4fcc-808e-9b24699cc612" providerId="ADAL" clId="{152BD6FE-68D3-4BBB-91D2-09C64D757BB9}"/>
    <pc:docChg chg="modSld">
      <pc:chgData name="Winans, Avory" userId="47aff86f-a536-4fcc-808e-9b24699cc612" providerId="ADAL" clId="{152BD6FE-68D3-4BBB-91D2-09C64D757BB9}" dt="2020-04-15T19:52:23.148" v="16"/>
      <pc:docMkLst>
        <pc:docMk/>
      </pc:docMkLst>
      <pc:sldChg chg="addSp delSp modSp modNotesTx">
        <pc:chgData name="Winans, Avory" userId="47aff86f-a536-4fcc-808e-9b24699cc612" providerId="ADAL" clId="{152BD6FE-68D3-4BBB-91D2-09C64D757BB9}" dt="2020-04-15T19:45:34.284" v="7" actId="20577"/>
        <pc:sldMkLst>
          <pc:docMk/>
          <pc:sldMk cId="0" sldId="257"/>
        </pc:sldMkLst>
        <pc:picChg chg="add del mod">
          <ac:chgData name="Winans, Avory" userId="47aff86f-a536-4fcc-808e-9b24699cc612" providerId="ADAL" clId="{152BD6FE-68D3-4BBB-91D2-09C64D757BB9}" dt="2020-04-15T19:45:08.267" v="1"/>
          <ac:picMkLst>
            <pc:docMk/>
            <pc:sldMk cId="0" sldId="257"/>
            <ac:picMk id="2" creationId="{412B373B-4FBE-4A02-A2F9-C49BFC145886}"/>
          </ac:picMkLst>
        </pc:picChg>
        <pc:picChg chg="del">
          <ac:chgData name="Winans, Avory" userId="47aff86f-a536-4fcc-808e-9b24699cc612" providerId="ADAL" clId="{152BD6FE-68D3-4BBB-91D2-09C64D757BB9}" dt="2020-04-15T19:44:41.720" v="0"/>
          <ac:picMkLst>
            <pc:docMk/>
            <pc:sldMk cId="0" sldId="257"/>
            <ac:picMk id="3" creationId="{B1B792CF-EA2E-4806-B487-DC2ECA4FC716}"/>
          </ac:picMkLst>
        </pc:picChg>
        <pc:picChg chg="add mod">
          <ac:chgData name="Winans, Avory" userId="47aff86f-a536-4fcc-808e-9b24699cc612" providerId="ADAL" clId="{152BD6FE-68D3-4BBB-91D2-09C64D757BB9}" dt="2020-04-15T19:45:08.267" v="1"/>
          <ac:picMkLst>
            <pc:docMk/>
            <pc:sldMk cId="0" sldId="257"/>
            <ac:picMk id="4" creationId="{CA712740-4006-4FB2-9448-2A8C20F4190A}"/>
          </ac:picMkLst>
        </pc:picChg>
      </pc:sldChg>
      <pc:sldChg chg="addSp delSp modSp modNotesTx">
        <pc:chgData name="Winans, Avory" userId="47aff86f-a536-4fcc-808e-9b24699cc612" providerId="ADAL" clId="{152BD6FE-68D3-4BBB-91D2-09C64D757BB9}" dt="2020-04-15T19:46:38.888" v="10" actId="20577"/>
        <pc:sldMkLst>
          <pc:docMk/>
          <pc:sldMk cId="0" sldId="258"/>
        </pc:sldMkLst>
        <pc:picChg chg="add mod">
          <ac:chgData name="Winans, Avory" userId="47aff86f-a536-4fcc-808e-9b24699cc612" providerId="ADAL" clId="{152BD6FE-68D3-4BBB-91D2-09C64D757BB9}" dt="2020-04-15T19:46:16.983" v="8"/>
          <ac:picMkLst>
            <pc:docMk/>
            <pc:sldMk cId="0" sldId="258"/>
            <ac:picMk id="2" creationId="{BCD1BCF4-BA53-4342-9DC9-6582DB712F75}"/>
          </ac:picMkLst>
        </pc:picChg>
        <pc:picChg chg="del">
          <ac:chgData name="Winans, Avory" userId="47aff86f-a536-4fcc-808e-9b24699cc612" providerId="ADAL" clId="{152BD6FE-68D3-4BBB-91D2-09C64D757BB9}" dt="2020-04-15T19:46:16.983" v="8"/>
          <ac:picMkLst>
            <pc:docMk/>
            <pc:sldMk cId="0" sldId="258"/>
            <ac:picMk id="4" creationId="{08CB979E-FDC0-40D0-957A-08C1CC1AC187}"/>
          </ac:picMkLst>
        </pc:picChg>
      </pc:sldChg>
      <pc:sldChg chg="addSp delSp modSp">
        <pc:chgData name="Winans, Avory" userId="47aff86f-a536-4fcc-808e-9b24699cc612" providerId="ADAL" clId="{152BD6FE-68D3-4BBB-91D2-09C64D757BB9}" dt="2020-04-15T19:48:33.238" v="12"/>
        <pc:sldMkLst>
          <pc:docMk/>
          <pc:sldMk cId="0" sldId="259"/>
        </pc:sldMkLst>
        <pc:picChg chg="add del mod">
          <ac:chgData name="Winans, Avory" userId="47aff86f-a536-4fcc-808e-9b24699cc612" providerId="ADAL" clId="{152BD6FE-68D3-4BBB-91D2-09C64D757BB9}" dt="2020-04-15T19:48:33.238" v="12"/>
          <ac:picMkLst>
            <pc:docMk/>
            <pc:sldMk cId="0" sldId="259"/>
            <ac:picMk id="2" creationId="{39D1A767-4A46-447C-AF48-79BF85C6CA98}"/>
          </ac:picMkLst>
        </pc:picChg>
        <pc:picChg chg="add mod">
          <ac:chgData name="Winans, Avory" userId="47aff86f-a536-4fcc-808e-9b24699cc612" providerId="ADAL" clId="{152BD6FE-68D3-4BBB-91D2-09C64D757BB9}" dt="2020-04-15T19:48:33.238" v="12"/>
          <ac:picMkLst>
            <pc:docMk/>
            <pc:sldMk cId="0" sldId="259"/>
            <ac:picMk id="3" creationId="{ADEE9DAC-7846-413B-969D-4242DAD87C6E}"/>
          </ac:picMkLst>
        </pc:picChg>
        <pc:picChg chg="del">
          <ac:chgData name="Winans, Avory" userId="47aff86f-a536-4fcc-808e-9b24699cc612" providerId="ADAL" clId="{152BD6FE-68D3-4BBB-91D2-09C64D757BB9}" dt="2020-04-15T19:47:28.515" v="11"/>
          <ac:picMkLst>
            <pc:docMk/>
            <pc:sldMk cId="0" sldId="259"/>
            <ac:picMk id="4" creationId="{B6337E5A-A121-431F-A63E-E39DC6ED8CD9}"/>
          </ac:picMkLst>
        </pc:picChg>
      </pc:sldChg>
      <pc:sldChg chg="addSp delSp modSp">
        <pc:chgData name="Winans, Avory" userId="47aff86f-a536-4fcc-808e-9b24699cc612" providerId="ADAL" clId="{152BD6FE-68D3-4BBB-91D2-09C64D757BB9}" dt="2020-04-15T19:49:16.971" v="13"/>
        <pc:sldMkLst>
          <pc:docMk/>
          <pc:sldMk cId="0" sldId="260"/>
        </pc:sldMkLst>
        <pc:picChg chg="add mod">
          <ac:chgData name="Winans, Avory" userId="47aff86f-a536-4fcc-808e-9b24699cc612" providerId="ADAL" clId="{152BD6FE-68D3-4BBB-91D2-09C64D757BB9}" dt="2020-04-15T19:49:16.971" v="13"/>
          <ac:picMkLst>
            <pc:docMk/>
            <pc:sldMk cId="0" sldId="260"/>
            <ac:picMk id="2" creationId="{A8CD2E63-4943-40B7-A26C-F04D4C79CF74}"/>
          </ac:picMkLst>
        </pc:picChg>
        <pc:picChg chg="del">
          <ac:chgData name="Winans, Avory" userId="47aff86f-a536-4fcc-808e-9b24699cc612" providerId="ADAL" clId="{152BD6FE-68D3-4BBB-91D2-09C64D757BB9}" dt="2020-04-15T19:49:16.971" v="13"/>
          <ac:picMkLst>
            <pc:docMk/>
            <pc:sldMk cId="0" sldId="260"/>
            <ac:picMk id="4" creationId="{2443590C-B96B-4DD6-A7B9-8B7EA8A1E1B9}"/>
          </ac:picMkLst>
        </pc:picChg>
      </pc:sldChg>
      <pc:sldChg chg="addSp delSp modSp">
        <pc:chgData name="Winans, Avory" userId="47aff86f-a536-4fcc-808e-9b24699cc612" providerId="ADAL" clId="{152BD6FE-68D3-4BBB-91D2-09C64D757BB9}" dt="2020-04-15T19:51:13.192" v="14"/>
        <pc:sldMkLst>
          <pc:docMk/>
          <pc:sldMk cId="0" sldId="261"/>
        </pc:sldMkLst>
        <pc:picChg chg="add mod">
          <ac:chgData name="Winans, Avory" userId="47aff86f-a536-4fcc-808e-9b24699cc612" providerId="ADAL" clId="{152BD6FE-68D3-4BBB-91D2-09C64D757BB9}" dt="2020-04-15T19:51:13.192" v="14"/>
          <ac:picMkLst>
            <pc:docMk/>
            <pc:sldMk cId="0" sldId="261"/>
            <ac:picMk id="2" creationId="{C689D9B2-4602-4BA0-87C8-CE746F7B4EE8}"/>
          </ac:picMkLst>
        </pc:picChg>
        <pc:picChg chg="del">
          <ac:chgData name="Winans, Avory" userId="47aff86f-a536-4fcc-808e-9b24699cc612" providerId="ADAL" clId="{152BD6FE-68D3-4BBB-91D2-09C64D757BB9}" dt="2020-04-15T19:51:13.192" v="14"/>
          <ac:picMkLst>
            <pc:docMk/>
            <pc:sldMk cId="0" sldId="261"/>
            <ac:picMk id="3" creationId="{079719A7-0737-492A-B15F-3F36E8D6EAE1}"/>
          </ac:picMkLst>
        </pc:picChg>
      </pc:sldChg>
      <pc:sldChg chg="addSp delSp modSp">
        <pc:chgData name="Winans, Avory" userId="47aff86f-a536-4fcc-808e-9b24699cc612" providerId="ADAL" clId="{152BD6FE-68D3-4BBB-91D2-09C64D757BB9}" dt="2020-04-15T19:52:23.148" v="16"/>
        <pc:sldMkLst>
          <pc:docMk/>
          <pc:sldMk cId="3279565953" sldId="268"/>
        </pc:sldMkLst>
        <pc:picChg chg="add del mod">
          <ac:chgData name="Winans, Avory" userId="47aff86f-a536-4fcc-808e-9b24699cc612" providerId="ADAL" clId="{152BD6FE-68D3-4BBB-91D2-09C64D757BB9}" dt="2020-04-15T19:52:23.148" v="16"/>
          <ac:picMkLst>
            <pc:docMk/>
            <pc:sldMk cId="3279565953" sldId="268"/>
            <ac:picMk id="2" creationId="{8FC76F10-254C-40AB-BABA-A0D07EBEF10D}"/>
          </ac:picMkLst>
        </pc:picChg>
        <pc:picChg chg="del">
          <ac:chgData name="Winans, Avory" userId="47aff86f-a536-4fcc-808e-9b24699cc612" providerId="ADAL" clId="{152BD6FE-68D3-4BBB-91D2-09C64D757BB9}" dt="2020-04-15T19:51:38.731" v="15"/>
          <ac:picMkLst>
            <pc:docMk/>
            <pc:sldMk cId="3279565953" sldId="268"/>
            <ac:picMk id="3" creationId="{B85F2AE5-6860-40A8-A60B-4A8E60BF59DA}"/>
          </ac:picMkLst>
        </pc:picChg>
        <pc:picChg chg="add mod">
          <ac:chgData name="Winans, Avory" userId="47aff86f-a536-4fcc-808e-9b24699cc612" providerId="ADAL" clId="{152BD6FE-68D3-4BBB-91D2-09C64D757BB9}" dt="2020-04-15T19:52:23.148" v="16"/>
          <ac:picMkLst>
            <pc:docMk/>
            <pc:sldMk cId="3279565953" sldId="268"/>
            <ac:picMk id="4" creationId="{22663DE0-0A3B-44C4-A9F8-ADBE26E99E4C}"/>
          </ac:picMkLst>
        </pc:picChg>
      </pc:sldChg>
    </pc:docChg>
  </pc:docChgLst>
  <pc:docChgLst>
    <pc:chgData name="Winans, Avory" userId="47aff86f-a536-4fcc-808e-9b24699cc612" providerId="ADAL" clId="{B2DF928B-8B75-4319-AA2E-68F10C9413C8}"/>
    <pc:docChg chg="custSel modSld">
      <pc:chgData name="Winans, Avory" userId="47aff86f-a536-4fcc-808e-9b24699cc612" providerId="ADAL" clId="{B2DF928B-8B75-4319-AA2E-68F10C9413C8}" dt="2020-04-15T17:48:25.627" v="839"/>
      <pc:docMkLst>
        <pc:docMk/>
      </pc:docMkLst>
      <pc:sldChg chg="addSp delSp modSp modNotesTx">
        <pc:chgData name="Winans, Avory" userId="47aff86f-a536-4fcc-808e-9b24699cc612" providerId="ADAL" clId="{B2DF928B-8B75-4319-AA2E-68F10C9413C8}" dt="2020-04-15T17:42:01.826" v="837"/>
        <pc:sldMkLst>
          <pc:docMk/>
          <pc:sldMk cId="0" sldId="258"/>
        </pc:sldMkLst>
        <pc:picChg chg="del">
          <ac:chgData name="Winans, Avory" userId="47aff86f-a536-4fcc-808e-9b24699cc612" providerId="ADAL" clId="{B2DF928B-8B75-4319-AA2E-68F10C9413C8}" dt="2020-04-15T17:41:08.235" v="836"/>
          <ac:picMkLst>
            <pc:docMk/>
            <pc:sldMk cId="0" sldId="258"/>
            <ac:picMk id="2" creationId="{7CD9439F-2E89-4209-ADA4-F192428F383D}"/>
          </ac:picMkLst>
        </pc:picChg>
        <pc:picChg chg="add del mod">
          <ac:chgData name="Winans, Avory" userId="47aff86f-a536-4fcc-808e-9b24699cc612" providerId="ADAL" clId="{B2DF928B-8B75-4319-AA2E-68F10C9413C8}" dt="2020-04-15T17:42:01.826" v="837"/>
          <ac:picMkLst>
            <pc:docMk/>
            <pc:sldMk cId="0" sldId="258"/>
            <ac:picMk id="3" creationId="{C238D6C5-9A55-4631-996A-7E44CA149FCE}"/>
          </ac:picMkLst>
        </pc:picChg>
        <pc:picChg chg="add mod">
          <ac:chgData name="Winans, Avory" userId="47aff86f-a536-4fcc-808e-9b24699cc612" providerId="ADAL" clId="{B2DF928B-8B75-4319-AA2E-68F10C9413C8}" dt="2020-04-15T17:42:01.826" v="837"/>
          <ac:picMkLst>
            <pc:docMk/>
            <pc:sldMk cId="0" sldId="258"/>
            <ac:picMk id="4" creationId="{08CB979E-FDC0-40D0-957A-08C1CC1AC187}"/>
          </ac:picMkLst>
        </pc:picChg>
      </pc:sldChg>
      <pc:sldChg chg="addSp delSp modSp">
        <pc:chgData name="Winans, Avory" userId="47aff86f-a536-4fcc-808e-9b24699cc612" providerId="ADAL" clId="{B2DF928B-8B75-4319-AA2E-68F10C9413C8}" dt="2020-04-15T17:48:25.627" v="839"/>
        <pc:sldMkLst>
          <pc:docMk/>
          <pc:sldMk cId="0" sldId="259"/>
        </pc:sldMkLst>
        <pc:picChg chg="add del mod">
          <ac:chgData name="Winans, Avory" userId="47aff86f-a536-4fcc-808e-9b24699cc612" providerId="ADAL" clId="{B2DF928B-8B75-4319-AA2E-68F10C9413C8}" dt="2020-04-15T17:48:25.627" v="839"/>
          <ac:picMkLst>
            <pc:docMk/>
            <pc:sldMk cId="0" sldId="259"/>
            <ac:picMk id="2" creationId="{D817B5E9-AF1F-4F45-8743-504456EC0740}"/>
          </ac:picMkLst>
        </pc:picChg>
        <pc:picChg chg="del">
          <ac:chgData name="Winans, Avory" userId="47aff86f-a536-4fcc-808e-9b24699cc612" providerId="ADAL" clId="{B2DF928B-8B75-4319-AA2E-68F10C9413C8}" dt="2020-04-15T17:48:01.649" v="838"/>
          <ac:picMkLst>
            <pc:docMk/>
            <pc:sldMk cId="0" sldId="259"/>
            <ac:picMk id="3" creationId="{85AA0560-DE86-46B9-9E9F-94C8D696081F}"/>
          </ac:picMkLst>
        </pc:picChg>
        <pc:picChg chg="add mod">
          <ac:chgData name="Winans, Avory" userId="47aff86f-a536-4fcc-808e-9b24699cc612" providerId="ADAL" clId="{B2DF928B-8B75-4319-AA2E-68F10C9413C8}" dt="2020-04-15T17:48:25.627" v="839"/>
          <ac:picMkLst>
            <pc:docMk/>
            <pc:sldMk cId="0" sldId="259"/>
            <ac:picMk id="4" creationId="{B6337E5A-A121-431F-A63E-E39DC6ED8CD9}"/>
          </ac:picMkLst>
        </pc:picChg>
      </pc:sldChg>
      <pc:sldChg chg="addSp delSp modSp modNotesTx">
        <pc:chgData name="Winans, Avory" userId="47aff86f-a536-4fcc-808e-9b24699cc612" providerId="ADAL" clId="{B2DF928B-8B75-4319-AA2E-68F10C9413C8}" dt="2020-04-13T22:38:05.312" v="832"/>
        <pc:sldMkLst>
          <pc:docMk/>
          <pc:sldMk cId="3279565953" sldId="268"/>
        </pc:sldMkLst>
        <pc:picChg chg="add del mod">
          <ac:chgData name="Winans, Avory" userId="47aff86f-a536-4fcc-808e-9b24699cc612" providerId="ADAL" clId="{B2DF928B-8B75-4319-AA2E-68F10C9413C8}" dt="2020-04-13T22:38:05.312" v="832"/>
          <ac:picMkLst>
            <pc:docMk/>
            <pc:sldMk cId="3279565953" sldId="268"/>
            <ac:picMk id="2" creationId="{ABEC27FE-A90D-4FC9-8B32-3C5498836CB7}"/>
          </ac:picMkLst>
        </pc:picChg>
        <pc:picChg chg="add mod">
          <ac:chgData name="Winans, Avory" userId="47aff86f-a536-4fcc-808e-9b24699cc612" providerId="ADAL" clId="{B2DF928B-8B75-4319-AA2E-68F10C9413C8}" dt="2020-04-13T22:38:05.312" v="832"/>
          <ac:picMkLst>
            <pc:docMk/>
            <pc:sldMk cId="3279565953" sldId="268"/>
            <ac:picMk id="3" creationId="{B85F2AE5-6860-40A8-A60B-4A8E60BF59D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1f69de5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study, we tested the reaction times of football players, </a:t>
            </a:r>
            <a:r>
              <a:rPr lang="en-US" dirty="0" err="1"/>
              <a:t>esport</a:t>
            </a:r>
            <a:r>
              <a:rPr lang="en-US" dirty="0"/>
              <a:t> players, and those who do not participate in either. Reaction time is the time interval between a signal and the reaction to it. Previous studies have measured reaction times through responses to visual, sound and tactile stimuli. Ruler Drop test is also an example of visual stimulus. Different stimuli can also have different reaction times.</a:t>
            </a:r>
            <a:endParaRPr dirty="0"/>
          </a:p>
        </p:txBody>
      </p:sp>
      <p:sp>
        <p:nvSpPr>
          <p:cNvPr id="66" name="Google Shape;66;g71f69de5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2783428d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Overall reaction times are represented by composite reaction times. These scores incorporated reaction times from all 3 stimuli: visual, auditory and tactile. Esport and football have significantly faster composite reaction times than control, which we expected. And although no significance was found between football and esport, esport trended towards having the fastest reaction times, followed by football and last is control. This trend is similar to results from all tests except Probe Grabbing.</a:t>
            </a:r>
          </a:p>
        </p:txBody>
      </p:sp>
      <p:sp>
        <p:nvSpPr>
          <p:cNvPr id="141" name="Google Shape;141;g82783428d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2783428d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1400">
                <a:latin typeface="Calibri"/>
                <a:ea typeface="Calibri"/>
                <a:cs typeface="Calibri"/>
                <a:sym typeface="Calibri"/>
              </a:rPr>
              <a:t>This is to compare reaction times of everyone in each test, and all four tests had significantly different reaction times from each other. </a:t>
            </a:r>
          </a:p>
          <a:p>
            <a:pPr marL="285750" lvl="0" indent="-285750" algn="just" rtl="0">
              <a:lnSpc>
                <a:spcPct val="115000"/>
              </a:lnSpc>
              <a:spcBef>
                <a:spcPts val="0"/>
              </a:spcBef>
              <a:spcAft>
                <a:spcPts val="0"/>
              </a:spcAft>
              <a:buFontTx/>
              <a:buChar char="-"/>
            </a:pPr>
            <a:r>
              <a:rPr lang="en-US" sz="1400">
                <a:latin typeface="Calibri"/>
                <a:ea typeface="Calibri"/>
                <a:cs typeface="Calibri"/>
                <a:sym typeface="Calibri"/>
              </a:rPr>
              <a:t>Reaction time to tactile stimuli was faster than to visual stimuli, similar to what Godlove and others have found.</a:t>
            </a:r>
          </a:p>
          <a:p>
            <a:pPr marL="285750" lvl="0" indent="-285750" algn="just" rtl="0">
              <a:lnSpc>
                <a:spcPct val="115000"/>
              </a:lnSpc>
              <a:spcBef>
                <a:spcPts val="0"/>
              </a:spcBef>
              <a:spcAft>
                <a:spcPts val="0"/>
              </a:spcAft>
              <a:buFontTx/>
              <a:buChar char="-"/>
            </a:pPr>
            <a:r>
              <a:rPr lang="en-US" sz="1400">
                <a:latin typeface="Calibri"/>
                <a:ea typeface="Calibri"/>
                <a:cs typeface="Calibri"/>
                <a:sym typeface="Calibri"/>
              </a:rPr>
              <a:t>Reaction time to visual stimuli was faster than to auditory stimuli. Spierer and others achieved the same results when they tested on soccer players. On the other hand, Jain and others found the opposite, that auditory reaction time was faster than visual among medical students of various lifestyles.</a:t>
            </a:r>
          </a:p>
          <a:p>
            <a:pPr marL="285750" lvl="0" indent="-285750" algn="just" rtl="0">
              <a:lnSpc>
                <a:spcPct val="115000"/>
              </a:lnSpc>
              <a:spcBef>
                <a:spcPts val="0"/>
              </a:spcBef>
              <a:spcAft>
                <a:spcPts val="0"/>
              </a:spcAft>
              <a:buFontTx/>
              <a:buChar char="-"/>
            </a:pPr>
            <a:r>
              <a:rPr lang="en-US" sz="1400">
                <a:latin typeface="Calibri"/>
                <a:ea typeface="Calibri"/>
                <a:cs typeface="Calibri"/>
                <a:sym typeface="Calibri"/>
              </a:rPr>
              <a:t>Ruler Drop is an interesting test here, having the fastest reaction time. We think it might have been due to coactivation, meaning when there are 2 simultaneous signals of different modalities, reaction time is faster than when there’s only 1 signal. It’s possible that in addition to seeing the ruler falling, the subject also felt a non-contact pressure generated by the ruler’s movement.</a:t>
            </a:r>
            <a:endParaRPr sz="1400">
              <a:latin typeface="Calibri"/>
              <a:ea typeface="Calibri"/>
              <a:cs typeface="Calibri"/>
              <a:sym typeface="Calibri"/>
            </a:endParaRPr>
          </a:p>
        </p:txBody>
      </p:sp>
      <p:sp>
        <p:nvSpPr>
          <p:cNvPr id="144" name="Google Shape;144;g82783428d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18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conclusion, our study found that both football players and </a:t>
            </a:r>
            <a:r>
              <a:rPr lang="en-US" dirty="0" err="1"/>
              <a:t>esport</a:t>
            </a:r>
            <a:r>
              <a:rPr lang="en-US" dirty="0"/>
              <a:t> players have faster composite reaction times than the control group. Although there was a trend towards </a:t>
            </a:r>
            <a:r>
              <a:rPr lang="en-US" dirty="0" err="1"/>
              <a:t>esport</a:t>
            </a:r>
            <a:r>
              <a:rPr lang="en-US" dirty="0"/>
              <a:t> players having faster composite reaction times than football players, the data was not significant enough to state this with certainty.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Involvement in esport and football was associated with faster reaction times, but it is unclear whether those activities improved reaction times, or people with inherently fast reaction times were just good at gaming or sports. Further research on this topic should focus on pre-trained and post-trained individuals, and also expand testing to other physical sports besides football.</a:t>
            </a:r>
            <a:endParaRPr dirty="0"/>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825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2943d1a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82943d1a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1f69de53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Studies have found those who play in competitive video games have better hand-eye coordination and respond faster to flashed stimulation than non-gamers. Trained first-person shooting gamers also had faster reaction times than those who were trained to play Sims. This helped us decide on using competitive esports players as a group, since they went on action game tournaments.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Likewise, physical athletes have a faster reaction time than those who are not athletes. Previous studies have shown that a faster reaction time for sprinters allows for faster performance, along with visual cues being faster in tennis players compared to non-athletes.</a:t>
            </a:r>
            <a:endParaRPr dirty="0"/>
          </a:p>
        </p:txBody>
      </p:sp>
      <p:sp>
        <p:nvSpPr>
          <p:cNvPr id="72" name="Google Shape;72;g71f69de53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1f69de539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are no known direct comparisons between esports players and physical athletes, and that was what we attemped to do here.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Our hypothesis for the study was that </a:t>
            </a:r>
            <a:r>
              <a:rPr lang="en-US" dirty="0" err="1"/>
              <a:t>esport</a:t>
            </a:r>
            <a:r>
              <a:rPr lang="en-US" dirty="0"/>
              <a:t> players will have a faster overall reaction time than football players. This is on the premise of the amount of stimuli that </a:t>
            </a:r>
            <a:r>
              <a:rPr lang="en-US" dirty="0" err="1"/>
              <a:t>esport</a:t>
            </a:r>
            <a:r>
              <a:rPr lang="en-US" dirty="0"/>
              <a:t> players receive compared to football players, and the relation to the theory of feedforward processing. Feedforward processing relates to what we see as muscle memory. If you are introduced to a stimuli continuously over long periods of time, you start to predict what will happen subconsciously even before you start to react, therefore improving your reaction time.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idea is the premise for why athletes and </a:t>
            </a:r>
            <a:r>
              <a:rPr lang="en-US" dirty="0" err="1"/>
              <a:t>esport</a:t>
            </a:r>
            <a:r>
              <a:rPr lang="en-US" dirty="0"/>
              <a:t> players have faster reaction times. Following this idea, continuous strenuous activity for the mind can create even faster reaction times. Football players take breaks between plays, whereas </a:t>
            </a:r>
            <a:r>
              <a:rPr lang="en-US" dirty="0" err="1"/>
              <a:t>esport</a:t>
            </a:r>
            <a:r>
              <a:rPr lang="en-US" dirty="0"/>
              <a:t> players can be in a match anywhere from 6 minutes to 40 minutes without much of a break, causing an increase in their mind’s processing. </a:t>
            </a:r>
            <a:endParaRPr dirty="0"/>
          </a:p>
        </p:txBody>
      </p:sp>
      <p:sp>
        <p:nvSpPr>
          <p:cNvPr id="78" name="Google Shape;78;g71f69de539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1f69de5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our IRB approved study, we tested 36 male ONU students between the ages of 18-22. There were 12 students per testing group. Our first testing group was the ONU football team players. These subjects could not be involved in competitive video games and could not be currently involved in other sports. Our second testing group was the competitive </a:t>
            </a:r>
            <a:r>
              <a:rPr lang="en-US" dirty="0" err="1"/>
              <a:t>esport</a:t>
            </a:r>
            <a:r>
              <a:rPr lang="en-US" dirty="0"/>
              <a:t> players from the ONU </a:t>
            </a:r>
            <a:r>
              <a:rPr lang="en-US" dirty="0" err="1"/>
              <a:t>esport</a:t>
            </a:r>
            <a:r>
              <a:rPr lang="en-US" dirty="0"/>
              <a:t> team, and none of the subjects could be involved in the past 5 years in a physical sport. Our control group consisted of male students who did not participate in competitive video gaming, nor were they active in an athletic sport in the past 5 years.</a:t>
            </a:r>
            <a:endParaRPr dirty="0"/>
          </a:p>
        </p:txBody>
      </p:sp>
      <p:sp>
        <p:nvSpPr>
          <p:cNvPr id="84" name="Google Shape;84;g71f69de53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1f69de539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this study, we conducted 4 different tests measuring 3 parameters, given in random order and in duplicate. The first test was the Color Cue test, which tested visual stimuli. This test was conducted on the computer, and the subject would watch a red screen, and when the subject saw the screen change to green they had to click the mousepad. This test was measured in milliseconds. The second test is the Sound Cue test, which tested auditory stimuli. Similar to the color cue, it was conducted on the computer. The subjects eyes would be closed, and when they heard the sound from the computer they would click the spacebar. This test was also measured in milliseconds. The third test was the Ruler Drop test, which also tested visual stimuli. The subject would place his forearm on the table with his hand over the edge of the table, with his hand in a “C” shape. A ruler would be held at the top of the fingers, and when the subject saw the ruler drop he would grab the ruler as fast as possible. The distance travelled would be recorded and converted into milliseconds. The final test was the Probe Grabbing Test, which tested tactile stimuli. With the subject’s eyes closed and their palm open on a table, a pen was used as a probe to lay across the hand of the subject while being recorded. As soon as the subject felt the probe in their hand, they were  to close their hand fully as fast as they could. The video was used to get an accurate time for how long it took from initial contact to full grip, and was measured using a video editing software to go frame by frame. ANOVA tests were conducted for all groups, and if significance was found a post hoc t-test was conducted.</a:t>
            </a:r>
            <a:endParaRPr dirty="0"/>
          </a:p>
        </p:txBody>
      </p:sp>
      <p:sp>
        <p:nvSpPr>
          <p:cNvPr id="90" name="Google Shape;90;g71f69de539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278342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These are what we found. As you can see in this graph and the other ones, lower reaction time means faster reaction time. Asterisks indicate significance.</a:t>
            </a:r>
          </a:p>
          <a:p>
            <a:pPr marL="0" lvl="0" indent="0" algn="l" rtl="0">
              <a:spcBef>
                <a:spcPts val="0"/>
              </a:spcBef>
              <a:spcAft>
                <a:spcPts val="0"/>
              </a:spcAft>
              <a:buNone/>
            </a:pPr>
            <a:r>
              <a:rPr lang="en-US" sz="1400"/>
              <a:t>For this Color Cue test, esport have significantly faster reaction times than controls. But controls vs football, and football vs esport are not significantly different. These results are similar to those in the study by Green and others, which tested response by gamers and non-gamers to visual cues on the computer screen. However, Green didn’t take into account whether the participants played physical sports or not.</a:t>
            </a:r>
          </a:p>
        </p:txBody>
      </p:sp>
      <p:sp>
        <p:nvSpPr>
          <p:cNvPr id="109" name="Google Shape;109;g8278342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82783428d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For the Ruler Drop test, both esport and football had significantly faster reaction times than the controls, although there’s no significant difference between football and esport. We can explain the results of esport with the findings from other studies. They found that, compared to non-gamers,  gamers had better hand-eye coordination and faster saccadic reaction time (in this case it means eye movement in response to a visual stimulus). Esport would have had an advantage in Ruler Drop, since this test was based on response to an object’s movement.</a:t>
            </a:r>
          </a:p>
        </p:txBody>
      </p:sp>
      <p:sp>
        <p:nvSpPr>
          <p:cNvPr id="117" name="Google Shape;117;g82783428d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2783428d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400"/>
              <a:t>For the Sound Cue test, there was no significant difference between groups. </a:t>
            </a:r>
          </a:p>
        </p:txBody>
      </p:sp>
      <p:sp>
        <p:nvSpPr>
          <p:cNvPr id="125" name="Google Shape;125;g82783428d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2783428d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For the Probe Grabbing test, again, both esport and football have significantly faster reaction times than control but no significant difference between football and esport. This is also the only test in which football had faster reaction times than esport, which we expected because football athletes had plenty of exposure to tactile stimuli through grabbing and touching, whereas in gaming, gamers are only exposed to visual and auditory cues.</a:t>
            </a:r>
          </a:p>
        </p:txBody>
      </p:sp>
      <p:sp>
        <p:nvSpPr>
          <p:cNvPr id="133" name="Google Shape;133;g82783428d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g82943d1a4e_0_19"/>
          <p:cNvCxnSpPr/>
          <p:nvPr/>
        </p:nvCxnSpPr>
        <p:spPr>
          <a:xfrm>
            <a:off x="5704400" y="3668217"/>
            <a:ext cx="783300" cy="0"/>
          </a:xfrm>
          <a:prstGeom prst="straightConnector1">
            <a:avLst/>
          </a:prstGeom>
          <a:noFill/>
          <a:ln w="76200" cap="flat" cmpd="sng">
            <a:solidFill>
              <a:schemeClr val="dk1"/>
            </a:solidFill>
            <a:prstDash val="solid"/>
            <a:round/>
            <a:headEnd type="none" w="sm" len="sm"/>
            <a:tailEnd type="none" w="sm" len="sm"/>
          </a:ln>
        </p:spPr>
      </p:cxnSp>
      <p:sp>
        <p:nvSpPr>
          <p:cNvPr id="11" name="Google Shape;11;g82943d1a4e_0_19"/>
          <p:cNvSpPr txBox="1">
            <a:spLocks noGrp="1"/>
          </p:cNvSpPr>
          <p:nvPr>
            <p:ph type="ctrTitle"/>
          </p:nvPr>
        </p:nvSpPr>
        <p:spPr>
          <a:xfrm>
            <a:off x="415600" y="794633"/>
            <a:ext cx="11360700" cy="26103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12" name="Google Shape;12;g82943d1a4e_0_19"/>
          <p:cNvSpPr txBox="1">
            <a:spLocks noGrp="1"/>
          </p:cNvSpPr>
          <p:nvPr>
            <p:ph type="subTitle" idx="1"/>
          </p:nvPr>
        </p:nvSpPr>
        <p:spPr>
          <a:xfrm>
            <a:off x="415600" y="4221097"/>
            <a:ext cx="11360700" cy="9780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13" name="Google Shape;13;g82943d1a4e_0_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g82943d1a4e_0_56"/>
          <p:cNvSpPr txBox="1">
            <a:spLocks noGrp="1"/>
          </p:cNvSpPr>
          <p:nvPr>
            <p:ph type="title" hasCustomPrompt="1"/>
          </p:nvPr>
        </p:nvSpPr>
        <p:spPr>
          <a:xfrm>
            <a:off x="415600" y="1557233"/>
            <a:ext cx="11360700" cy="2640000"/>
          </a:xfrm>
          <a:prstGeom prst="rect">
            <a:avLst/>
          </a:prstGeom>
        </p:spPr>
        <p:txBody>
          <a:bodyPr spcFirstLastPara="1" wrap="square" lIns="121900" tIns="121900" rIns="121900" bIns="121900" anchor="ctr" anchorCtr="0">
            <a:noAutofit/>
          </a:bodyPr>
          <a:lstStyle>
            <a:lvl1pPr lvl="0" algn="ctr">
              <a:spcBef>
                <a:spcPts val="0"/>
              </a:spcBef>
              <a:spcAft>
                <a:spcPts val="0"/>
              </a:spcAft>
              <a:buClr>
                <a:schemeClr val="dk1"/>
              </a:buClr>
              <a:buSzPts val="14700"/>
              <a:buNone/>
              <a:defRPr sz="14700">
                <a:solidFill>
                  <a:schemeClr val="dk1"/>
                </a:solidFill>
              </a:defRPr>
            </a:lvl1pPr>
            <a:lvl2pPr lvl="1" algn="ctr">
              <a:spcBef>
                <a:spcPts val="0"/>
              </a:spcBef>
              <a:spcAft>
                <a:spcPts val="0"/>
              </a:spcAft>
              <a:buClr>
                <a:schemeClr val="dk1"/>
              </a:buClr>
              <a:buSzPts val="14700"/>
              <a:buNone/>
              <a:defRPr sz="14700">
                <a:solidFill>
                  <a:schemeClr val="dk1"/>
                </a:solidFill>
              </a:defRPr>
            </a:lvl2pPr>
            <a:lvl3pPr lvl="2" algn="ctr">
              <a:spcBef>
                <a:spcPts val="0"/>
              </a:spcBef>
              <a:spcAft>
                <a:spcPts val="0"/>
              </a:spcAft>
              <a:buClr>
                <a:schemeClr val="dk1"/>
              </a:buClr>
              <a:buSzPts val="14700"/>
              <a:buNone/>
              <a:defRPr sz="14700">
                <a:solidFill>
                  <a:schemeClr val="dk1"/>
                </a:solidFill>
              </a:defRPr>
            </a:lvl3pPr>
            <a:lvl4pPr lvl="3" algn="ctr">
              <a:spcBef>
                <a:spcPts val="0"/>
              </a:spcBef>
              <a:spcAft>
                <a:spcPts val="0"/>
              </a:spcAft>
              <a:buClr>
                <a:schemeClr val="dk1"/>
              </a:buClr>
              <a:buSzPts val="14700"/>
              <a:buNone/>
              <a:defRPr sz="14700">
                <a:solidFill>
                  <a:schemeClr val="dk1"/>
                </a:solidFill>
              </a:defRPr>
            </a:lvl4pPr>
            <a:lvl5pPr lvl="4" algn="ctr">
              <a:spcBef>
                <a:spcPts val="0"/>
              </a:spcBef>
              <a:spcAft>
                <a:spcPts val="0"/>
              </a:spcAft>
              <a:buClr>
                <a:schemeClr val="dk1"/>
              </a:buClr>
              <a:buSzPts val="14700"/>
              <a:buNone/>
              <a:defRPr sz="14700">
                <a:solidFill>
                  <a:schemeClr val="dk1"/>
                </a:solidFill>
              </a:defRPr>
            </a:lvl5pPr>
            <a:lvl6pPr lvl="5" algn="ctr">
              <a:spcBef>
                <a:spcPts val="0"/>
              </a:spcBef>
              <a:spcAft>
                <a:spcPts val="0"/>
              </a:spcAft>
              <a:buClr>
                <a:schemeClr val="dk1"/>
              </a:buClr>
              <a:buSzPts val="14700"/>
              <a:buNone/>
              <a:defRPr sz="14700">
                <a:solidFill>
                  <a:schemeClr val="dk1"/>
                </a:solidFill>
              </a:defRPr>
            </a:lvl6pPr>
            <a:lvl7pPr lvl="6" algn="ctr">
              <a:spcBef>
                <a:spcPts val="0"/>
              </a:spcBef>
              <a:spcAft>
                <a:spcPts val="0"/>
              </a:spcAft>
              <a:buClr>
                <a:schemeClr val="dk1"/>
              </a:buClr>
              <a:buSzPts val="14700"/>
              <a:buNone/>
              <a:defRPr sz="14700">
                <a:solidFill>
                  <a:schemeClr val="dk1"/>
                </a:solidFill>
              </a:defRPr>
            </a:lvl7pPr>
            <a:lvl8pPr lvl="7" algn="ctr">
              <a:spcBef>
                <a:spcPts val="0"/>
              </a:spcBef>
              <a:spcAft>
                <a:spcPts val="0"/>
              </a:spcAft>
              <a:buClr>
                <a:schemeClr val="dk1"/>
              </a:buClr>
              <a:buSzPts val="14700"/>
              <a:buNone/>
              <a:defRPr sz="14700">
                <a:solidFill>
                  <a:schemeClr val="dk1"/>
                </a:solidFill>
              </a:defRPr>
            </a:lvl8pPr>
            <a:lvl9pPr lvl="8" algn="ctr">
              <a:spcBef>
                <a:spcPts val="0"/>
              </a:spcBef>
              <a:spcAft>
                <a:spcPts val="0"/>
              </a:spcAft>
              <a:buClr>
                <a:schemeClr val="dk1"/>
              </a:buClr>
              <a:buSzPts val="14700"/>
              <a:buNone/>
              <a:defRPr sz="14700">
                <a:solidFill>
                  <a:schemeClr val="dk1"/>
                </a:solidFill>
              </a:defRPr>
            </a:lvl9pPr>
          </a:lstStyle>
          <a:p>
            <a:r>
              <a:t>xx%</a:t>
            </a:r>
          </a:p>
        </p:txBody>
      </p:sp>
      <p:sp>
        <p:nvSpPr>
          <p:cNvPr id="48" name="Google Shape;48;g82943d1a4e_0_56"/>
          <p:cNvSpPr txBox="1">
            <a:spLocks noGrp="1"/>
          </p:cNvSpPr>
          <p:nvPr>
            <p:ph type="body" idx="1"/>
          </p:nvPr>
        </p:nvSpPr>
        <p:spPr>
          <a:xfrm>
            <a:off x="415600" y="4299000"/>
            <a:ext cx="11360700" cy="14289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49" name="Google Shape;49;g82943d1a4e_0_5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g82943d1a4e_0_6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
        <p:cNvGrpSpPr/>
        <p:nvPr/>
      </p:nvGrpSpPr>
      <p:grpSpPr>
        <a:xfrm>
          <a:off x="0" y="0"/>
          <a:ext cx="0" cy="0"/>
          <a:chOff x="0" y="0"/>
          <a:chExt cx="0" cy="0"/>
        </a:xfrm>
      </p:grpSpPr>
      <p:sp>
        <p:nvSpPr>
          <p:cNvPr id="53" name="Google Shape;53;g82943d1a4e_0_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4" name="Google Shape;54;g82943d1a4e_0_6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55" name="Google Shape;55;g82943d1a4e_0_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g82943d1a4e_0_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g82943d1a4e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g82943d1a4e_0_24"/>
          <p:cNvSpPr txBox="1">
            <a:spLocks noGrp="1"/>
          </p:cNvSpPr>
          <p:nvPr>
            <p:ph type="title"/>
          </p:nvPr>
        </p:nvSpPr>
        <p:spPr>
          <a:xfrm>
            <a:off x="415600" y="3307400"/>
            <a:ext cx="10819200" cy="3261300"/>
          </a:xfrm>
          <a:prstGeom prst="rect">
            <a:avLst/>
          </a:prstGeom>
        </p:spPr>
        <p:txBody>
          <a:bodyPr spcFirstLastPara="1" wrap="square" lIns="121900" tIns="121900" rIns="121900" bIns="121900" anchor="b" anchorCtr="0">
            <a:noAutofit/>
          </a:bodyPr>
          <a:lstStyle>
            <a:lvl1pPr lvl="0">
              <a:spcBef>
                <a:spcPts val="0"/>
              </a:spcBef>
              <a:spcAft>
                <a:spcPts val="0"/>
              </a:spcAft>
              <a:buClr>
                <a:schemeClr val="lt1"/>
              </a:buClr>
              <a:buSzPts val="9100"/>
              <a:buNone/>
              <a:defRPr sz="9100">
                <a:solidFill>
                  <a:schemeClr val="lt1"/>
                </a:solidFill>
              </a:defRPr>
            </a:lvl1pPr>
            <a:lvl2pPr lvl="1">
              <a:spcBef>
                <a:spcPts val="0"/>
              </a:spcBef>
              <a:spcAft>
                <a:spcPts val="0"/>
              </a:spcAft>
              <a:buClr>
                <a:schemeClr val="lt1"/>
              </a:buClr>
              <a:buSzPts val="9100"/>
              <a:buNone/>
              <a:defRPr sz="9100">
                <a:solidFill>
                  <a:schemeClr val="lt1"/>
                </a:solidFill>
              </a:defRPr>
            </a:lvl2pPr>
            <a:lvl3pPr lvl="2">
              <a:spcBef>
                <a:spcPts val="0"/>
              </a:spcBef>
              <a:spcAft>
                <a:spcPts val="0"/>
              </a:spcAft>
              <a:buClr>
                <a:schemeClr val="lt1"/>
              </a:buClr>
              <a:buSzPts val="9100"/>
              <a:buNone/>
              <a:defRPr sz="9100">
                <a:solidFill>
                  <a:schemeClr val="lt1"/>
                </a:solidFill>
              </a:defRPr>
            </a:lvl3pPr>
            <a:lvl4pPr lvl="3">
              <a:spcBef>
                <a:spcPts val="0"/>
              </a:spcBef>
              <a:spcAft>
                <a:spcPts val="0"/>
              </a:spcAft>
              <a:buClr>
                <a:schemeClr val="lt1"/>
              </a:buClr>
              <a:buSzPts val="9100"/>
              <a:buNone/>
              <a:defRPr sz="9100">
                <a:solidFill>
                  <a:schemeClr val="lt1"/>
                </a:solidFill>
              </a:defRPr>
            </a:lvl4pPr>
            <a:lvl5pPr lvl="4">
              <a:spcBef>
                <a:spcPts val="0"/>
              </a:spcBef>
              <a:spcAft>
                <a:spcPts val="0"/>
              </a:spcAft>
              <a:buClr>
                <a:schemeClr val="lt1"/>
              </a:buClr>
              <a:buSzPts val="9100"/>
              <a:buNone/>
              <a:defRPr sz="9100">
                <a:solidFill>
                  <a:schemeClr val="lt1"/>
                </a:solidFill>
              </a:defRPr>
            </a:lvl5pPr>
            <a:lvl6pPr lvl="5">
              <a:spcBef>
                <a:spcPts val="0"/>
              </a:spcBef>
              <a:spcAft>
                <a:spcPts val="0"/>
              </a:spcAft>
              <a:buClr>
                <a:schemeClr val="lt1"/>
              </a:buClr>
              <a:buSzPts val="9100"/>
              <a:buNone/>
              <a:defRPr sz="9100">
                <a:solidFill>
                  <a:schemeClr val="lt1"/>
                </a:solidFill>
              </a:defRPr>
            </a:lvl6pPr>
            <a:lvl7pPr lvl="6">
              <a:spcBef>
                <a:spcPts val="0"/>
              </a:spcBef>
              <a:spcAft>
                <a:spcPts val="0"/>
              </a:spcAft>
              <a:buClr>
                <a:schemeClr val="lt1"/>
              </a:buClr>
              <a:buSzPts val="9100"/>
              <a:buNone/>
              <a:defRPr sz="9100">
                <a:solidFill>
                  <a:schemeClr val="lt1"/>
                </a:solidFill>
              </a:defRPr>
            </a:lvl7pPr>
            <a:lvl8pPr lvl="7">
              <a:spcBef>
                <a:spcPts val="0"/>
              </a:spcBef>
              <a:spcAft>
                <a:spcPts val="0"/>
              </a:spcAft>
              <a:buClr>
                <a:schemeClr val="lt1"/>
              </a:buClr>
              <a:buSzPts val="9100"/>
              <a:buNone/>
              <a:defRPr sz="9100">
                <a:solidFill>
                  <a:schemeClr val="lt1"/>
                </a:solidFill>
              </a:defRPr>
            </a:lvl8pPr>
            <a:lvl9pPr lvl="8">
              <a:spcBef>
                <a:spcPts val="0"/>
              </a:spcBef>
              <a:spcAft>
                <a:spcPts val="0"/>
              </a:spcAft>
              <a:buClr>
                <a:schemeClr val="lt1"/>
              </a:buClr>
              <a:buSzPts val="9100"/>
              <a:buNone/>
              <a:defRPr sz="9100">
                <a:solidFill>
                  <a:schemeClr val="lt1"/>
                </a:solidFill>
              </a:defRPr>
            </a:lvl9pPr>
          </a:lstStyle>
          <a:p>
            <a:endParaRPr/>
          </a:p>
        </p:txBody>
      </p:sp>
      <p:sp>
        <p:nvSpPr>
          <p:cNvPr id="16" name="Google Shape;16;g82943d1a4e_0_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g82943d1a4e_0_2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9" name="Google Shape;19;g82943d1a4e_0_2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0" name="Google Shape;20;g82943d1a4e_0_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g82943d1a4e_0_3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3" name="Google Shape;23;g82943d1a4e_0_31"/>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4" name="Google Shape;24;g82943d1a4e_0_31"/>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5" name="Google Shape;25;g82943d1a4e_0_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g82943d1a4e_0_3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8" name="Google Shape;28;g82943d1a4e_0_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g82943d1a4e_0_39"/>
          <p:cNvSpPr txBox="1">
            <a:spLocks noGrp="1"/>
          </p:cNvSpPr>
          <p:nvPr>
            <p:ph type="title"/>
          </p:nvPr>
        </p:nvSpPr>
        <p:spPr>
          <a:xfrm>
            <a:off x="415600" y="842400"/>
            <a:ext cx="37440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1" name="Google Shape;31;g82943d1a4e_0_39"/>
          <p:cNvSpPr txBox="1">
            <a:spLocks noGrp="1"/>
          </p:cNvSpPr>
          <p:nvPr>
            <p:ph type="body" idx="1"/>
          </p:nvPr>
        </p:nvSpPr>
        <p:spPr>
          <a:xfrm>
            <a:off x="415600" y="1987833"/>
            <a:ext cx="3744000" cy="410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2" name="Google Shape;32;g82943d1a4e_0_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g82943d1a4e_0_43"/>
          <p:cNvSpPr txBox="1">
            <a:spLocks noGrp="1"/>
          </p:cNvSpPr>
          <p:nvPr>
            <p:ph type="title"/>
          </p:nvPr>
        </p:nvSpPr>
        <p:spPr>
          <a:xfrm>
            <a:off x="653667" y="701800"/>
            <a:ext cx="7578300" cy="54543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6400"/>
              <a:buNone/>
              <a:defRPr sz="6400">
                <a:solidFill>
                  <a:schemeClr val="lt1"/>
                </a:solidFill>
              </a:defRPr>
            </a:lvl2pPr>
            <a:lvl3pPr lvl="2">
              <a:spcBef>
                <a:spcPts val="0"/>
              </a:spcBef>
              <a:spcAft>
                <a:spcPts val="0"/>
              </a:spcAft>
              <a:buClr>
                <a:schemeClr val="lt1"/>
              </a:buClr>
              <a:buSzPts val="6400"/>
              <a:buNone/>
              <a:defRPr sz="6400">
                <a:solidFill>
                  <a:schemeClr val="lt1"/>
                </a:solidFill>
              </a:defRPr>
            </a:lvl3pPr>
            <a:lvl4pPr lvl="3">
              <a:spcBef>
                <a:spcPts val="0"/>
              </a:spcBef>
              <a:spcAft>
                <a:spcPts val="0"/>
              </a:spcAft>
              <a:buClr>
                <a:schemeClr val="lt1"/>
              </a:buClr>
              <a:buSzPts val="6400"/>
              <a:buNone/>
              <a:defRPr sz="6400">
                <a:solidFill>
                  <a:schemeClr val="lt1"/>
                </a:solidFill>
              </a:defRPr>
            </a:lvl4pPr>
            <a:lvl5pPr lvl="4">
              <a:spcBef>
                <a:spcPts val="0"/>
              </a:spcBef>
              <a:spcAft>
                <a:spcPts val="0"/>
              </a:spcAft>
              <a:buClr>
                <a:schemeClr val="lt1"/>
              </a:buClr>
              <a:buSzPts val="6400"/>
              <a:buNone/>
              <a:defRPr sz="6400">
                <a:solidFill>
                  <a:schemeClr val="lt1"/>
                </a:solidFill>
              </a:defRPr>
            </a:lvl5pPr>
            <a:lvl6pPr lvl="5">
              <a:spcBef>
                <a:spcPts val="0"/>
              </a:spcBef>
              <a:spcAft>
                <a:spcPts val="0"/>
              </a:spcAft>
              <a:buClr>
                <a:schemeClr val="lt1"/>
              </a:buClr>
              <a:buSzPts val="6400"/>
              <a:buNone/>
              <a:defRPr sz="6400">
                <a:solidFill>
                  <a:schemeClr val="lt1"/>
                </a:solidFill>
              </a:defRPr>
            </a:lvl6pPr>
            <a:lvl7pPr lvl="6">
              <a:spcBef>
                <a:spcPts val="0"/>
              </a:spcBef>
              <a:spcAft>
                <a:spcPts val="0"/>
              </a:spcAft>
              <a:buClr>
                <a:schemeClr val="lt1"/>
              </a:buClr>
              <a:buSzPts val="6400"/>
              <a:buNone/>
              <a:defRPr sz="6400">
                <a:solidFill>
                  <a:schemeClr val="lt1"/>
                </a:solidFill>
              </a:defRPr>
            </a:lvl7pPr>
            <a:lvl8pPr lvl="7">
              <a:spcBef>
                <a:spcPts val="0"/>
              </a:spcBef>
              <a:spcAft>
                <a:spcPts val="0"/>
              </a:spcAft>
              <a:buClr>
                <a:schemeClr val="lt1"/>
              </a:buClr>
              <a:buSzPts val="6400"/>
              <a:buNone/>
              <a:defRPr sz="6400">
                <a:solidFill>
                  <a:schemeClr val="lt1"/>
                </a:solidFill>
              </a:defRPr>
            </a:lvl8pPr>
            <a:lvl9pPr lvl="8">
              <a:spcBef>
                <a:spcPts val="0"/>
              </a:spcBef>
              <a:spcAft>
                <a:spcPts val="0"/>
              </a:spcAft>
              <a:buClr>
                <a:schemeClr val="lt1"/>
              </a:buClr>
              <a:buSzPts val="6400"/>
              <a:buNone/>
              <a:defRPr sz="6400">
                <a:solidFill>
                  <a:schemeClr val="lt1"/>
                </a:solidFill>
              </a:defRPr>
            </a:lvl9pPr>
          </a:lstStyle>
          <a:p>
            <a:endParaRPr/>
          </a:p>
        </p:txBody>
      </p:sp>
      <p:sp>
        <p:nvSpPr>
          <p:cNvPr id="35" name="Google Shape;35;g82943d1a4e_0_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g82943d1a4e_0_46"/>
          <p:cNvSpPr/>
          <p:nvPr/>
        </p:nvSpPr>
        <p:spPr>
          <a:xfrm>
            <a:off x="6096000" y="1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38" name="Google Shape;38;g82943d1a4e_0_46"/>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g82943d1a4e_0_46"/>
          <p:cNvSpPr txBox="1">
            <a:spLocks noGrp="1"/>
          </p:cNvSpPr>
          <p:nvPr>
            <p:ph type="title"/>
          </p:nvPr>
        </p:nvSpPr>
        <p:spPr>
          <a:xfrm>
            <a:off x="354000" y="1834132"/>
            <a:ext cx="5393700" cy="20691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a:endParaRPr/>
          </a:p>
        </p:txBody>
      </p:sp>
      <p:sp>
        <p:nvSpPr>
          <p:cNvPr id="40" name="Google Shape;40;g82943d1a4e_0_46"/>
          <p:cNvSpPr txBox="1">
            <a:spLocks noGrp="1"/>
          </p:cNvSpPr>
          <p:nvPr>
            <p:ph type="subTitle" idx="1"/>
          </p:nvPr>
        </p:nvSpPr>
        <p:spPr>
          <a:xfrm>
            <a:off x="354000" y="3974834"/>
            <a:ext cx="5393700" cy="17940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41" name="Google Shape;41;g82943d1a4e_0_46"/>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2100"/>
              </a:spcBef>
              <a:spcAft>
                <a:spcPts val="0"/>
              </a:spcAft>
              <a:buClr>
                <a:schemeClr val="lt1"/>
              </a:buClr>
              <a:buSzPts val="1900"/>
              <a:buChar char="○"/>
              <a:defRPr>
                <a:solidFill>
                  <a:schemeClr val="lt1"/>
                </a:solidFill>
              </a:defRPr>
            </a:lvl2pPr>
            <a:lvl3pPr marL="1371600" lvl="2" indent="-349250">
              <a:spcBef>
                <a:spcPts val="2100"/>
              </a:spcBef>
              <a:spcAft>
                <a:spcPts val="0"/>
              </a:spcAft>
              <a:buClr>
                <a:schemeClr val="lt1"/>
              </a:buClr>
              <a:buSzPts val="1900"/>
              <a:buChar char="■"/>
              <a:defRPr>
                <a:solidFill>
                  <a:schemeClr val="lt1"/>
                </a:solidFill>
              </a:defRPr>
            </a:lvl3pPr>
            <a:lvl4pPr marL="1828800" lvl="3" indent="-349250">
              <a:spcBef>
                <a:spcPts val="2100"/>
              </a:spcBef>
              <a:spcAft>
                <a:spcPts val="0"/>
              </a:spcAft>
              <a:buClr>
                <a:schemeClr val="lt1"/>
              </a:buClr>
              <a:buSzPts val="1900"/>
              <a:buChar char="●"/>
              <a:defRPr>
                <a:solidFill>
                  <a:schemeClr val="lt1"/>
                </a:solidFill>
              </a:defRPr>
            </a:lvl4pPr>
            <a:lvl5pPr marL="2286000" lvl="4" indent="-349250">
              <a:spcBef>
                <a:spcPts val="2100"/>
              </a:spcBef>
              <a:spcAft>
                <a:spcPts val="0"/>
              </a:spcAft>
              <a:buClr>
                <a:schemeClr val="lt1"/>
              </a:buClr>
              <a:buSzPts val="1900"/>
              <a:buChar char="○"/>
              <a:defRPr>
                <a:solidFill>
                  <a:schemeClr val="lt1"/>
                </a:solidFill>
              </a:defRPr>
            </a:lvl5pPr>
            <a:lvl6pPr marL="2743200" lvl="5" indent="-349250">
              <a:spcBef>
                <a:spcPts val="2100"/>
              </a:spcBef>
              <a:spcAft>
                <a:spcPts val="0"/>
              </a:spcAft>
              <a:buClr>
                <a:schemeClr val="lt1"/>
              </a:buClr>
              <a:buSzPts val="1900"/>
              <a:buChar char="■"/>
              <a:defRPr>
                <a:solidFill>
                  <a:schemeClr val="lt1"/>
                </a:solidFill>
              </a:defRPr>
            </a:lvl6pPr>
            <a:lvl7pPr marL="3200400" lvl="6" indent="-349250">
              <a:spcBef>
                <a:spcPts val="2100"/>
              </a:spcBef>
              <a:spcAft>
                <a:spcPts val="0"/>
              </a:spcAft>
              <a:buClr>
                <a:schemeClr val="lt1"/>
              </a:buClr>
              <a:buSzPts val="1900"/>
              <a:buChar char="●"/>
              <a:defRPr>
                <a:solidFill>
                  <a:schemeClr val="lt1"/>
                </a:solidFill>
              </a:defRPr>
            </a:lvl7pPr>
            <a:lvl8pPr marL="3657600" lvl="7" indent="-349250">
              <a:spcBef>
                <a:spcPts val="2100"/>
              </a:spcBef>
              <a:spcAft>
                <a:spcPts val="0"/>
              </a:spcAft>
              <a:buClr>
                <a:schemeClr val="lt1"/>
              </a:buClr>
              <a:buSzPts val="1900"/>
              <a:buChar char="○"/>
              <a:defRPr>
                <a:solidFill>
                  <a:schemeClr val="lt1"/>
                </a:solidFill>
              </a:defRPr>
            </a:lvl8pPr>
            <a:lvl9pPr marL="4114800" lvl="8" indent="-349250">
              <a:spcBef>
                <a:spcPts val="2100"/>
              </a:spcBef>
              <a:spcAft>
                <a:spcPts val="2100"/>
              </a:spcAft>
              <a:buClr>
                <a:schemeClr val="lt1"/>
              </a:buClr>
              <a:buSzPts val="1900"/>
              <a:buChar char="■"/>
              <a:defRPr>
                <a:solidFill>
                  <a:schemeClr val="lt1"/>
                </a:solidFill>
              </a:defRPr>
            </a:lvl9pPr>
          </a:lstStyle>
          <a:p>
            <a:endParaRPr/>
          </a:p>
        </p:txBody>
      </p:sp>
      <p:sp>
        <p:nvSpPr>
          <p:cNvPr id="42" name="Google Shape;42;g82943d1a4e_0_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g82943d1a4e_0_53"/>
          <p:cNvSpPr txBox="1">
            <a:spLocks noGrp="1"/>
          </p:cNvSpPr>
          <p:nvPr>
            <p:ph type="body" idx="1"/>
          </p:nvPr>
        </p:nvSpPr>
        <p:spPr>
          <a:xfrm>
            <a:off x="426000" y="5644967"/>
            <a:ext cx="7998300" cy="7983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Clr>
                <a:schemeClr val="accent3"/>
              </a:buClr>
              <a:buSzPts val="24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g82943d1a4e_0_5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g82943d1a4e_0_1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4000"/>
              <a:buFont typeface="Alfa Slab One"/>
              <a:buNone/>
              <a:defRPr sz="4000">
                <a:solidFill>
                  <a:schemeClr val="accent3"/>
                </a:solidFill>
                <a:latin typeface="Alfa Slab One"/>
                <a:ea typeface="Alfa Slab One"/>
                <a:cs typeface="Alfa Slab One"/>
                <a:sym typeface="Alfa Slab One"/>
              </a:defRPr>
            </a:lvl9pPr>
          </a:lstStyle>
          <a:p>
            <a:endParaRPr/>
          </a:p>
        </p:txBody>
      </p:sp>
      <p:sp>
        <p:nvSpPr>
          <p:cNvPr id="7" name="Google Shape;7;g82943d1a4e_0_1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Proxima Nova"/>
              <a:buChar char="●"/>
              <a:defRPr sz="2400">
                <a:solidFill>
                  <a:schemeClr val="dk2"/>
                </a:solidFill>
                <a:latin typeface="Proxima Nova"/>
                <a:ea typeface="Proxima Nova"/>
                <a:cs typeface="Proxima Nova"/>
                <a:sym typeface="Proxima Nova"/>
              </a:defRPr>
            </a:lvl1pPr>
            <a:lvl2pPr marL="914400" lvl="1" indent="-349250">
              <a:lnSpc>
                <a:spcPct val="115000"/>
              </a:lnSpc>
              <a:spcBef>
                <a:spcPts val="2100"/>
              </a:spcBef>
              <a:spcAft>
                <a:spcPts val="0"/>
              </a:spcAft>
              <a:buClr>
                <a:schemeClr val="dk2"/>
              </a:buClr>
              <a:buSzPts val="1900"/>
              <a:buFont typeface="Proxima Nova"/>
              <a:buChar char="○"/>
              <a:defRPr sz="1900">
                <a:solidFill>
                  <a:schemeClr val="dk2"/>
                </a:solidFill>
                <a:latin typeface="Proxima Nova"/>
                <a:ea typeface="Proxima Nova"/>
                <a:cs typeface="Proxima Nova"/>
                <a:sym typeface="Proxima Nova"/>
              </a:defRPr>
            </a:lvl2pPr>
            <a:lvl3pPr marL="1371600" lvl="2" indent="-349250">
              <a:lnSpc>
                <a:spcPct val="115000"/>
              </a:lnSpc>
              <a:spcBef>
                <a:spcPts val="2100"/>
              </a:spcBef>
              <a:spcAft>
                <a:spcPts val="0"/>
              </a:spcAft>
              <a:buClr>
                <a:schemeClr val="dk2"/>
              </a:buClr>
              <a:buSzPts val="1900"/>
              <a:buFont typeface="Proxima Nova"/>
              <a:buChar char="■"/>
              <a:defRPr sz="1900">
                <a:solidFill>
                  <a:schemeClr val="dk2"/>
                </a:solidFill>
                <a:latin typeface="Proxima Nova"/>
                <a:ea typeface="Proxima Nova"/>
                <a:cs typeface="Proxima Nova"/>
                <a:sym typeface="Proxima Nova"/>
              </a:defRPr>
            </a:lvl3pPr>
            <a:lvl4pPr marL="1828800" lvl="3" indent="-349250">
              <a:lnSpc>
                <a:spcPct val="115000"/>
              </a:lnSpc>
              <a:spcBef>
                <a:spcPts val="2100"/>
              </a:spcBef>
              <a:spcAft>
                <a:spcPts val="0"/>
              </a:spcAft>
              <a:buClr>
                <a:schemeClr val="dk2"/>
              </a:buClr>
              <a:buSzPts val="1900"/>
              <a:buFont typeface="Proxima Nova"/>
              <a:buChar char="●"/>
              <a:defRPr sz="1900">
                <a:solidFill>
                  <a:schemeClr val="dk2"/>
                </a:solidFill>
                <a:latin typeface="Proxima Nova"/>
                <a:ea typeface="Proxima Nova"/>
                <a:cs typeface="Proxima Nova"/>
                <a:sym typeface="Proxima Nova"/>
              </a:defRPr>
            </a:lvl4pPr>
            <a:lvl5pPr marL="2286000" lvl="4" indent="-349250">
              <a:lnSpc>
                <a:spcPct val="115000"/>
              </a:lnSpc>
              <a:spcBef>
                <a:spcPts val="2100"/>
              </a:spcBef>
              <a:spcAft>
                <a:spcPts val="0"/>
              </a:spcAft>
              <a:buClr>
                <a:schemeClr val="dk2"/>
              </a:buClr>
              <a:buSzPts val="1900"/>
              <a:buFont typeface="Proxima Nova"/>
              <a:buChar char="○"/>
              <a:defRPr sz="1900">
                <a:solidFill>
                  <a:schemeClr val="dk2"/>
                </a:solidFill>
                <a:latin typeface="Proxima Nova"/>
                <a:ea typeface="Proxima Nova"/>
                <a:cs typeface="Proxima Nova"/>
                <a:sym typeface="Proxima Nova"/>
              </a:defRPr>
            </a:lvl5pPr>
            <a:lvl6pPr marL="2743200" lvl="5" indent="-349250">
              <a:lnSpc>
                <a:spcPct val="115000"/>
              </a:lnSpc>
              <a:spcBef>
                <a:spcPts val="2100"/>
              </a:spcBef>
              <a:spcAft>
                <a:spcPts val="0"/>
              </a:spcAft>
              <a:buClr>
                <a:schemeClr val="dk2"/>
              </a:buClr>
              <a:buSzPts val="1900"/>
              <a:buFont typeface="Proxima Nova"/>
              <a:buChar char="■"/>
              <a:defRPr sz="1900">
                <a:solidFill>
                  <a:schemeClr val="dk2"/>
                </a:solidFill>
                <a:latin typeface="Proxima Nova"/>
                <a:ea typeface="Proxima Nova"/>
                <a:cs typeface="Proxima Nova"/>
                <a:sym typeface="Proxima Nova"/>
              </a:defRPr>
            </a:lvl6pPr>
            <a:lvl7pPr marL="3200400" lvl="6" indent="-349250">
              <a:lnSpc>
                <a:spcPct val="115000"/>
              </a:lnSpc>
              <a:spcBef>
                <a:spcPts val="2100"/>
              </a:spcBef>
              <a:spcAft>
                <a:spcPts val="0"/>
              </a:spcAft>
              <a:buClr>
                <a:schemeClr val="dk2"/>
              </a:buClr>
              <a:buSzPts val="1900"/>
              <a:buFont typeface="Proxima Nova"/>
              <a:buChar char="●"/>
              <a:defRPr sz="1900">
                <a:solidFill>
                  <a:schemeClr val="dk2"/>
                </a:solidFill>
                <a:latin typeface="Proxima Nova"/>
                <a:ea typeface="Proxima Nova"/>
                <a:cs typeface="Proxima Nova"/>
                <a:sym typeface="Proxima Nova"/>
              </a:defRPr>
            </a:lvl7pPr>
            <a:lvl8pPr marL="3657600" lvl="7" indent="-349250">
              <a:lnSpc>
                <a:spcPct val="115000"/>
              </a:lnSpc>
              <a:spcBef>
                <a:spcPts val="2100"/>
              </a:spcBef>
              <a:spcAft>
                <a:spcPts val="0"/>
              </a:spcAft>
              <a:buClr>
                <a:schemeClr val="dk2"/>
              </a:buClr>
              <a:buSzPts val="1900"/>
              <a:buFont typeface="Proxima Nova"/>
              <a:buChar char="○"/>
              <a:defRPr sz="1900">
                <a:solidFill>
                  <a:schemeClr val="dk2"/>
                </a:solidFill>
                <a:latin typeface="Proxima Nova"/>
                <a:ea typeface="Proxima Nova"/>
                <a:cs typeface="Proxima Nova"/>
                <a:sym typeface="Proxima Nova"/>
              </a:defRPr>
            </a:lvl8pPr>
            <a:lvl9pPr marL="4114800" lvl="8" indent="-349250">
              <a:lnSpc>
                <a:spcPct val="115000"/>
              </a:lnSpc>
              <a:spcBef>
                <a:spcPts val="2100"/>
              </a:spcBef>
              <a:spcAft>
                <a:spcPts val="2100"/>
              </a:spcAft>
              <a:buClr>
                <a:schemeClr val="dk2"/>
              </a:buClr>
              <a:buSzPts val="1900"/>
              <a:buFont typeface="Proxima Nova"/>
              <a:buChar char="■"/>
              <a:defRPr sz="1900">
                <a:solidFill>
                  <a:schemeClr val="dk2"/>
                </a:solidFill>
                <a:latin typeface="Proxima Nova"/>
                <a:ea typeface="Proxima Nova"/>
                <a:cs typeface="Proxima Nova"/>
                <a:sym typeface="Proxima Nova"/>
              </a:defRPr>
            </a:lvl9pPr>
          </a:lstStyle>
          <a:p>
            <a:endParaRPr/>
          </a:p>
        </p:txBody>
      </p:sp>
      <p:sp>
        <p:nvSpPr>
          <p:cNvPr id="8" name="Google Shape;8;g82943d1a4e_0_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latin typeface="Proxima Nova"/>
                <a:ea typeface="Proxima Nova"/>
                <a:cs typeface="Proxima Nova"/>
                <a:sym typeface="Proxima Nova"/>
              </a:defRPr>
            </a:lvl1pPr>
            <a:lvl2pPr lvl="1" algn="r">
              <a:buNone/>
              <a:defRPr sz="1300">
                <a:solidFill>
                  <a:schemeClr val="dk2"/>
                </a:solidFill>
                <a:latin typeface="Proxima Nova"/>
                <a:ea typeface="Proxima Nova"/>
                <a:cs typeface="Proxima Nova"/>
                <a:sym typeface="Proxima Nova"/>
              </a:defRPr>
            </a:lvl2pPr>
            <a:lvl3pPr lvl="2" algn="r">
              <a:buNone/>
              <a:defRPr sz="1300">
                <a:solidFill>
                  <a:schemeClr val="dk2"/>
                </a:solidFill>
                <a:latin typeface="Proxima Nova"/>
                <a:ea typeface="Proxima Nova"/>
                <a:cs typeface="Proxima Nova"/>
                <a:sym typeface="Proxima Nova"/>
              </a:defRPr>
            </a:lvl3pPr>
            <a:lvl4pPr lvl="3" algn="r">
              <a:buNone/>
              <a:defRPr sz="1300">
                <a:solidFill>
                  <a:schemeClr val="dk2"/>
                </a:solidFill>
                <a:latin typeface="Proxima Nova"/>
                <a:ea typeface="Proxima Nova"/>
                <a:cs typeface="Proxima Nova"/>
                <a:sym typeface="Proxima Nova"/>
              </a:defRPr>
            </a:lvl4pPr>
            <a:lvl5pPr lvl="4" algn="r">
              <a:buNone/>
              <a:defRPr sz="1300">
                <a:solidFill>
                  <a:schemeClr val="dk2"/>
                </a:solidFill>
                <a:latin typeface="Proxima Nova"/>
                <a:ea typeface="Proxima Nova"/>
                <a:cs typeface="Proxima Nova"/>
                <a:sym typeface="Proxima Nova"/>
              </a:defRPr>
            </a:lvl5pPr>
            <a:lvl6pPr lvl="5" algn="r">
              <a:buNone/>
              <a:defRPr sz="1300">
                <a:solidFill>
                  <a:schemeClr val="dk2"/>
                </a:solidFill>
                <a:latin typeface="Proxima Nova"/>
                <a:ea typeface="Proxima Nova"/>
                <a:cs typeface="Proxima Nova"/>
                <a:sym typeface="Proxima Nova"/>
              </a:defRPr>
            </a:lvl6pPr>
            <a:lvl7pPr lvl="6" algn="r">
              <a:buNone/>
              <a:defRPr sz="1300">
                <a:solidFill>
                  <a:schemeClr val="dk2"/>
                </a:solidFill>
                <a:latin typeface="Proxima Nova"/>
                <a:ea typeface="Proxima Nova"/>
                <a:cs typeface="Proxima Nova"/>
                <a:sym typeface="Proxima Nova"/>
              </a:defRPr>
            </a:lvl7pPr>
            <a:lvl8pPr lvl="7" algn="r">
              <a:buNone/>
              <a:defRPr sz="1300">
                <a:solidFill>
                  <a:schemeClr val="dk2"/>
                </a:solidFill>
                <a:latin typeface="Proxima Nova"/>
                <a:ea typeface="Proxima Nova"/>
                <a:cs typeface="Proxima Nova"/>
                <a:sym typeface="Proxima Nova"/>
              </a:defRPr>
            </a:lvl8pPr>
            <a:lvl9pPr lvl="8" algn="r">
              <a:buNone/>
              <a:defRPr sz="13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humanbenchmark.com/tests/reactiontime"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s://playback.fm/audio-reaction-tim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11" Type="http://schemas.openxmlformats.org/officeDocument/2006/relationships/hyperlink" Target="https://www.humanbenchmark.com/tests/reactiontime" TargetMode="External"/><Relationship Id="rId5" Type="http://schemas.openxmlformats.org/officeDocument/2006/relationships/image" Target="../media/image2.png"/><Relationship Id="rId10" Type="http://schemas.openxmlformats.org/officeDocument/2006/relationships/hyperlink" Target="https://playback.fm/audio-reaction-time" TargetMode="External"/><Relationship Id="rId4" Type="http://schemas.openxmlformats.org/officeDocument/2006/relationships/notesSlide" Target="../notesSlides/notesSlide5.xml"/><Relationship Id="rId9" Type="http://schemas.openxmlformats.org/officeDocument/2006/relationships/hyperlink" Target="https://cindyzhanginvestigation.weebly.com/the-experiment.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g71f69de539_0_388">
            <a:extLst>
              <a:ext uri="{FF2B5EF4-FFF2-40B4-BE49-F238E27FC236}">
                <a16:creationId xmlns:a16="http://schemas.microsoft.com/office/drawing/2014/main" id="{284EB6EE-DC42-3F44-BE70-6D18FA486984}"/>
              </a:ext>
            </a:extLst>
          </p:cNvPr>
          <p:cNvSpPr txBox="1">
            <a:spLocks/>
          </p:cNvSpPr>
          <p:nvPr/>
        </p:nvSpPr>
        <p:spPr>
          <a:xfrm>
            <a:off x="201009" y="825021"/>
            <a:ext cx="11775838" cy="5019968"/>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1pPr>
            <a:lvl2pPr marR="0" lvl="1"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2pPr>
            <a:lvl3pPr marR="0" lvl="2"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3pPr>
            <a:lvl4pPr marR="0" lvl="3"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4pPr>
            <a:lvl5pPr marR="0" lvl="4"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5pPr>
            <a:lvl6pPr marR="0" lvl="5"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6pPr>
            <a:lvl7pPr marR="0" lvl="6"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7pPr>
            <a:lvl8pPr marR="0" lvl="7"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8pPr>
            <a:lvl9pPr marR="0" lvl="8" algn="l" rtl="0">
              <a:lnSpc>
                <a:spcPct val="100000"/>
              </a:lnSpc>
              <a:spcBef>
                <a:spcPts val="0"/>
              </a:spcBef>
              <a:spcAft>
                <a:spcPts val="0"/>
              </a:spcAft>
              <a:buClr>
                <a:schemeClr val="accent3"/>
              </a:buClr>
              <a:buSzPts val="4000"/>
              <a:buFont typeface="Alfa Slab One"/>
              <a:buNone/>
              <a:defRPr sz="4000" b="0" i="0" u="none" strike="noStrike" cap="none">
                <a:solidFill>
                  <a:schemeClr val="accent3"/>
                </a:solidFill>
                <a:latin typeface="Alfa Slab One"/>
                <a:ea typeface="Alfa Slab One"/>
                <a:cs typeface="Alfa Slab One"/>
                <a:sym typeface="Alfa Slab One"/>
              </a:defRPr>
            </a:lvl9pPr>
          </a:lstStyle>
          <a:p>
            <a:pPr algn="ctr">
              <a:lnSpc>
                <a:spcPct val="115000"/>
              </a:lnSpc>
            </a:pPr>
            <a:r>
              <a:rPr lang="en-US"/>
              <a:t>Decreased Reaction Time In Esport Competitors Equivalent To That Of Physical Athletes</a:t>
            </a:r>
          </a:p>
          <a:p>
            <a:pPr algn="ctr">
              <a:lnSpc>
                <a:spcPct val="115000"/>
              </a:lnSpc>
            </a:pPr>
            <a:r>
              <a:rPr lang="en-US" sz="3200">
                <a:solidFill>
                  <a:srgbClr val="000000"/>
                </a:solidFill>
              </a:rPr>
              <a:t>Anh Luu, Avory Winans, Rema Suniga, Vicki A. Motz</a:t>
            </a:r>
          </a:p>
          <a:p>
            <a:pPr algn="ctr">
              <a:lnSpc>
                <a:spcPct val="115000"/>
              </a:lnSpc>
            </a:pPr>
            <a:r>
              <a:rPr lang="en-US" sz="3200">
                <a:solidFill>
                  <a:srgbClr val="000000"/>
                </a:solidFill>
              </a:rPr>
              <a:t>Ohio Northern University</a:t>
            </a:r>
            <a:endParaRPr lang="en-US" sz="4400">
              <a:solidFill>
                <a:srgbClr val="000000"/>
              </a:solidFill>
            </a:endParaRPr>
          </a:p>
        </p:txBody>
      </p:sp>
      <p:sp>
        <p:nvSpPr>
          <p:cNvPr id="6" name="TextBox 5">
            <a:extLst>
              <a:ext uri="{FF2B5EF4-FFF2-40B4-BE49-F238E27FC236}">
                <a16:creationId xmlns:a16="http://schemas.microsoft.com/office/drawing/2014/main" id="{2DA61001-4C62-E745-8644-451E160BC4E7}"/>
              </a:ext>
            </a:extLst>
          </p:cNvPr>
          <p:cNvSpPr txBox="1"/>
          <p:nvPr/>
        </p:nvSpPr>
        <p:spPr>
          <a:xfrm>
            <a:off x="13150735" y="5320145"/>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57692896"/>
      </p:ext>
    </p:extLst>
  </p:cSld>
  <p:clrMapOvr>
    <a:masterClrMapping/>
  </p:clrMapOvr>
  <mc:AlternateContent xmlns:mc="http://schemas.openxmlformats.org/markup-compatibility/2006" xmlns:p14="http://schemas.microsoft.com/office/powerpoint/2010/main">
    <mc:Choice Requires="p14">
      <p:transition spd="slow" p14:dur="2000" advTm="12373"/>
    </mc:Choice>
    <mc:Fallback xmlns="">
      <p:transition spd="slow" advTm="1237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82783428d2_0_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RESULTS - Probe Grabbing</a:t>
            </a:r>
            <a:endParaRPr/>
          </a:p>
        </p:txBody>
      </p:sp>
      <p:sp>
        <p:nvSpPr>
          <p:cNvPr id="136" name="Google Shape;136;g82783428d2_0_9"/>
          <p:cNvSpPr txBox="1"/>
          <p:nvPr/>
        </p:nvSpPr>
        <p:spPr>
          <a:xfrm>
            <a:off x="6994325" y="2449944"/>
            <a:ext cx="5098200" cy="227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700">
                <a:latin typeface="Calibri"/>
                <a:ea typeface="Calibri"/>
                <a:cs typeface="Calibri"/>
                <a:sym typeface="Calibri"/>
              </a:rPr>
              <a:t>Significant difference between esport and controls (p=0.0175, N=12), and between football and controls (p=0.0016, N=12).</a:t>
            </a:r>
            <a:endParaRPr sz="2700">
              <a:latin typeface="Calibri"/>
              <a:ea typeface="Calibri"/>
              <a:cs typeface="Calibri"/>
              <a:sym typeface="Calibri"/>
            </a:endParaRPr>
          </a:p>
        </p:txBody>
      </p:sp>
      <p:pic>
        <p:nvPicPr>
          <p:cNvPr id="137" name="Google Shape;137;g82783428d2_0_9"/>
          <p:cNvPicPr preferRelativeResize="0"/>
          <p:nvPr/>
        </p:nvPicPr>
        <p:blipFill rotWithShape="1">
          <a:blip r:embed="rId5">
            <a:alphaModFix/>
          </a:blip>
          <a:srcRect l="4054" t="12478" r="1872" b="2689"/>
          <a:stretch/>
        </p:blipFill>
        <p:spPr>
          <a:xfrm>
            <a:off x="402125" y="1690825"/>
            <a:ext cx="6504350" cy="4678025"/>
          </a:xfrm>
          <a:prstGeom prst="rect">
            <a:avLst/>
          </a:prstGeom>
          <a:noFill/>
          <a:ln>
            <a:noFill/>
          </a:ln>
        </p:spPr>
      </p:pic>
      <p:pic>
        <p:nvPicPr>
          <p:cNvPr id="4" name="Audio 3">
            <a:hlinkClick r:id="" action="ppaction://media"/>
            <a:extLst>
              <a:ext uri="{FF2B5EF4-FFF2-40B4-BE49-F238E27FC236}">
                <a16:creationId xmlns:a16="http://schemas.microsoft.com/office/drawing/2014/main" id="{93D32A50-3F7D-E24E-80CA-33723C2E47B3}"/>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73"/>
    </mc:Choice>
    <mc:Fallback xmlns="">
      <p:transition spd="slow" advTm="2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82783428d2_0_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RESULTS - Composite</a:t>
            </a:r>
            <a:endParaRPr/>
          </a:p>
        </p:txBody>
      </p:sp>
      <p:sp>
        <p:nvSpPr>
          <p:cNvPr id="144" name="Google Shape;144;g82783428d2_0_17"/>
          <p:cNvSpPr txBox="1"/>
          <p:nvPr/>
        </p:nvSpPr>
        <p:spPr>
          <a:xfrm>
            <a:off x="7249875" y="2054700"/>
            <a:ext cx="4749000" cy="274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700">
                <a:latin typeface="Calibri"/>
                <a:ea typeface="Calibri"/>
                <a:cs typeface="Calibri"/>
                <a:sym typeface="Calibri"/>
              </a:rPr>
              <a:t>Significant difference between esport and control (p=0.0025, N=12), and between football and control (p=0.0046, N=12).</a:t>
            </a:r>
            <a:endParaRPr sz="2700">
              <a:latin typeface="Calibri"/>
              <a:ea typeface="Calibri"/>
              <a:cs typeface="Calibri"/>
              <a:sym typeface="Calibri"/>
            </a:endParaRPr>
          </a:p>
        </p:txBody>
      </p:sp>
      <p:pic>
        <p:nvPicPr>
          <p:cNvPr id="145" name="Google Shape;145;g82783428d2_0_17"/>
          <p:cNvPicPr preferRelativeResize="0"/>
          <p:nvPr/>
        </p:nvPicPr>
        <p:blipFill rotWithShape="1">
          <a:blip r:embed="rId5">
            <a:alphaModFix/>
          </a:blip>
          <a:srcRect l="4051" t="15839" r="1955" b="3096"/>
          <a:stretch/>
        </p:blipFill>
        <p:spPr>
          <a:xfrm>
            <a:off x="263750" y="1777475"/>
            <a:ext cx="6835624" cy="4182450"/>
          </a:xfrm>
          <a:prstGeom prst="rect">
            <a:avLst/>
          </a:prstGeom>
          <a:noFill/>
          <a:ln>
            <a:noFill/>
          </a:ln>
        </p:spPr>
      </p:pic>
      <p:pic>
        <p:nvPicPr>
          <p:cNvPr id="3" name="Audio 2">
            <a:hlinkClick r:id="" action="ppaction://media"/>
            <a:extLst>
              <a:ext uri="{FF2B5EF4-FFF2-40B4-BE49-F238E27FC236}">
                <a16:creationId xmlns:a16="http://schemas.microsoft.com/office/drawing/2014/main" id="{1A7A4C67-2F6A-9B45-8FD8-8932BDF9AC36}"/>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40"/>
    </mc:Choice>
    <mc:Fallback xmlns="">
      <p:transition spd="slow" advTm="3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82783428d2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RESULTS - 4 tests</a:t>
            </a:r>
            <a:endParaRPr/>
          </a:p>
        </p:txBody>
      </p:sp>
      <p:sp>
        <p:nvSpPr>
          <p:cNvPr id="147" name="Google Shape;147;g82783428d2_0_21"/>
          <p:cNvSpPr txBox="1"/>
          <p:nvPr/>
        </p:nvSpPr>
        <p:spPr>
          <a:xfrm>
            <a:off x="7177950" y="1283950"/>
            <a:ext cx="4795800" cy="5479500"/>
          </a:xfrm>
          <a:prstGeom prst="rect">
            <a:avLst/>
          </a:prstGeom>
          <a:noFill/>
          <a:ln>
            <a:noFill/>
          </a:ln>
        </p:spPr>
        <p:txBody>
          <a:bodyPr spcFirstLastPara="1" wrap="square" lIns="91425" tIns="91425" rIns="91425" bIns="91425" anchor="t" anchorCtr="0">
            <a:noAutofit/>
          </a:bodyPr>
          <a:lstStyle/>
          <a:p>
            <a:pPr marL="457200" indent="-400050">
              <a:lnSpc>
                <a:spcPct val="115000"/>
              </a:lnSpc>
              <a:buClr>
                <a:srgbClr val="4A86E8"/>
              </a:buClr>
              <a:buSzPts val="2700"/>
              <a:buFont typeface="Calibri"/>
              <a:buChar char="●"/>
            </a:pPr>
            <a:r>
              <a:rPr lang="en-US" sz="2700">
                <a:latin typeface="Calibri"/>
                <a:ea typeface="Calibri"/>
                <a:cs typeface="Calibri"/>
                <a:sym typeface="Calibri"/>
              </a:rPr>
              <a:t>RT to tactile is faster than visual stimuli (Godlove </a:t>
            </a:r>
            <a:r>
              <a:rPr lang="en-US" sz="2700" i="1">
                <a:latin typeface="Calibri"/>
                <a:ea typeface="Calibri"/>
                <a:cs typeface="Calibri"/>
                <a:sym typeface="Calibri"/>
              </a:rPr>
              <a:t>et al.</a:t>
            </a:r>
            <a:r>
              <a:rPr lang="en-US" sz="2700">
                <a:latin typeface="Calibri"/>
                <a:ea typeface="Calibri"/>
                <a:cs typeface="Calibri"/>
                <a:sym typeface="Calibri"/>
              </a:rPr>
              <a:t>,</a:t>
            </a:r>
            <a:r>
              <a:rPr lang="en-US" sz="2700" i="1">
                <a:latin typeface="Calibri"/>
                <a:ea typeface="Calibri"/>
                <a:cs typeface="Calibri"/>
                <a:sym typeface="Calibri"/>
              </a:rPr>
              <a:t> </a:t>
            </a:r>
            <a:r>
              <a:rPr lang="en-US" sz="2700">
                <a:latin typeface="Calibri"/>
                <a:ea typeface="Calibri"/>
                <a:cs typeface="Calibri"/>
                <a:sym typeface="Calibri"/>
              </a:rPr>
              <a:t>2014)</a:t>
            </a:r>
          </a:p>
          <a:p>
            <a:pPr marL="457200" lvl="0" indent="-400050">
              <a:lnSpc>
                <a:spcPct val="115000"/>
              </a:lnSpc>
              <a:buClr>
                <a:srgbClr val="4A86E8"/>
              </a:buClr>
              <a:buSzPts val="2700"/>
              <a:buFont typeface="Calibri"/>
              <a:buChar char="●"/>
            </a:pPr>
            <a:r>
              <a:rPr lang="en-US" sz="2700">
                <a:latin typeface="Calibri"/>
                <a:ea typeface="Calibri"/>
                <a:cs typeface="Calibri"/>
                <a:sym typeface="Calibri"/>
              </a:rPr>
              <a:t>RT to visual is faster than auditory stimuli</a:t>
            </a:r>
          </a:p>
          <a:p>
            <a:pPr marL="914400" lvl="1" indent="-400050">
              <a:lnSpc>
                <a:spcPct val="115000"/>
              </a:lnSpc>
              <a:buSzPts val="2700"/>
              <a:buFont typeface="Calibri"/>
              <a:buChar char="○"/>
            </a:pPr>
            <a:r>
              <a:rPr lang="en-US" sz="2700">
                <a:latin typeface="Calibri"/>
                <a:ea typeface="Calibri"/>
                <a:cs typeface="Calibri"/>
                <a:sym typeface="Calibri"/>
              </a:rPr>
              <a:t>Similar to Spierer </a:t>
            </a:r>
            <a:r>
              <a:rPr lang="en-US" sz="2700" i="1">
                <a:latin typeface="Calibri"/>
                <a:ea typeface="Calibri"/>
                <a:cs typeface="Calibri"/>
                <a:sym typeface="Calibri"/>
              </a:rPr>
              <a:t>et al.</a:t>
            </a:r>
            <a:r>
              <a:rPr lang="en-US" sz="2700">
                <a:latin typeface="Calibri"/>
                <a:ea typeface="Calibri"/>
                <a:cs typeface="Calibri"/>
                <a:sym typeface="Calibri"/>
              </a:rPr>
              <a:t> (2011) </a:t>
            </a:r>
          </a:p>
          <a:p>
            <a:pPr marL="914400" lvl="1" indent="-400050">
              <a:lnSpc>
                <a:spcPct val="115000"/>
              </a:lnSpc>
              <a:buSzPts val="2700"/>
              <a:buFont typeface="Calibri"/>
              <a:buChar char="○"/>
            </a:pPr>
            <a:r>
              <a:rPr lang="en-US" sz="2700">
                <a:latin typeface="Calibri"/>
                <a:ea typeface="Calibri"/>
                <a:cs typeface="Calibri"/>
                <a:sym typeface="Calibri"/>
              </a:rPr>
              <a:t>Contradicts with Jain </a:t>
            </a:r>
            <a:r>
              <a:rPr lang="en-US" sz="2700" i="1">
                <a:latin typeface="Calibri"/>
                <a:ea typeface="Calibri"/>
                <a:cs typeface="Calibri"/>
                <a:sym typeface="Calibri"/>
              </a:rPr>
              <a:t>et al.</a:t>
            </a:r>
            <a:r>
              <a:rPr lang="en-US" sz="2700">
                <a:latin typeface="Calibri"/>
                <a:ea typeface="Calibri"/>
                <a:cs typeface="Calibri"/>
                <a:sym typeface="Calibri"/>
              </a:rPr>
              <a:t> (2015)</a:t>
            </a:r>
          </a:p>
          <a:p>
            <a:pPr marL="457200" lvl="0" indent="-400050" algn="l" rtl="0">
              <a:lnSpc>
                <a:spcPct val="115000"/>
              </a:lnSpc>
              <a:spcBef>
                <a:spcPts val="0"/>
              </a:spcBef>
              <a:spcAft>
                <a:spcPts val="0"/>
              </a:spcAft>
              <a:buClr>
                <a:srgbClr val="4A86E8"/>
              </a:buClr>
              <a:buSzPts val="2700"/>
              <a:buFont typeface="Calibri"/>
              <a:buChar char="●"/>
            </a:pPr>
            <a:r>
              <a:rPr lang="en-US" sz="2700">
                <a:latin typeface="Calibri"/>
                <a:ea typeface="Calibri"/>
                <a:cs typeface="Calibri"/>
                <a:sym typeface="Calibri"/>
              </a:rPr>
              <a:t>Ruler Drop: fastest due to coactivation (Miller 1982)</a:t>
            </a:r>
            <a:endParaRPr sz="2700">
              <a:latin typeface="Calibri"/>
              <a:ea typeface="Calibri"/>
              <a:cs typeface="Calibri"/>
              <a:sym typeface="Calibri"/>
            </a:endParaRPr>
          </a:p>
        </p:txBody>
      </p:sp>
      <p:sp>
        <p:nvSpPr>
          <p:cNvPr id="148" name="Google Shape;148;g82783428d2_0_21"/>
          <p:cNvSpPr txBox="1"/>
          <p:nvPr/>
        </p:nvSpPr>
        <p:spPr>
          <a:xfrm>
            <a:off x="838200" y="6079150"/>
            <a:ext cx="6375000" cy="68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700">
                <a:latin typeface="Calibri"/>
                <a:ea typeface="Calibri"/>
                <a:cs typeface="Calibri"/>
                <a:sym typeface="Calibri"/>
              </a:rPr>
              <a:t>Significant at F</a:t>
            </a:r>
            <a:r>
              <a:rPr lang="en-US" sz="2700" baseline="-25000">
                <a:latin typeface="Calibri"/>
                <a:ea typeface="Calibri"/>
                <a:cs typeface="Calibri"/>
                <a:sym typeface="Calibri"/>
              </a:rPr>
              <a:t>(140,3)</a:t>
            </a:r>
            <a:r>
              <a:rPr lang="en-US" sz="2700">
                <a:latin typeface="Calibri"/>
                <a:ea typeface="Calibri"/>
                <a:cs typeface="Calibri"/>
                <a:sym typeface="Calibri"/>
              </a:rPr>
              <a:t>=286.5, p=1.5E-59</a:t>
            </a:r>
            <a:endParaRPr sz="2700">
              <a:latin typeface="Calibri"/>
              <a:ea typeface="Calibri"/>
              <a:cs typeface="Calibri"/>
              <a:sym typeface="Calibri"/>
            </a:endParaRPr>
          </a:p>
        </p:txBody>
      </p:sp>
      <p:pic>
        <p:nvPicPr>
          <p:cNvPr id="149" name="Google Shape;149;g82783428d2_0_21"/>
          <p:cNvPicPr preferRelativeResize="0"/>
          <p:nvPr/>
        </p:nvPicPr>
        <p:blipFill rotWithShape="1">
          <a:blip r:embed="rId5">
            <a:alphaModFix/>
          </a:blip>
          <a:srcRect l="3692" t="1006" r="1628" b="2187"/>
          <a:stretch/>
        </p:blipFill>
        <p:spPr>
          <a:xfrm>
            <a:off x="469250" y="1452475"/>
            <a:ext cx="6455550" cy="4516200"/>
          </a:xfrm>
          <a:prstGeom prst="rect">
            <a:avLst/>
          </a:prstGeom>
          <a:noFill/>
          <a:ln>
            <a:noFill/>
          </a:ln>
        </p:spPr>
      </p:pic>
      <p:pic>
        <p:nvPicPr>
          <p:cNvPr id="2" name="Audio 1">
            <a:hlinkClick r:id="" action="ppaction://media"/>
            <a:extLst>
              <a:ext uri="{FF2B5EF4-FFF2-40B4-BE49-F238E27FC236}">
                <a16:creationId xmlns:a16="http://schemas.microsoft.com/office/drawing/2014/main" id="{DF5B0F93-C4FC-7045-9BA0-3F0180CBB3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81194609"/>
      </p:ext>
    </p:extLst>
  </p:cSld>
  <p:clrMapOvr>
    <a:masterClrMapping/>
  </p:clrMapOvr>
  <mc:AlternateContent xmlns:mc="http://schemas.openxmlformats.org/markup-compatibility/2006" xmlns:p14="http://schemas.microsoft.com/office/powerpoint/2010/main">
    <mc:Choice Requires="p14">
      <p:transition spd="slow" p14:dur="2000" advTm="59087"/>
    </mc:Choice>
    <mc:Fallback xmlns="">
      <p:transition spd="slow" advTm="5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CONCLUSION</a:t>
            </a:r>
            <a:endParaRPr/>
          </a:p>
        </p:txBody>
      </p:sp>
      <p:sp>
        <p:nvSpPr>
          <p:cNvPr id="160" name="Google Shape;160;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419100" algn="l" rtl="0">
              <a:lnSpc>
                <a:spcPct val="115000"/>
              </a:lnSpc>
              <a:spcBef>
                <a:spcPts val="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Football athletes and esport players have faster composite RTs than controls</a:t>
            </a:r>
            <a:endParaRPr sz="3000">
              <a:solidFill>
                <a:srgbClr val="000000"/>
              </a:solidFill>
              <a:latin typeface="Calibri"/>
              <a:ea typeface="Calibri"/>
              <a:cs typeface="Calibri"/>
              <a:sym typeface="Calibri"/>
            </a:endParaRPr>
          </a:p>
          <a:p>
            <a:pPr marL="457200" lvl="0" indent="0" algn="l" rtl="0">
              <a:lnSpc>
                <a:spcPct val="115000"/>
              </a:lnSpc>
              <a:spcBef>
                <a:spcPts val="0"/>
              </a:spcBef>
              <a:spcAft>
                <a:spcPts val="0"/>
              </a:spcAft>
              <a:buNone/>
            </a:pPr>
            <a:endParaRPr sz="3000">
              <a:solidFill>
                <a:srgbClr val="000000"/>
              </a:solidFill>
              <a:latin typeface="Calibri"/>
              <a:ea typeface="Calibri"/>
              <a:cs typeface="Calibri"/>
              <a:sym typeface="Calibri"/>
            </a:endParaRPr>
          </a:p>
          <a:p>
            <a:pPr marL="457200" lvl="0" indent="-419100" algn="l" rtl="0">
              <a:lnSpc>
                <a:spcPct val="115000"/>
              </a:lnSpc>
              <a:spcBef>
                <a:spcPts val="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RTs of esport players are not significantly different from RTs of football athletes</a:t>
            </a:r>
            <a:endParaRPr sz="3000">
              <a:solidFill>
                <a:srgbClr val="000000"/>
              </a:solidFill>
              <a:latin typeface="Calibri"/>
              <a:ea typeface="Calibri"/>
              <a:cs typeface="Calibri"/>
              <a:sym typeface="Calibri"/>
            </a:endParaRPr>
          </a:p>
          <a:p>
            <a:pPr marL="457200" lvl="0" indent="0" algn="l" rtl="0">
              <a:lnSpc>
                <a:spcPct val="115000"/>
              </a:lnSpc>
              <a:spcBef>
                <a:spcPts val="0"/>
              </a:spcBef>
              <a:spcAft>
                <a:spcPts val="0"/>
              </a:spcAft>
              <a:buNone/>
            </a:pPr>
            <a:endParaRPr sz="3000">
              <a:solidFill>
                <a:srgbClr val="000000"/>
              </a:solidFill>
              <a:latin typeface="Calibri"/>
              <a:ea typeface="Calibri"/>
              <a:cs typeface="Calibri"/>
              <a:sym typeface="Calibri"/>
            </a:endParaRPr>
          </a:p>
          <a:p>
            <a:pPr marL="457200" lvl="0" indent="-419100" algn="l" rtl="0">
              <a:lnSpc>
                <a:spcPct val="115000"/>
              </a:lnSpc>
              <a:spcBef>
                <a:spcPts val="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Unclear on a causative relationship</a:t>
            </a:r>
            <a:endParaRPr sz="3000">
              <a:solidFill>
                <a:srgbClr val="000000"/>
              </a:solidFill>
              <a:latin typeface="Calibri"/>
              <a:ea typeface="Calibri"/>
              <a:cs typeface="Calibri"/>
              <a:sym typeface="Calibri"/>
            </a:endParaRPr>
          </a:p>
          <a:p>
            <a:pPr marL="914400" lvl="1" indent="-4191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Need more research on pre-trained and post-trained</a:t>
            </a:r>
            <a:endParaRPr sz="3000">
              <a:solidFill>
                <a:srgbClr val="000000"/>
              </a:solidFill>
              <a:latin typeface="Calibri"/>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22663DE0-0A3B-44C4-A9F8-ADBE26E99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9565953"/>
      </p:ext>
    </p:extLst>
  </p:cSld>
  <p:clrMapOvr>
    <a:masterClrMapping/>
  </p:clrMapOvr>
  <mc:AlternateContent xmlns:mc="http://schemas.openxmlformats.org/markup-compatibility/2006" xmlns:p14="http://schemas.microsoft.com/office/powerpoint/2010/main">
    <mc:Choice Requires="p14">
      <p:transition spd="slow" p14:dur="2000" advTm="35467"/>
    </mc:Choice>
    <mc:Fallback xmlns="">
      <p:transition spd="slow" advTm="3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REFERENCES</a:t>
            </a:r>
            <a:endParaRPr/>
          </a:p>
        </p:txBody>
      </p:sp>
      <p:sp>
        <p:nvSpPr>
          <p:cNvPr id="166" name="Google Shape;166;p7"/>
          <p:cNvSpPr txBox="1">
            <a:spLocks noGrp="1"/>
          </p:cNvSpPr>
          <p:nvPr>
            <p:ph type="body" idx="1"/>
          </p:nvPr>
        </p:nvSpPr>
        <p:spPr>
          <a:xfrm>
            <a:off x="214350" y="1333321"/>
            <a:ext cx="11763300" cy="5391600"/>
          </a:xfrm>
          <a:prstGeom prst="rect">
            <a:avLst/>
          </a:prstGeom>
          <a:noFill/>
          <a:ln>
            <a:noFill/>
          </a:ln>
        </p:spPr>
        <p:txBody>
          <a:bodyPr spcFirstLastPara="1" wrap="square" lIns="91425" tIns="45700" rIns="91425" bIns="45700" anchor="t" anchorCtr="0">
            <a:noAutofit/>
          </a:bodyPr>
          <a:lstStyle/>
          <a:p>
            <a:pPr marL="457200" lvl="0" indent="-400050" algn="l" rtl="0">
              <a:lnSpc>
                <a:spcPct val="150000"/>
              </a:lnSpc>
              <a:spcBef>
                <a:spcPts val="0"/>
              </a:spcBef>
              <a:spcAft>
                <a:spcPts val="0"/>
              </a:spcAft>
              <a:buNone/>
            </a:pPr>
            <a:r>
              <a:rPr lang="en-US" sz="1400">
                <a:solidFill>
                  <a:srgbClr val="000000"/>
                </a:solidFill>
                <a:latin typeface="Calibri" panose="020F0502020204030204" pitchFamily="34" charset="0"/>
                <a:ea typeface="Calibri"/>
                <a:cs typeface="Calibri" panose="020F0502020204030204" pitchFamily="34" charset="0"/>
                <a:sym typeface="Calibri"/>
              </a:rPr>
              <a:t>Bucsuházy, K., &amp; Semela, M. (2017). Case Study: RT of Children According to Age. </a:t>
            </a:r>
            <a:r>
              <a:rPr lang="en-US" sz="1400" i="1">
                <a:solidFill>
                  <a:srgbClr val="000000"/>
                </a:solidFill>
                <a:latin typeface="Calibri" panose="020F0502020204030204" pitchFamily="34" charset="0"/>
                <a:ea typeface="Calibri"/>
                <a:cs typeface="Calibri" panose="020F0502020204030204" pitchFamily="34" charset="0"/>
                <a:sym typeface="Calibri"/>
              </a:rPr>
              <a:t>Procedia Engineering</a:t>
            </a:r>
            <a:r>
              <a:rPr lang="en-US" sz="1400">
                <a:solidFill>
                  <a:srgbClr val="000000"/>
                </a:solidFill>
                <a:latin typeface="Calibri" panose="020F0502020204030204" pitchFamily="34" charset="0"/>
                <a:ea typeface="Calibri"/>
                <a:cs typeface="Calibri" panose="020F0502020204030204" pitchFamily="34" charset="0"/>
                <a:sym typeface="Calibri"/>
              </a:rPr>
              <a:t>, 187, 408-413. doi:10.1016/J.PROENG.2017.04.393</a:t>
            </a:r>
            <a:endParaRPr sz="1400">
              <a:solidFill>
                <a:srgbClr val="000000"/>
              </a:solidFill>
              <a:latin typeface="Calibri" panose="020F0502020204030204" pitchFamily="34" charset="0"/>
              <a:ea typeface="Calibri"/>
              <a:cs typeface="Calibri" panose="020F0502020204030204" pitchFamily="34" charset="0"/>
              <a:sym typeface="Calibri"/>
            </a:endParaRPr>
          </a:p>
          <a:p>
            <a:pPr marL="457200" lvl="0" indent="-400050" algn="l" rtl="0">
              <a:lnSpc>
                <a:spcPct val="150000"/>
              </a:lnSpc>
              <a:spcBef>
                <a:spcPts val="0"/>
              </a:spcBef>
              <a:spcAft>
                <a:spcPts val="0"/>
              </a:spcAft>
              <a:buNone/>
            </a:pPr>
            <a:r>
              <a:rPr lang="en-US" sz="1400">
                <a:solidFill>
                  <a:srgbClr val="000000"/>
                </a:solidFill>
                <a:latin typeface="Calibri" panose="020F0502020204030204" pitchFamily="34" charset="0"/>
                <a:ea typeface="Calibri"/>
                <a:cs typeface="Calibri" panose="020F0502020204030204" pitchFamily="34" charset="0"/>
                <a:sym typeface="Calibri"/>
              </a:rPr>
              <a:t>Dye, M. W., Green, C. S., &amp; Bavelier, D. (2009). Increasing Speed of Processing With Action Video Games.</a:t>
            </a:r>
            <a:r>
              <a:rPr lang="en-US" sz="1400" i="1">
                <a:solidFill>
                  <a:srgbClr val="000000"/>
                </a:solidFill>
                <a:latin typeface="Calibri" panose="020F0502020204030204" pitchFamily="34" charset="0"/>
                <a:ea typeface="Calibri"/>
                <a:cs typeface="Calibri" panose="020F0502020204030204" pitchFamily="34" charset="0"/>
                <a:sym typeface="Calibri"/>
              </a:rPr>
              <a:t> Current Directions in Psychological Science</a:t>
            </a:r>
            <a:r>
              <a:rPr lang="en-US" sz="1400">
                <a:solidFill>
                  <a:srgbClr val="000000"/>
                </a:solidFill>
                <a:latin typeface="Calibri" panose="020F0502020204030204" pitchFamily="34" charset="0"/>
                <a:ea typeface="Calibri"/>
                <a:cs typeface="Calibri" panose="020F0502020204030204" pitchFamily="34" charset="0"/>
                <a:sym typeface="Calibri"/>
              </a:rPr>
              <a:t>, 18(6), 321–326. doi: 10.1111/j.1467-8721.2009.01660.x</a:t>
            </a:r>
            <a:endParaRPr sz="1400">
              <a:solidFill>
                <a:srgbClr val="000000"/>
              </a:solidFill>
              <a:latin typeface="Calibri" panose="020F0502020204030204" pitchFamily="34" charset="0"/>
              <a:ea typeface="Calibri"/>
              <a:cs typeface="Calibri" panose="020F0502020204030204" pitchFamily="34" charset="0"/>
              <a:sym typeface="Calibri"/>
            </a:endParaRPr>
          </a:p>
          <a:p>
            <a:pPr marL="457200" lvl="0" indent="-400050" algn="l" rtl="0">
              <a:lnSpc>
                <a:spcPct val="150000"/>
              </a:lnSpc>
              <a:spcBef>
                <a:spcPts val="0"/>
              </a:spcBef>
              <a:spcAft>
                <a:spcPts val="0"/>
              </a:spcAft>
              <a:buNone/>
            </a:pPr>
            <a:r>
              <a:rPr lang="en-US" sz="1400">
                <a:solidFill>
                  <a:srgbClr val="000000"/>
                </a:solidFill>
                <a:latin typeface="Calibri" panose="020F0502020204030204" pitchFamily="34" charset="0"/>
                <a:ea typeface="Calibri"/>
                <a:cs typeface="Calibri" panose="020F0502020204030204" pitchFamily="34" charset="0"/>
                <a:sym typeface="Calibri"/>
              </a:rPr>
              <a:t>Godlove, J. M., Whaite, E. O., &amp; Batista, A. P. (2014). Comparing temporal aspects of visual, tactile, and microstimulation feedback for motor control. </a:t>
            </a:r>
            <a:r>
              <a:rPr lang="en-US" sz="1400" i="1">
                <a:solidFill>
                  <a:srgbClr val="000000"/>
                </a:solidFill>
                <a:latin typeface="Calibri" panose="020F0502020204030204" pitchFamily="34" charset="0"/>
                <a:ea typeface="Calibri"/>
                <a:cs typeface="Calibri" panose="020F0502020204030204" pitchFamily="34" charset="0"/>
                <a:sym typeface="Calibri"/>
              </a:rPr>
              <a:t>Journal of Neural Engineering</a:t>
            </a:r>
            <a:r>
              <a:rPr lang="en-US" sz="1400">
                <a:solidFill>
                  <a:srgbClr val="000000"/>
                </a:solidFill>
                <a:latin typeface="Calibri" panose="020F0502020204030204" pitchFamily="34" charset="0"/>
                <a:ea typeface="Calibri"/>
                <a:cs typeface="Calibri" panose="020F0502020204030204" pitchFamily="34" charset="0"/>
                <a:sym typeface="Calibri"/>
              </a:rPr>
              <a:t>, 11(4), 046025. doi: 10.1088/1741-2560/11/4/046025</a:t>
            </a:r>
            <a:endParaRPr sz="1400">
              <a:solidFill>
                <a:srgbClr val="000000"/>
              </a:solidFill>
              <a:latin typeface="Calibri" panose="020F0502020204030204" pitchFamily="34" charset="0"/>
              <a:ea typeface="Calibri"/>
              <a:cs typeface="Calibri" panose="020F0502020204030204" pitchFamily="34" charset="0"/>
              <a:sym typeface="Calibri"/>
            </a:endParaRPr>
          </a:p>
          <a:p>
            <a:pPr marL="457200" lvl="0" indent="-400050" algn="l" rtl="0">
              <a:lnSpc>
                <a:spcPct val="150000"/>
              </a:lnSpc>
              <a:spcBef>
                <a:spcPts val="0"/>
              </a:spcBef>
              <a:spcAft>
                <a:spcPts val="0"/>
              </a:spcAft>
              <a:buNone/>
            </a:pPr>
            <a:r>
              <a:rPr lang="en-US" sz="1400">
                <a:solidFill>
                  <a:srgbClr val="000000"/>
                </a:solidFill>
                <a:latin typeface="Calibri" panose="020F0502020204030204" pitchFamily="34" charset="0"/>
                <a:ea typeface="Calibri"/>
                <a:cs typeface="Calibri" panose="020F0502020204030204" pitchFamily="34" charset="0"/>
                <a:sym typeface="Calibri"/>
              </a:rPr>
              <a:t>Gozli, D. G., Bavelier, D., &amp; Pratt, J. (2014). The effect of action video game playing on sensorimotor learning: Evidence from a movement tracking task.</a:t>
            </a:r>
            <a:r>
              <a:rPr lang="en-US" sz="1400" i="1">
                <a:solidFill>
                  <a:srgbClr val="000000"/>
                </a:solidFill>
                <a:latin typeface="Calibri" panose="020F0502020204030204" pitchFamily="34" charset="0"/>
                <a:ea typeface="Calibri"/>
                <a:cs typeface="Calibri" panose="020F0502020204030204" pitchFamily="34" charset="0"/>
                <a:sym typeface="Calibri"/>
              </a:rPr>
              <a:t> Human Movement Science</a:t>
            </a:r>
            <a:r>
              <a:rPr lang="en-US" sz="1400">
                <a:solidFill>
                  <a:srgbClr val="000000"/>
                </a:solidFill>
                <a:latin typeface="Calibri" panose="020F0502020204030204" pitchFamily="34" charset="0"/>
                <a:ea typeface="Calibri"/>
                <a:cs typeface="Calibri" panose="020F0502020204030204" pitchFamily="34" charset="0"/>
                <a:sym typeface="Calibri"/>
              </a:rPr>
              <a:t>, 38, 152–162. doi: 10.1016/j.humov.2014.09.004</a:t>
            </a:r>
            <a:endParaRPr sz="1400">
              <a:solidFill>
                <a:srgbClr val="000000"/>
              </a:solidFill>
              <a:latin typeface="Calibri" panose="020F0502020204030204" pitchFamily="34" charset="0"/>
              <a:ea typeface="Calibri"/>
              <a:cs typeface="Calibri" panose="020F0502020204030204" pitchFamily="34" charset="0"/>
              <a:sym typeface="Calibri"/>
            </a:endParaRPr>
          </a:p>
          <a:p>
            <a:pPr marL="457200" lvl="0" indent="-400050" algn="l" rtl="0">
              <a:lnSpc>
                <a:spcPct val="150000"/>
              </a:lnSpc>
              <a:spcBef>
                <a:spcPts val="0"/>
              </a:spcBef>
              <a:spcAft>
                <a:spcPts val="0"/>
              </a:spcAft>
              <a:buNone/>
            </a:pPr>
            <a:r>
              <a:rPr lang="en-US" sz="1400">
                <a:solidFill>
                  <a:srgbClr val="000000"/>
                </a:solidFill>
                <a:latin typeface="Calibri" panose="020F0502020204030204" pitchFamily="34" charset="0"/>
                <a:ea typeface="Calibri"/>
                <a:cs typeface="Calibri" panose="020F0502020204030204" pitchFamily="34" charset="0"/>
                <a:sym typeface="Calibri"/>
              </a:rPr>
              <a:t>Green, C. S., Pouget, A., &amp; Bavelier, D. (2010). Improved Probabilistic Inference as a General Learning Mechanism with Action Video Games. </a:t>
            </a:r>
            <a:r>
              <a:rPr lang="en-US" sz="1400" i="1">
                <a:solidFill>
                  <a:srgbClr val="000000"/>
                </a:solidFill>
                <a:latin typeface="Calibri" panose="020F0502020204030204" pitchFamily="34" charset="0"/>
                <a:ea typeface="Calibri"/>
                <a:cs typeface="Calibri" panose="020F0502020204030204" pitchFamily="34" charset="0"/>
                <a:sym typeface="Calibri"/>
              </a:rPr>
              <a:t>Current Biology</a:t>
            </a:r>
            <a:r>
              <a:rPr lang="en-US" sz="1400">
                <a:solidFill>
                  <a:srgbClr val="000000"/>
                </a:solidFill>
                <a:latin typeface="Calibri" panose="020F0502020204030204" pitchFamily="34" charset="0"/>
                <a:ea typeface="Calibri"/>
                <a:cs typeface="Calibri" panose="020F0502020204030204" pitchFamily="34" charset="0"/>
                <a:sym typeface="Calibri"/>
              </a:rPr>
              <a:t>, (17), 1573. doi: 10.1016/j.cub.2010.07.040</a:t>
            </a:r>
            <a:endParaRPr sz="1400">
              <a:solidFill>
                <a:srgbClr val="000000"/>
              </a:solidFill>
              <a:latin typeface="Calibri" panose="020F0502020204030204" pitchFamily="34" charset="0"/>
              <a:ea typeface="Calibri"/>
              <a:cs typeface="Calibri" panose="020F0502020204030204" pitchFamily="34" charset="0"/>
              <a:sym typeface="Calibri"/>
            </a:endParaRPr>
          </a:p>
          <a:p>
            <a:pPr marL="457200" lvl="0" indent="-400050" algn="l" rtl="0">
              <a:lnSpc>
                <a:spcPct val="150000"/>
              </a:lnSpc>
              <a:spcBef>
                <a:spcPts val="0"/>
              </a:spcBef>
              <a:spcAft>
                <a:spcPts val="0"/>
              </a:spcAft>
              <a:buNone/>
            </a:pPr>
            <a:r>
              <a:rPr lang="en-US" sz="1400">
                <a:solidFill>
                  <a:srgbClr val="000000"/>
                </a:solidFill>
                <a:latin typeface="Calibri" panose="020F0502020204030204" pitchFamily="34" charset="0"/>
                <a:ea typeface="Calibri"/>
                <a:cs typeface="Calibri" panose="020F0502020204030204" pitchFamily="34" charset="0"/>
                <a:sym typeface="Calibri"/>
              </a:rPr>
              <a:t>Gürses, V. V., &amp; Kamiş, O. (2019). The Relationship Between RT and 60 m Performance in Elite Athletes.</a:t>
            </a:r>
            <a:r>
              <a:rPr lang="en-US" sz="1400" i="1">
                <a:solidFill>
                  <a:srgbClr val="000000"/>
                </a:solidFill>
                <a:latin typeface="Calibri" panose="020F0502020204030204" pitchFamily="34" charset="0"/>
                <a:ea typeface="Calibri"/>
                <a:cs typeface="Calibri" panose="020F0502020204030204" pitchFamily="34" charset="0"/>
                <a:sym typeface="Calibri"/>
              </a:rPr>
              <a:t> Journal of Education and Training Studies</a:t>
            </a:r>
            <a:r>
              <a:rPr lang="en-US" sz="1400">
                <a:solidFill>
                  <a:srgbClr val="000000"/>
                </a:solidFill>
                <a:latin typeface="Calibri" panose="020F0502020204030204" pitchFamily="34" charset="0"/>
                <a:ea typeface="Calibri"/>
                <a:cs typeface="Calibri" panose="020F0502020204030204" pitchFamily="34" charset="0"/>
                <a:sym typeface="Calibri"/>
              </a:rPr>
              <a:t>, 6(12a), 64. doi: 10.11114/jets.v6i12a.3931</a:t>
            </a:r>
            <a:endParaRPr sz="1400">
              <a:solidFill>
                <a:srgbClr val="000000"/>
              </a:solidFill>
              <a:latin typeface="Calibri" panose="020F0502020204030204" pitchFamily="34" charset="0"/>
              <a:ea typeface="Calibri"/>
              <a:cs typeface="Calibri" panose="020F0502020204030204" pitchFamily="34" charset="0"/>
              <a:sym typeface="Calibri"/>
            </a:endParaRPr>
          </a:p>
          <a:p>
            <a:pPr marL="457200" lvl="0" indent="-457200" algn="l" rtl="0">
              <a:lnSpc>
                <a:spcPct val="150000"/>
              </a:lnSpc>
              <a:spcBef>
                <a:spcPts val="0"/>
              </a:spcBef>
              <a:spcAft>
                <a:spcPts val="0"/>
              </a:spcAft>
              <a:buNone/>
            </a:pPr>
            <a:r>
              <a:rPr lang="en-US" sz="1400">
                <a:solidFill>
                  <a:srgbClr val="000000"/>
                </a:solidFill>
                <a:latin typeface="Calibri" panose="020F0502020204030204" pitchFamily="34" charset="0"/>
                <a:ea typeface="Calibri"/>
                <a:cs typeface="Calibri" panose="020F0502020204030204" pitchFamily="34" charset="0"/>
                <a:sym typeface="Calibri"/>
              </a:rPr>
              <a:t>Hernandez, O. H. (2005). Behaviorally Fractionated RT To An Omitted Stimulus: Tests With Visual, Auditory, And Tactile Stimuli. </a:t>
            </a:r>
            <a:r>
              <a:rPr lang="en-US" sz="1400" i="1">
                <a:solidFill>
                  <a:srgbClr val="000000"/>
                </a:solidFill>
                <a:latin typeface="Calibri" panose="020F0502020204030204" pitchFamily="34" charset="0"/>
                <a:ea typeface="Calibri"/>
                <a:cs typeface="Calibri" panose="020F0502020204030204" pitchFamily="34" charset="0"/>
                <a:sym typeface="Calibri"/>
              </a:rPr>
              <a:t>Perceptual and Motor Skills</a:t>
            </a:r>
            <a:r>
              <a:rPr lang="en-US" sz="1400">
                <a:solidFill>
                  <a:srgbClr val="000000"/>
                </a:solidFill>
                <a:latin typeface="Calibri" panose="020F0502020204030204" pitchFamily="34" charset="0"/>
                <a:ea typeface="Calibri"/>
                <a:cs typeface="Calibri" panose="020F0502020204030204" pitchFamily="34" charset="0"/>
                <a:sym typeface="Calibri"/>
              </a:rPr>
              <a:t>, </a:t>
            </a:r>
            <a:r>
              <a:rPr lang="en-US" sz="1400" i="1">
                <a:solidFill>
                  <a:srgbClr val="000000"/>
                </a:solidFill>
                <a:latin typeface="Calibri" panose="020F0502020204030204" pitchFamily="34" charset="0"/>
                <a:ea typeface="Calibri"/>
                <a:cs typeface="Calibri" panose="020F0502020204030204" pitchFamily="34" charset="0"/>
                <a:sym typeface="Calibri"/>
              </a:rPr>
              <a:t>100</a:t>
            </a:r>
            <a:r>
              <a:rPr lang="en-US" sz="1400">
                <a:solidFill>
                  <a:srgbClr val="000000"/>
                </a:solidFill>
                <a:latin typeface="Calibri" panose="020F0502020204030204" pitchFamily="34" charset="0"/>
                <a:ea typeface="Calibri"/>
                <a:cs typeface="Calibri" panose="020F0502020204030204" pitchFamily="34" charset="0"/>
                <a:sym typeface="Calibri"/>
              </a:rPr>
              <a:t>(4), 1066. doi: 10.2466/pms.100.4.1066-1080</a:t>
            </a:r>
          </a:p>
          <a:p>
            <a:pPr lvl="0" indent="-457200">
              <a:lnSpc>
                <a:spcPct val="150000"/>
              </a:lnSpc>
              <a:spcBef>
                <a:spcPts val="0"/>
              </a:spcBef>
              <a:buNone/>
            </a:pPr>
            <a:r>
              <a:rPr lang="en-US" sz="1400">
                <a:solidFill>
                  <a:srgbClr val="000000"/>
                </a:solidFill>
                <a:latin typeface="Calibri" panose="020F0502020204030204" pitchFamily="34" charset="0"/>
                <a:cs typeface="Calibri" panose="020F0502020204030204" pitchFamily="34" charset="0"/>
              </a:rPr>
              <a:t>Jain, A., Bansal, R., Kumar, A., &amp; Singh, K. (2015). A comparative study of visual and auditory reaction times on the basis of gender and physical activity levels of medical first year students. </a:t>
            </a:r>
            <a:r>
              <a:rPr lang="en-US" sz="1400" i="1">
                <a:solidFill>
                  <a:srgbClr val="000000"/>
                </a:solidFill>
                <a:latin typeface="Calibri" panose="020F0502020204030204" pitchFamily="34" charset="0"/>
                <a:cs typeface="Calibri" panose="020F0502020204030204" pitchFamily="34" charset="0"/>
              </a:rPr>
              <a:t>International Journal of Applied and Basic Medical Research,</a:t>
            </a:r>
            <a:r>
              <a:rPr lang="en-US" sz="1400">
                <a:solidFill>
                  <a:srgbClr val="000000"/>
                </a:solidFill>
                <a:latin typeface="Calibri" panose="020F0502020204030204" pitchFamily="34" charset="0"/>
                <a:cs typeface="Calibri" panose="020F0502020204030204" pitchFamily="34" charset="0"/>
              </a:rPr>
              <a:t> 5(2), 124. doi: 10.4103/2229-516x.157168</a:t>
            </a:r>
            <a:endParaRPr sz="1400">
              <a:solidFill>
                <a:srgbClr val="000000"/>
              </a:solidFill>
              <a:latin typeface="Calibri" panose="020F0502020204030204" pitchFamily="34" charset="0"/>
              <a:ea typeface="Calibri"/>
              <a:cs typeface="Calibri" panose="020F0502020204030204" pitchFamily="34" charset="0"/>
              <a:sym typeface="Calibri"/>
            </a:endParaRPr>
          </a:p>
          <a:p>
            <a:pPr marL="457200" lvl="0" indent="-457200" algn="l" rtl="0">
              <a:lnSpc>
                <a:spcPct val="150000"/>
              </a:lnSpc>
              <a:spcBef>
                <a:spcPts val="0"/>
              </a:spcBef>
              <a:spcAft>
                <a:spcPts val="0"/>
              </a:spcAft>
              <a:buNone/>
            </a:pPr>
            <a:r>
              <a:rPr lang="en-US" sz="1400">
                <a:solidFill>
                  <a:srgbClr val="000000"/>
                </a:solidFill>
                <a:latin typeface="Calibri" panose="020F0502020204030204" pitchFamily="34" charset="0"/>
                <a:ea typeface="Calibri"/>
                <a:cs typeface="Calibri" panose="020F0502020204030204" pitchFamily="34" charset="0"/>
                <a:sym typeface="Calibri"/>
              </a:rPr>
              <a:t>Kemp, S. (1984). RT to a tone in noise as a function of the signal-to-noise ratio and tone level.</a:t>
            </a:r>
            <a:r>
              <a:rPr lang="en-US" sz="1400" i="1">
                <a:solidFill>
                  <a:srgbClr val="000000"/>
                </a:solidFill>
                <a:latin typeface="Calibri" panose="020F0502020204030204" pitchFamily="34" charset="0"/>
                <a:ea typeface="Calibri"/>
                <a:cs typeface="Calibri" panose="020F0502020204030204" pitchFamily="34" charset="0"/>
                <a:sym typeface="Calibri"/>
              </a:rPr>
              <a:t> Perception &amp; Psychophysics</a:t>
            </a:r>
            <a:r>
              <a:rPr lang="en-US" sz="1400">
                <a:solidFill>
                  <a:srgbClr val="000000"/>
                </a:solidFill>
                <a:latin typeface="Calibri" panose="020F0502020204030204" pitchFamily="34" charset="0"/>
                <a:ea typeface="Calibri"/>
                <a:cs typeface="Calibri" panose="020F0502020204030204" pitchFamily="34" charset="0"/>
                <a:sym typeface="Calibri"/>
              </a:rPr>
              <a:t>, 36(5), 473-476. doi:10.3758/BF03207501</a:t>
            </a:r>
          </a:p>
        </p:txBody>
      </p:sp>
      <p:pic>
        <p:nvPicPr>
          <p:cNvPr id="2" name="Audio 1">
            <a:hlinkClick r:id="" action="ppaction://media"/>
            <a:extLst>
              <a:ext uri="{FF2B5EF4-FFF2-40B4-BE49-F238E27FC236}">
                <a16:creationId xmlns:a16="http://schemas.microsoft.com/office/drawing/2014/main" id="{C3CE1F35-4BE7-A842-89A5-35C264ABE3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66"/>
    </mc:Choice>
    <mc:Fallback xmlns="">
      <p:transition spd="slow" advTm="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82943d1a4e_0_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REFERENCES</a:t>
            </a:r>
            <a:endParaRPr/>
          </a:p>
        </p:txBody>
      </p:sp>
      <p:sp>
        <p:nvSpPr>
          <p:cNvPr id="172" name="Google Shape;172;g82943d1a4e_0_5"/>
          <p:cNvSpPr txBox="1">
            <a:spLocks noGrp="1"/>
          </p:cNvSpPr>
          <p:nvPr>
            <p:ph type="body" idx="1"/>
          </p:nvPr>
        </p:nvSpPr>
        <p:spPr>
          <a:xfrm>
            <a:off x="325900" y="1518125"/>
            <a:ext cx="11650800" cy="5178300"/>
          </a:xfrm>
          <a:prstGeom prst="rect">
            <a:avLst/>
          </a:prstGeom>
          <a:noFill/>
          <a:ln>
            <a:noFill/>
          </a:ln>
        </p:spPr>
        <p:txBody>
          <a:bodyPr spcFirstLastPara="1" wrap="square" lIns="91425" tIns="45700" rIns="91425" bIns="45700" anchor="t" anchorCtr="0">
            <a:noAutofit/>
          </a:bodyPr>
          <a:lstStyle/>
          <a:p>
            <a:pPr indent="-457200">
              <a:lnSpc>
                <a:spcPct val="150000"/>
              </a:lnSpc>
              <a:spcBef>
                <a:spcPts val="0"/>
              </a:spcBef>
              <a:buNone/>
            </a:pPr>
            <a:r>
              <a:rPr lang="en-US" sz="1400">
                <a:solidFill>
                  <a:srgbClr val="000000"/>
                </a:solidFill>
                <a:latin typeface="Calibri" panose="020F0502020204030204" pitchFamily="34" charset="0"/>
                <a:ea typeface="Calibri"/>
                <a:cs typeface="Calibri" panose="020F0502020204030204" pitchFamily="34" charset="0"/>
                <a:sym typeface="Calibri"/>
              </a:rPr>
              <a:t>Kowal, M., Toth, A. J., Exton, C., &amp;amp; Campbell, M. J. (2018). Different cognitive abilities displayed by action video gamers and non-gamers. Computers in Human Behavior, 88, 255–262. doi: 10.1016/j.chb.2018.07.010</a:t>
            </a:r>
            <a:endParaRPr lang="en-US"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r>
              <a:rPr lang="en-US" sz="1400">
                <a:solidFill>
                  <a:srgbClr val="000000"/>
                </a:solidFill>
                <a:latin typeface="Calibri"/>
                <a:ea typeface="Calibri"/>
                <a:cs typeface="Calibri"/>
                <a:sym typeface="Calibri"/>
              </a:rPr>
              <a:t>Latorre-Roman, P. Á., Robles-Fuentes, A., García-Pinillos, F., &amp; Salas-Sánchez, J. (2018). RTs of Preschool Children on the Ruler Drop Test: A Cross-Sectional Study With Reference Values. </a:t>
            </a:r>
            <a:r>
              <a:rPr lang="en-US" sz="1400" i="1">
                <a:solidFill>
                  <a:srgbClr val="000000"/>
                </a:solidFill>
                <a:latin typeface="Calibri"/>
                <a:ea typeface="Calibri"/>
                <a:cs typeface="Calibri"/>
                <a:sym typeface="Calibri"/>
              </a:rPr>
              <a:t>Perceptual and Motor Skills</a:t>
            </a:r>
            <a:r>
              <a:rPr lang="en-US" sz="1400">
                <a:solidFill>
                  <a:srgbClr val="000000"/>
                </a:solidFill>
                <a:latin typeface="Calibri"/>
                <a:ea typeface="Calibri"/>
                <a:cs typeface="Calibri"/>
                <a:sym typeface="Calibri"/>
              </a:rPr>
              <a:t>, </a:t>
            </a:r>
            <a:r>
              <a:rPr lang="en-US" sz="1400" i="1">
                <a:solidFill>
                  <a:srgbClr val="000000"/>
                </a:solidFill>
                <a:latin typeface="Calibri"/>
                <a:ea typeface="Calibri"/>
                <a:cs typeface="Calibri"/>
                <a:sym typeface="Calibri"/>
              </a:rPr>
              <a:t>125</a:t>
            </a:r>
            <a:r>
              <a:rPr lang="en-US" sz="1400">
                <a:solidFill>
                  <a:srgbClr val="000000"/>
                </a:solidFill>
                <a:latin typeface="Calibri"/>
                <a:ea typeface="Calibri"/>
                <a:cs typeface="Calibri"/>
                <a:sym typeface="Calibri"/>
              </a:rPr>
              <a:t>(5), 866–878. doi: 10.1177/0031512518789563</a:t>
            </a:r>
            <a:endParaRPr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r>
              <a:rPr lang="en-US" sz="1400">
                <a:solidFill>
                  <a:srgbClr val="000000"/>
                </a:solidFill>
                <a:latin typeface="Calibri"/>
                <a:ea typeface="Calibri"/>
                <a:cs typeface="Calibri"/>
                <a:sym typeface="Calibri"/>
              </a:rPr>
              <a:t>Mack, D. J., &amp; Ilg, U. J. (2014). The effects of video game play on the characteristics of saccadic eye movements. </a:t>
            </a:r>
            <a:r>
              <a:rPr lang="en-US" sz="1400" i="1">
                <a:solidFill>
                  <a:srgbClr val="000000"/>
                </a:solidFill>
                <a:latin typeface="Calibri"/>
                <a:ea typeface="Calibri"/>
                <a:cs typeface="Calibri"/>
                <a:sym typeface="Calibri"/>
              </a:rPr>
              <a:t>Vision Research</a:t>
            </a:r>
            <a:r>
              <a:rPr lang="en-US" sz="1400">
                <a:solidFill>
                  <a:srgbClr val="000000"/>
                </a:solidFill>
                <a:latin typeface="Calibri"/>
                <a:ea typeface="Calibri"/>
                <a:cs typeface="Calibri"/>
                <a:sym typeface="Calibri"/>
              </a:rPr>
              <a:t>, 102, 26–32. doi: 10.1016/j.visres.2014.07.010</a:t>
            </a:r>
            <a:endParaRPr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r>
              <a:rPr lang="en-US" sz="1400">
                <a:solidFill>
                  <a:srgbClr val="000000"/>
                </a:solidFill>
                <a:latin typeface="Calibri"/>
                <a:ea typeface="Calibri"/>
                <a:cs typeface="Calibri"/>
                <a:sym typeface="Calibri"/>
              </a:rPr>
              <a:t>Miller, J. (1982). Divided attention: Evidence for coactivation with redundant signals. </a:t>
            </a:r>
            <a:r>
              <a:rPr lang="en-US" sz="1400" i="1">
                <a:solidFill>
                  <a:srgbClr val="000000"/>
                </a:solidFill>
                <a:latin typeface="Calibri"/>
                <a:ea typeface="Calibri"/>
                <a:cs typeface="Calibri"/>
                <a:sym typeface="Calibri"/>
              </a:rPr>
              <a:t>Cognitive Psychology</a:t>
            </a:r>
            <a:r>
              <a:rPr lang="en-US" sz="1400">
                <a:solidFill>
                  <a:srgbClr val="000000"/>
                </a:solidFill>
                <a:latin typeface="Calibri"/>
                <a:ea typeface="Calibri"/>
                <a:cs typeface="Calibri"/>
                <a:sym typeface="Calibri"/>
              </a:rPr>
              <a:t>, </a:t>
            </a:r>
            <a:r>
              <a:rPr lang="en-US" sz="1400" i="1">
                <a:solidFill>
                  <a:srgbClr val="000000"/>
                </a:solidFill>
                <a:latin typeface="Calibri"/>
                <a:ea typeface="Calibri"/>
                <a:cs typeface="Calibri"/>
                <a:sym typeface="Calibri"/>
              </a:rPr>
              <a:t>14</a:t>
            </a:r>
            <a:r>
              <a:rPr lang="en-US" sz="1400">
                <a:solidFill>
                  <a:srgbClr val="000000"/>
                </a:solidFill>
                <a:latin typeface="Calibri"/>
                <a:ea typeface="Calibri"/>
                <a:cs typeface="Calibri"/>
                <a:sym typeface="Calibri"/>
              </a:rPr>
              <a:t>(2), 247–279. doi: 10.1016/0010-0285(82)90010-x</a:t>
            </a:r>
            <a:endParaRPr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r>
              <a:rPr lang="en-US" sz="1400">
                <a:solidFill>
                  <a:srgbClr val="000000"/>
                </a:solidFill>
                <a:latin typeface="Calibri"/>
                <a:ea typeface="Calibri"/>
                <a:cs typeface="Calibri"/>
                <a:sym typeface="Calibri"/>
              </a:rPr>
              <a:t>Radák, Zsolt. (2018). The Physiology of Physical Training. London: Elsevier/Academic Press.</a:t>
            </a:r>
            <a:endParaRPr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r>
              <a:rPr lang="en-US" sz="1400">
                <a:solidFill>
                  <a:srgbClr val="333333"/>
                </a:solidFill>
                <a:latin typeface="Calibri"/>
                <a:ea typeface="Calibri"/>
                <a:cs typeface="Calibri"/>
                <a:sym typeface="Calibri"/>
              </a:rPr>
              <a:t>Reaction Time Test. (n.d.). Retrieved from </a:t>
            </a:r>
            <a:r>
              <a:rPr lang="en-US" sz="1400" u="sng">
                <a:solidFill>
                  <a:srgbClr val="1155CC"/>
                </a:solidFill>
                <a:latin typeface="Calibri"/>
                <a:ea typeface="Calibri"/>
                <a:cs typeface="Calibri"/>
                <a:sym typeface="Calibri"/>
                <a:hlinkClick r:id="rId3"/>
              </a:rPr>
              <a:t>https://www.humanbenchmark.com/tests/reactiontime</a:t>
            </a:r>
            <a:endParaRPr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r>
              <a:rPr lang="en-US" sz="1400">
                <a:solidFill>
                  <a:srgbClr val="000000"/>
                </a:solidFill>
                <a:latin typeface="Calibri"/>
                <a:ea typeface="Calibri"/>
                <a:cs typeface="Calibri"/>
                <a:sym typeface="Calibri"/>
              </a:rPr>
              <a:t>Spierer, D. K., Petersen, R. A., &amp; Duffy, K. (2011). Response Time to Stimuli in Division I Soccer Players. </a:t>
            </a:r>
            <a:r>
              <a:rPr lang="en-US" sz="1400" i="1">
                <a:solidFill>
                  <a:srgbClr val="000000"/>
                </a:solidFill>
                <a:latin typeface="Calibri"/>
                <a:ea typeface="Calibri"/>
                <a:cs typeface="Calibri"/>
                <a:sym typeface="Calibri"/>
              </a:rPr>
              <a:t>Journal of Strength and Conditioning Research</a:t>
            </a:r>
            <a:r>
              <a:rPr lang="en-US" sz="1400">
                <a:solidFill>
                  <a:srgbClr val="000000"/>
                </a:solidFill>
                <a:latin typeface="Calibri"/>
                <a:ea typeface="Calibri"/>
                <a:cs typeface="Calibri"/>
                <a:sym typeface="Calibri"/>
              </a:rPr>
              <a:t>, 25(4), 1134–1141. doi: 10.1519/jsc.0b013e3181d09e4c</a:t>
            </a:r>
            <a:endParaRPr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r>
              <a:rPr lang="en-US" sz="1400">
                <a:solidFill>
                  <a:srgbClr val="000000"/>
                </a:solidFill>
                <a:latin typeface="Calibri"/>
                <a:ea typeface="Calibri"/>
                <a:cs typeface="Calibri"/>
                <a:sym typeface="Calibri"/>
              </a:rPr>
              <a:t>Wang, C.-H., Chang, C.-C., Liang, Y.-M., Shih, C.-M., Muggleton, N. G., &amp; Juan, C.-H. (2013). Temporal Preparation in Athletes: A Comparison of Tennis Players and Swimmers With Sedentary Controls.</a:t>
            </a:r>
            <a:r>
              <a:rPr lang="en-US" sz="1400" i="1">
                <a:solidFill>
                  <a:srgbClr val="000000"/>
                </a:solidFill>
                <a:latin typeface="Calibri"/>
                <a:ea typeface="Calibri"/>
                <a:cs typeface="Calibri"/>
                <a:sym typeface="Calibri"/>
              </a:rPr>
              <a:t> Journal of Motor Behavior</a:t>
            </a:r>
            <a:r>
              <a:rPr lang="en-US" sz="1400">
                <a:solidFill>
                  <a:srgbClr val="000000"/>
                </a:solidFill>
                <a:latin typeface="Calibri"/>
                <a:ea typeface="Calibri"/>
                <a:cs typeface="Calibri"/>
                <a:sym typeface="Calibri"/>
              </a:rPr>
              <a:t>, 45(1), 55–63. doi: 10.1080/00222895.2012.740522</a:t>
            </a:r>
            <a:endParaRPr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r>
              <a:rPr lang="en-US" sz="1400">
                <a:solidFill>
                  <a:srgbClr val="333333"/>
                </a:solidFill>
                <a:latin typeface="Calibri"/>
                <a:ea typeface="Calibri"/>
                <a:cs typeface="Calibri"/>
                <a:sym typeface="Calibri"/>
              </a:rPr>
              <a:t>What is Your Reaction Speed to Sound? (n.d.). Retrieved from </a:t>
            </a:r>
            <a:r>
              <a:rPr lang="en-US" sz="1400" u="sng">
                <a:solidFill>
                  <a:srgbClr val="1155CC"/>
                </a:solidFill>
                <a:latin typeface="Calibri"/>
                <a:ea typeface="Calibri"/>
                <a:cs typeface="Calibri"/>
                <a:sym typeface="Calibri"/>
                <a:hlinkClick r:id="rId4"/>
              </a:rPr>
              <a:t>https://playback.fm/audio-reaction-time</a:t>
            </a:r>
            <a:r>
              <a:rPr lang="en-US" sz="1400">
                <a:solidFill>
                  <a:srgbClr val="333333"/>
                </a:solidFill>
                <a:latin typeface="Calibri"/>
                <a:ea typeface="Calibri"/>
                <a:cs typeface="Calibri"/>
                <a:sym typeface="Calibri"/>
              </a:rPr>
              <a:t> </a:t>
            </a:r>
            <a:endParaRPr sz="1400">
              <a:solidFill>
                <a:srgbClr val="000000"/>
              </a:solidFill>
              <a:latin typeface="Calibri"/>
              <a:ea typeface="Calibri"/>
              <a:cs typeface="Calibri"/>
              <a:sym typeface="Calibri"/>
            </a:endParaRPr>
          </a:p>
          <a:p>
            <a:pPr marL="457200" lvl="0" indent="-457200" algn="l" rtl="0">
              <a:lnSpc>
                <a:spcPct val="150000"/>
              </a:lnSpc>
              <a:spcBef>
                <a:spcPts val="0"/>
              </a:spcBef>
              <a:spcAft>
                <a:spcPts val="0"/>
              </a:spcAft>
              <a:buNone/>
            </a:pP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71f69de539_0_0"/>
          <p:cNvSpPr txBox="1">
            <a:spLocks noGrp="1"/>
          </p:cNvSpPr>
          <p:nvPr>
            <p:ph type="title"/>
          </p:nvPr>
        </p:nvSpPr>
        <p:spPr>
          <a:xfrm>
            <a:off x="838200" y="104150"/>
            <a:ext cx="10515600" cy="10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INTRODUCTION</a:t>
            </a:r>
            <a:endParaRPr/>
          </a:p>
        </p:txBody>
      </p:sp>
      <p:sp>
        <p:nvSpPr>
          <p:cNvPr id="69" name="Google Shape;69;g71f69de539_0_0"/>
          <p:cNvSpPr txBox="1">
            <a:spLocks noGrp="1"/>
          </p:cNvSpPr>
          <p:nvPr>
            <p:ph type="body" idx="1"/>
          </p:nvPr>
        </p:nvSpPr>
        <p:spPr>
          <a:xfrm>
            <a:off x="838200" y="1123250"/>
            <a:ext cx="10515600" cy="5585700"/>
          </a:xfrm>
          <a:prstGeom prst="rect">
            <a:avLst/>
          </a:prstGeom>
          <a:noFill/>
          <a:ln>
            <a:noFill/>
          </a:ln>
        </p:spPr>
        <p:txBody>
          <a:bodyPr spcFirstLastPara="1" wrap="square" lIns="91425" tIns="45700" rIns="91425" bIns="45700" anchor="t" anchorCtr="0">
            <a:noAutofit/>
          </a:bodyPr>
          <a:lstStyle/>
          <a:p>
            <a:pPr marL="228600" lvl="0" indent="-304800" algn="l" rtl="0">
              <a:lnSpc>
                <a:spcPct val="115000"/>
              </a:lnSpc>
              <a:spcBef>
                <a:spcPts val="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Reaction time (RT): time interval between a signal and the reaction to it (Radák, 2018)</a:t>
            </a:r>
            <a:endParaRPr sz="3000">
              <a:solidFill>
                <a:srgbClr val="000000"/>
              </a:solidFill>
              <a:latin typeface="Calibri"/>
              <a:ea typeface="Calibri"/>
              <a:cs typeface="Calibri"/>
              <a:sym typeface="Calibri"/>
            </a:endParaRPr>
          </a:p>
          <a:p>
            <a:pPr marL="228600" lvl="0" indent="0" algn="l" rtl="0">
              <a:lnSpc>
                <a:spcPct val="115000"/>
              </a:lnSpc>
              <a:spcBef>
                <a:spcPts val="0"/>
              </a:spcBef>
              <a:spcAft>
                <a:spcPts val="0"/>
              </a:spcAft>
              <a:buNone/>
            </a:pPr>
            <a:endParaRPr sz="2000">
              <a:solidFill>
                <a:srgbClr val="000000"/>
              </a:solidFill>
              <a:latin typeface="Calibri"/>
              <a:ea typeface="Calibri"/>
              <a:cs typeface="Calibri"/>
              <a:sym typeface="Calibri"/>
            </a:endParaRPr>
          </a:p>
          <a:p>
            <a:pPr marL="228600" lvl="0" indent="-304800" algn="l" rtl="0">
              <a:lnSpc>
                <a:spcPct val="115000"/>
              </a:lnSpc>
              <a:spcBef>
                <a:spcPts val="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Measured by:</a:t>
            </a:r>
            <a:endParaRPr sz="3000">
              <a:solidFill>
                <a:srgbClr val="000000"/>
              </a:solidFill>
              <a:latin typeface="Calibri"/>
              <a:ea typeface="Calibri"/>
              <a:cs typeface="Calibri"/>
              <a:sym typeface="Calibri"/>
            </a:endParaRPr>
          </a:p>
          <a:p>
            <a:pPr marL="685800" lvl="1" indent="-3048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Ruler Drop Test (Latorre-Roman </a:t>
            </a:r>
            <a:r>
              <a:rPr lang="en-US" sz="3000" i="1">
                <a:solidFill>
                  <a:srgbClr val="000000"/>
                </a:solidFill>
                <a:latin typeface="Calibri"/>
                <a:ea typeface="Calibri"/>
                <a:cs typeface="Calibri"/>
                <a:sym typeface="Calibri"/>
              </a:rPr>
              <a:t>et al.</a:t>
            </a:r>
            <a:r>
              <a:rPr lang="en-US" sz="3000">
                <a:solidFill>
                  <a:srgbClr val="000000"/>
                </a:solidFill>
                <a:latin typeface="Calibri"/>
                <a:ea typeface="Calibri"/>
                <a:cs typeface="Calibri"/>
                <a:sym typeface="Calibri"/>
              </a:rPr>
              <a:t>, 2018)</a:t>
            </a:r>
            <a:endParaRPr sz="3000">
              <a:solidFill>
                <a:srgbClr val="000000"/>
              </a:solidFill>
              <a:latin typeface="Calibri"/>
              <a:ea typeface="Calibri"/>
              <a:cs typeface="Calibri"/>
              <a:sym typeface="Calibri"/>
            </a:endParaRPr>
          </a:p>
          <a:p>
            <a:pPr marL="685800" lvl="1" indent="-3048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Visual stimulus (Bucsuházy </a:t>
            </a:r>
            <a:r>
              <a:rPr lang="en-US" sz="3000" i="1">
                <a:solidFill>
                  <a:srgbClr val="000000"/>
                </a:solidFill>
                <a:latin typeface="Calibri"/>
                <a:ea typeface="Calibri"/>
                <a:cs typeface="Calibri"/>
                <a:sym typeface="Calibri"/>
              </a:rPr>
              <a:t>et al.</a:t>
            </a:r>
            <a:r>
              <a:rPr lang="en-US" sz="3000">
                <a:solidFill>
                  <a:srgbClr val="000000"/>
                </a:solidFill>
                <a:latin typeface="Calibri"/>
                <a:ea typeface="Calibri"/>
                <a:cs typeface="Calibri"/>
                <a:sym typeface="Calibri"/>
              </a:rPr>
              <a:t>, 2017)</a:t>
            </a:r>
            <a:endParaRPr sz="3000">
              <a:solidFill>
                <a:srgbClr val="000000"/>
              </a:solidFill>
              <a:latin typeface="Calibri"/>
              <a:ea typeface="Calibri"/>
              <a:cs typeface="Calibri"/>
              <a:sym typeface="Calibri"/>
            </a:endParaRPr>
          </a:p>
          <a:p>
            <a:pPr marL="685800" lvl="1" indent="-3048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Sound stimulus (Kemp, 1984)</a:t>
            </a:r>
            <a:endParaRPr sz="3000">
              <a:solidFill>
                <a:srgbClr val="000000"/>
              </a:solidFill>
              <a:latin typeface="Calibri"/>
              <a:ea typeface="Calibri"/>
              <a:cs typeface="Calibri"/>
              <a:sym typeface="Calibri"/>
            </a:endParaRPr>
          </a:p>
          <a:p>
            <a:pPr marL="685800" lvl="1" indent="-3048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Tactile stimulus (Hernández, 2005)</a:t>
            </a:r>
          </a:p>
          <a:p>
            <a:pPr marL="685800" lvl="1" indent="-304800" algn="l" rtl="0">
              <a:lnSpc>
                <a:spcPct val="115000"/>
              </a:lnSpc>
              <a:spcBef>
                <a:spcPts val="0"/>
              </a:spcBef>
              <a:spcAft>
                <a:spcPts val="0"/>
              </a:spcAft>
              <a:buClr>
                <a:srgbClr val="000000"/>
              </a:buClr>
              <a:buSzPts val="3000"/>
              <a:buFont typeface="Calibri"/>
              <a:buChar char="○"/>
            </a:pPr>
            <a:endParaRPr sz="2000">
              <a:solidFill>
                <a:srgbClr val="000000"/>
              </a:solidFill>
              <a:latin typeface="Calibri"/>
              <a:ea typeface="Calibri"/>
              <a:cs typeface="Calibri"/>
              <a:sym typeface="Calibri"/>
            </a:endParaRPr>
          </a:p>
          <a:p>
            <a:pPr marL="228600" lvl="0" indent="-304800" algn="l" rtl="0">
              <a:lnSpc>
                <a:spcPct val="115000"/>
              </a:lnSpc>
              <a:spcBef>
                <a:spcPts val="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RTs in response to different stimuli (i.e. visual vs auditory) can be different (Spierer </a:t>
            </a:r>
            <a:r>
              <a:rPr lang="en-US" sz="3000" i="1">
                <a:solidFill>
                  <a:srgbClr val="000000"/>
                </a:solidFill>
                <a:latin typeface="Calibri"/>
                <a:ea typeface="Calibri"/>
                <a:cs typeface="Calibri"/>
                <a:sym typeface="Calibri"/>
              </a:rPr>
              <a:t>et al.</a:t>
            </a:r>
            <a:r>
              <a:rPr lang="en-US" sz="3000">
                <a:solidFill>
                  <a:srgbClr val="000000"/>
                </a:solidFill>
                <a:latin typeface="Calibri"/>
                <a:ea typeface="Calibri"/>
                <a:cs typeface="Calibri"/>
                <a:sym typeface="Calibri"/>
              </a:rPr>
              <a:t>,</a:t>
            </a:r>
            <a:r>
              <a:rPr lang="en-US" sz="3000" i="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2011)</a:t>
            </a:r>
            <a:endParaRPr sz="3000">
              <a:solidFill>
                <a:srgbClr val="000000"/>
              </a:solidFill>
              <a:latin typeface="Calibri"/>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CA712740-4006-4FB2-9448-2A8C20F41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80"/>
    </mc:Choice>
    <mc:Fallback xmlns="">
      <p:transition spd="slow" advTm="2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393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71f69de539_0_405"/>
          <p:cNvSpPr txBox="1">
            <a:spLocks noGrp="1"/>
          </p:cNvSpPr>
          <p:nvPr>
            <p:ph type="title"/>
          </p:nvPr>
        </p:nvSpPr>
        <p:spPr>
          <a:xfrm>
            <a:off x="914400" y="86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a:t>Comparison between groups</a:t>
            </a:r>
            <a:endParaRPr sz="3600"/>
          </a:p>
        </p:txBody>
      </p:sp>
      <p:sp>
        <p:nvSpPr>
          <p:cNvPr id="75" name="Google Shape;75;g71f69de539_0_405"/>
          <p:cNvSpPr txBox="1">
            <a:spLocks noGrp="1"/>
          </p:cNvSpPr>
          <p:nvPr>
            <p:ph type="body" idx="1"/>
          </p:nvPr>
        </p:nvSpPr>
        <p:spPr>
          <a:xfrm>
            <a:off x="333375" y="1295722"/>
            <a:ext cx="11677650" cy="5293500"/>
          </a:xfrm>
          <a:prstGeom prst="rect">
            <a:avLst/>
          </a:prstGeom>
          <a:noFill/>
          <a:ln>
            <a:noFill/>
          </a:ln>
        </p:spPr>
        <p:txBody>
          <a:bodyPr spcFirstLastPara="1" wrap="square" lIns="91425" tIns="45700" rIns="91425" bIns="45700" anchor="t" anchorCtr="0">
            <a:noAutofit/>
          </a:bodyPr>
          <a:lstStyle/>
          <a:p>
            <a:pPr marL="228600" lvl="0" indent="-241300" algn="l" rtl="0">
              <a:lnSpc>
                <a:spcPct val="115000"/>
              </a:lnSpc>
              <a:spcBef>
                <a:spcPts val="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RT is faster in video gamers than in non-actives</a:t>
            </a:r>
            <a:endParaRPr sz="3000">
              <a:solidFill>
                <a:srgbClr val="000000"/>
              </a:solidFill>
              <a:latin typeface="Calibri"/>
              <a:ea typeface="Calibri"/>
              <a:cs typeface="Calibri"/>
              <a:sym typeface="Calibri"/>
            </a:endParaRPr>
          </a:p>
          <a:p>
            <a:pPr marL="685800" lvl="1" indent="-3048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Hand-eye coordination (Gozli </a:t>
            </a:r>
            <a:r>
              <a:rPr lang="en-US" sz="3000" i="1">
                <a:solidFill>
                  <a:srgbClr val="000000"/>
                </a:solidFill>
                <a:latin typeface="Calibri"/>
                <a:ea typeface="Calibri"/>
                <a:cs typeface="Calibri"/>
                <a:sym typeface="Calibri"/>
              </a:rPr>
              <a:t>et al.</a:t>
            </a:r>
            <a:r>
              <a:rPr lang="en-US" sz="3000">
                <a:solidFill>
                  <a:srgbClr val="000000"/>
                </a:solidFill>
                <a:latin typeface="Calibri"/>
                <a:ea typeface="Calibri"/>
                <a:cs typeface="Calibri"/>
                <a:sym typeface="Calibri"/>
              </a:rPr>
              <a:t>, 2014)</a:t>
            </a:r>
            <a:endParaRPr sz="3000">
              <a:solidFill>
                <a:srgbClr val="000000"/>
              </a:solidFill>
              <a:latin typeface="Calibri"/>
              <a:ea typeface="Calibri"/>
              <a:cs typeface="Calibri"/>
              <a:sym typeface="Calibri"/>
            </a:endParaRPr>
          </a:p>
          <a:p>
            <a:pPr marL="685800" lvl="1" indent="-3048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Flashed-stimulation test (Dye </a:t>
            </a:r>
            <a:r>
              <a:rPr lang="en-US" sz="3000" i="1">
                <a:solidFill>
                  <a:srgbClr val="000000"/>
                </a:solidFill>
                <a:latin typeface="Calibri"/>
                <a:ea typeface="Calibri"/>
                <a:cs typeface="Calibri"/>
                <a:sym typeface="Calibri"/>
              </a:rPr>
              <a:t>et al.</a:t>
            </a:r>
            <a:r>
              <a:rPr lang="en-US" sz="3000">
                <a:solidFill>
                  <a:srgbClr val="000000"/>
                </a:solidFill>
                <a:latin typeface="Calibri"/>
                <a:ea typeface="Calibri"/>
                <a:cs typeface="Calibri"/>
                <a:sym typeface="Calibri"/>
              </a:rPr>
              <a:t>,</a:t>
            </a:r>
            <a:r>
              <a:rPr lang="en-US" sz="3000" i="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2009)</a:t>
            </a:r>
          </a:p>
          <a:p>
            <a:pPr marL="685800" lvl="1" indent="-304800">
              <a:lnSpc>
                <a:spcPct val="115000"/>
              </a:lnSpc>
              <a:spcBef>
                <a:spcPts val="0"/>
              </a:spcBef>
              <a:buClr>
                <a:srgbClr val="000000"/>
              </a:buClr>
              <a:buSzPts val="3000"/>
              <a:buFont typeface="Calibri"/>
              <a:buChar char="○"/>
            </a:pPr>
            <a:r>
              <a:rPr lang="en-US" sz="3000">
                <a:solidFill>
                  <a:srgbClr val="000000"/>
                </a:solidFill>
                <a:latin typeface="Calibri"/>
                <a:ea typeface="Calibri"/>
                <a:cs typeface="Calibri"/>
                <a:sym typeface="Calibri"/>
              </a:rPr>
              <a:t>Action </a:t>
            </a:r>
            <a:r>
              <a:rPr lang="en-US" sz="3000">
                <a:solidFill>
                  <a:srgbClr val="000000"/>
                </a:solidFill>
                <a:latin typeface="Calibri"/>
                <a:cs typeface="Calibri"/>
                <a:sym typeface="Calibri"/>
              </a:rPr>
              <a:t>gamers had faster RTs than story gamers (Kowal et al., 2018)</a:t>
            </a:r>
            <a:endParaRPr sz="3000">
              <a:solidFill>
                <a:srgbClr val="000000"/>
              </a:solidFill>
              <a:latin typeface="Calibri"/>
              <a:cs typeface="Calibri"/>
              <a:sym typeface="Calibri"/>
            </a:endParaRPr>
          </a:p>
          <a:p>
            <a:pPr marL="685800" lvl="0" indent="0" algn="l" rtl="0">
              <a:lnSpc>
                <a:spcPct val="115000"/>
              </a:lnSpc>
              <a:spcBef>
                <a:spcPts val="0"/>
              </a:spcBef>
              <a:spcAft>
                <a:spcPts val="0"/>
              </a:spcAft>
              <a:buNone/>
            </a:pPr>
            <a:endParaRPr sz="3000">
              <a:solidFill>
                <a:srgbClr val="000000"/>
              </a:solidFill>
              <a:latin typeface="Calibri"/>
              <a:ea typeface="Calibri"/>
              <a:cs typeface="Calibri"/>
              <a:sym typeface="Calibri"/>
            </a:endParaRPr>
          </a:p>
          <a:p>
            <a:pPr marL="228600" lvl="0" indent="-241300" algn="l" rtl="0">
              <a:lnSpc>
                <a:spcPct val="115000"/>
              </a:lnSpc>
              <a:spcBef>
                <a:spcPts val="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RT is faster in physical athletes than in non-actives</a:t>
            </a:r>
            <a:endParaRPr sz="3000">
              <a:solidFill>
                <a:srgbClr val="000000"/>
              </a:solidFill>
              <a:latin typeface="Calibri"/>
              <a:ea typeface="Calibri"/>
              <a:cs typeface="Calibri"/>
              <a:sym typeface="Calibri"/>
            </a:endParaRPr>
          </a:p>
          <a:p>
            <a:pPr marL="685800" lvl="1" indent="-3048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Faster RT associated with better 60M sprint performance (Gürses </a:t>
            </a:r>
            <a:r>
              <a:rPr lang="en-US" sz="3000" i="1">
                <a:solidFill>
                  <a:srgbClr val="000000"/>
                </a:solidFill>
                <a:latin typeface="Calibri"/>
                <a:ea typeface="Calibri"/>
                <a:cs typeface="Calibri"/>
                <a:sym typeface="Calibri"/>
              </a:rPr>
              <a:t>et al.</a:t>
            </a:r>
            <a:r>
              <a:rPr lang="en-US" sz="3000">
                <a:solidFill>
                  <a:srgbClr val="000000"/>
                </a:solidFill>
                <a:latin typeface="Calibri"/>
                <a:ea typeface="Calibri"/>
                <a:cs typeface="Calibri"/>
                <a:sym typeface="Calibri"/>
              </a:rPr>
              <a:t>,</a:t>
            </a:r>
            <a:r>
              <a:rPr lang="en-US" sz="3000" i="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2019)</a:t>
            </a:r>
            <a:endParaRPr sz="3000">
              <a:solidFill>
                <a:srgbClr val="000000"/>
              </a:solidFill>
              <a:latin typeface="Calibri"/>
              <a:ea typeface="Calibri"/>
              <a:cs typeface="Calibri"/>
              <a:sym typeface="Calibri"/>
            </a:endParaRPr>
          </a:p>
          <a:p>
            <a:pPr marL="685800" lvl="1" indent="-304800" algn="l"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Button-pressing response to visual cue, faster in tennis players than non-actives (Wang </a:t>
            </a:r>
            <a:r>
              <a:rPr lang="en-US" sz="3000" i="1">
                <a:solidFill>
                  <a:srgbClr val="000000"/>
                </a:solidFill>
                <a:latin typeface="Calibri"/>
                <a:ea typeface="Calibri"/>
                <a:cs typeface="Calibri"/>
                <a:sym typeface="Calibri"/>
              </a:rPr>
              <a:t>et al.</a:t>
            </a:r>
            <a:r>
              <a:rPr lang="en-US" sz="3000">
                <a:solidFill>
                  <a:srgbClr val="000000"/>
                </a:solidFill>
                <a:latin typeface="Calibri"/>
                <a:ea typeface="Calibri"/>
                <a:cs typeface="Calibri"/>
                <a:sym typeface="Calibri"/>
              </a:rPr>
              <a:t>, 2013)</a:t>
            </a:r>
            <a:endParaRPr sz="3000">
              <a:solidFill>
                <a:srgbClr val="000000"/>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BCD1BCF4-BA53-4342-9DC9-6582DB712F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21"/>
    </mc:Choice>
    <mc:Fallback xmlns="">
      <p:transition spd="slow" advTm="3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71f69de539_0_3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a:t>Premise of study</a:t>
            </a:r>
            <a:endParaRPr sz="3600"/>
          </a:p>
        </p:txBody>
      </p:sp>
      <p:sp>
        <p:nvSpPr>
          <p:cNvPr id="81" name="Google Shape;81;g71f69de539_0_39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41300" algn="l" rtl="0">
              <a:lnSpc>
                <a:spcPct val="115000"/>
              </a:lnSpc>
              <a:spcBef>
                <a:spcPts val="100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No comparison between gamers and physical athletes yet</a:t>
            </a:r>
            <a:endParaRPr sz="3000">
              <a:solidFill>
                <a:srgbClr val="000000"/>
              </a:solidFill>
              <a:latin typeface="Calibri"/>
              <a:ea typeface="Calibri"/>
              <a:cs typeface="Calibri"/>
              <a:sym typeface="Calibri"/>
            </a:endParaRPr>
          </a:p>
          <a:p>
            <a:pPr marL="228600" lvl="0" indent="0" algn="l" rtl="0">
              <a:lnSpc>
                <a:spcPct val="115000"/>
              </a:lnSpc>
              <a:spcBef>
                <a:spcPts val="1000"/>
              </a:spcBef>
              <a:spcAft>
                <a:spcPts val="0"/>
              </a:spcAft>
              <a:buNone/>
            </a:pPr>
            <a:endParaRPr sz="3000">
              <a:solidFill>
                <a:srgbClr val="000000"/>
              </a:solidFill>
              <a:latin typeface="Calibri"/>
              <a:ea typeface="Calibri"/>
              <a:cs typeface="Calibri"/>
              <a:sym typeface="Calibri"/>
            </a:endParaRPr>
          </a:p>
          <a:p>
            <a:pPr marL="228600" lvl="0" indent="-241300" algn="l" rtl="0">
              <a:lnSpc>
                <a:spcPct val="115000"/>
              </a:lnSpc>
              <a:spcBef>
                <a:spcPts val="100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Hypothesis: esport players have faster RT than football players</a:t>
            </a:r>
            <a:endParaRPr sz="3000">
              <a:solidFill>
                <a:srgbClr val="000000"/>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ADEE9DAC-7846-413B-969D-4242DAD87C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578"/>
    </mc:Choice>
    <mc:Fallback xmlns="">
      <p:transition spd="slow" advTm="5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71f69de539_0_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Study groups</a:t>
            </a:r>
            <a:endParaRPr/>
          </a:p>
        </p:txBody>
      </p:sp>
      <p:sp>
        <p:nvSpPr>
          <p:cNvPr id="87" name="Google Shape;87;g71f69de539_0_5"/>
          <p:cNvSpPr txBox="1">
            <a:spLocks noGrp="1"/>
          </p:cNvSpPr>
          <p:nvPr>
            <p:ph type="body" idx="1"/>
          </p:nvPr>
        </p:nvSpPr>
        <p:spPr>
          <a:xfrm>
            <a:off x="838200" y="1690825"/>
            <a:ext cx="10515600" cy="4239600"/>
          </a:xfrm>
          <a:prstGeom prst="rect">
            <a:avLst/>
          </a:prstGeom>
          <a:noFill/>
          <a:ln>
            <a:noFill/>
          </a:ln>
        </p:spPr>
        <p:txBody>
          <a:bodyPr spcFirstLastPara="1" wrap="square" lIns="91425" tIns="45700" rIns="91425" bIns="45700" anchor="t" anchorCtr="0">
            <a:noAutofit/>
          </a:bodyPr>
          <a:lstStyle/>
          <a:p>
            <a:pPr marL="228600" lvl="0" indent="-241300" algn="l" rtl="0">
              <a:lnSpc>
                <a:spcPct val="90000"/>
              </a:lnSpc>
              <a:spcBef>
                <a:spcPts val="100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IRB approved</a:t>
            </a:r>
            <a:endParaRPr sz="3000">
              <a:solidFill>
                <a:srgbClr val="000000"/>
              </a:solidFill>
              <a:latin typeface="Calibri"/>
              <a:ea typeface="Calibri"/>
              <a:cs typeface="Calibri"/>
              <a:sym typeface="Calibri"/>
            </a:endParaRPr>
          </a:p>
          <a:p>
            <a:pPr marL="228600" lvl="0" indent="0" algn="l" rtl="0">
              <a:lnSpc>
                <a:spcPct val="90000"/>
              </a:lnSpc>
              <a:spcBef>
                <a:spcPts val="1000"/>
              </a:spcBef>
              <a:spcAft>
                <a:spcPts val="0"/>
              </a:spcAft>
              <a:buNone/>
            </a:pPr>
            <a:endParaRPr sz="3000">
              <a:solidFill>
                <a:srgbClr val="000000"/>
              </a:solidFill>
              <a:latin typeface="Calibri"/>
              <a:ea typeface="Calibri"/>
              <a:cs typeface="Calibri"/>
              <a:sym typeface="Calibri"/>
            </a:endParaRPr>
          </a:p>
          <a:p>
            <a:pPr marL="228600" lvl="0" indent="-241300" algn="l" rtl="0">
              <a:lnSpc>
                <a:spcPct val="90000"/>
              </a:lnSpc>
              <a:spcBef>
                <a:spcPts val="100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Subjects: 18-22 year-old healthy male college students (N=12 each group)</a:t>
            </a:r>
            <a:endParaRPr sz="3000">
              <a:solidFill>
                <a:srgbClr val="000000"/>
              </a:solidFill>
              <a:latin typeface="Calibri"/>
              <a:ea typeface="Calibri"/>
              <a:cs typeface="Calibri"/>
              <a:sym typeface="Calibri"/>
            </a:endParaRPr>
          </a:p>
          <a:p>
            <a:pPr marL="685800" lvl="1" indent="-304800" algn="l" rtl="0">
              <a:lnSpc>
                <a:spcPct val="90000"/>
              </a:lnSpc>
              <a:spcBef>
                <a:spcPts val="100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Football team members</a:t>
            </a:r>
            <a:endParaRPr sz="3000">
              <a:solidFill>
                <a:srgbClr val="000000"/>
              </a:solidFill>
              <a:latin typeface="Calibri"/>
              <a:ea typeface="Calibri"/>
              <a:cs typeface="Calibri"/>
              <a:sym typeface="Calibri"/>
            </a:endParaRPr>
          </a:p>
          <a:p>
            <a:pPr marL="685800" lvl="1" indent="-304800" algn="l" rtl="0">
              <a:lnSpc>
                <a:spcPct val="90000"/>
              </a:lnSpc>
              <a:spcBef>
                <a:spcPts val="100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Esport team JV and Varsity members</a:t>
            </a:r>
            <a:endParaRPr sz="3000">
              <a:solidFill>
                <a:srgbClr val="000000"/>
              </a:solidFill>
              <a:latin typeface="Calibri"/>
              <a:ea typeface="Calibri"/>
              <a:cs typeface="Calibri"/>
              <a:sym typeface="Calibri"/>
            </a:endParaRPr>
          </a:p>
          <a:p>
            <a:pPr marL="685800" lvl="1" indent="-304800" algn="l" rtl="0">
              <a:lnSpc>
                <a:spcPct val="90000"/>
              </a:lnSpc>
              <a:spcBef>
                <a:spcPts val="100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Controls</a:t>
            </a:r>
            <a:endParaRPr sz="3000">
              <a:solidFill>
                <a:srgbClr val="000000"/>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A8CD2E63-4943-40B7-A26C-F04D4C79C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66"/>
    </mc:Choice>
    <mc:Fallback xmlns="">
      <p:transition spd="slow" advTm="3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71f69de539_0_4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METHODOLOGY</a:t>
            </a:r>
            <a:endParaRPr/>
          </a:p>
        </p:txBody>
      </p:sp>
      <p:sp>
        <p:nvSpPr>
          <p:cNvPr id="93" name="Google Shape;93;g71f69de539_0_410"/>
          <p:cNvSpPr txBox="1">
            <a:spLocks noGrp="1"/>
          </p:cNvSpPr>
          <p:nvPr>
            <p:ph type="body" idx="1"/>
          </p:nvPr>
        </p:nvSpPr>
        <p:spPr>
          <a:xfrm>
            <a:off x="901125" y="5800664"/>
            <a:ext cx="10515600" cy="697200"/>
          </a:xfrm>
          <a:prstGeom prst="rect">
            <a:avLst/>
          </a:prstGeom>
          <a:noFill/>
          <a:ln>
            <a:noFill/>
          </a:ln>
        </p:spPr>
        <p:txBody>
          <a:bodyPr spcFirstLastPara="1" wrap="square" lIns="91425" tIns="45700" rIns="91425" bIns="45700" anchor="t" anchorCtr="0">
            <a:noAutofit/>
          </a:bodyPr>
          <a:lstStyle/>
          <a:p>
            <a:pPr marL="228600" lvl="0" indent="-241300" algn="l" rtl="0">
              <a:lnSpc>
                <a:spcPct val="90000"/>
              </a:lnSpc>
              <a:spcBef>
                <a:spcPts val="100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Statistical analysis: ANOVA, post hoc t-test</a:t>
            </a:r>
            <a:endParaRPr sz="3000">
              <a:solidFill>
                <a:srgbClr val="000000"/>
              </a:solidFill>
              <a:latin typeface="Calibri"/>
              <a:ea typeface="Calibri"/>
              <a:cs typeface="Calibri"/>
              <a:sym typeface="Calibri"/>
            </a:endParaRPr>
          </a:p>
          <a:p>
            <a:pPr marL="0" lvl="0" indent="0" algn="l" rtl="0">
              <a:lnSpc>
                <a:spcPct val="90000"/>
              </a:lnSpc>
              <a:spcBef>
                <a:spcPts val="1000"/>
              </a:spcBef>
              <a:spcAft>
                <a:spcPts val="2100"/>
              </a:spcAft>
              <a:buClr>
                <a:schemeClr val="dk1"/>
              </a:buClr>
              <a:buSzPts val="2800"/>
              <a:buNone/>
            </a:pPr>
            <a:endParaRPr sz="3000">
              <a:solidFill>
                <a:srgbClr val="000000"/>
              </a:solidFill>
              <a:latin typeface="Calibri"/>
              <a:ea typeface="Calibri"/>
              <a:cs typeface="Calibri"/>
              <a:sym typeface="Calibri"/>
            </a:endParaRPr>
          </a:p>
        </p:txBody>
      </p:sp>
      <p:sp>
        <p:nvSpPr>
          <p:cNvPr id="94" name="Google Shape;94;g71f69de539_0_410"/>
          <p:cNvSpPr txBox="1">
            <a:spLocks noGrp="1"/>
          </p:cNvSpPr>
          <p:nvPr>
            <p:ph type="body" idx="1"/>
          </p:nvPr>
        </p:nvSpPr>
        <p:spPr>
          <a:xfrm>
            <a:off x="172675" y="2026650"/>
            <a:ext cx="2723400" cy="697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2100"/>
              </a:spcAft>
              <a:buClr>
                <a:schemeClr val="dk1"/>
              </a:buClr>
              <a:buSzPts val="2800"/>
              <a:buNone/>
            </a:pPr>
            <a:r>
              <a:rPr lang="en-US" sz="3000">
                <a:solidFill>
                  <a:srgbClr val="000000"/>
                </a:solidFill>
                <a:latin typeface="Calibri"/>
                <a:ea typeface="Calibri"/>
                <a:cs typeface="Calibri"/>
                <a:sym typeface="Calibri"/>
              </a:rPr>
              <a:t>Color Cue</a:t>
            </a:r>
            <a:endParaRPr sz="3000">
              <a:solidFill>
                <a:srgbClr val="000000"/>
              </a:solidFill>
              <a:latin typeface="Calibri"/>
              <a:ea typeface="Calibri"/>
              <a:cs typeface="Calibri"/>
              <a:sym typeface="Calibri"/>
            </a:endParaRPr>
          </a:p>
        </p:txBody>
      </p:sp>
      <p:sp>
        <p:nvSpPr>
          <p:cNvPr id="95" name="Google Shape;95;g71f69de539_0_410"/>
          <p:cNvSpPr txBox="1">
            <a:spLocks noGrp="1"/>
          </p:cNvSpPr>
          <p:nvPr>
            <p:ph type="body" idx="1"/>
          </p:nvPr>
        </p:nvSpPr>
        <p:spPr>
          <a:xfrm>
            <a:off x="3100550" y="2026650"/>
            <a:ext cx="2723400" cy="697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2100"/>
              </a:spcAft>
              <a:buClr>
                <a:schemeClr val="dk1"/>
              </a:buClr>
              <a:buSzPts val="2800"/>
              <a:buNone/>
            </a:pPr>
            <a:r>
              <a:rPr lang="en-US" sz="3000">
                <a:solidFill>
                  <a:srgbClr val="000000"/>
                </a:solidFill>
                <a:latin typeface="Calibri"/>
                <a:ea typeface="Calibri"/>
                <a:cs typeface="Calibri"/>
                <a:sym typeface="Calibri"/>
              </a:rPr>
              <a:t>Sound Cue</a:t>
            </a:r>
            <a:endParaRPr sz="3000">
              <a:solidFill>
                <a:srgbClr val="000000"/>
              </a:solidFill>
              <a:latin typeface="Calibri"/>
              <a:ea typeface="Calibri"/>
              <a:cs typeface="Calibri"/>
              <a:sym typeface="Calibri"/>
            </a:endParaRPr>
          </a:p>
        </p:txBody>
      </p:sp>
      <p:sp>
        <p:nvSpPr>
          <p:cNvPr id="96" name="Google Shape;96;g71f69de539_0_410"/>
          <p:cNvSpPr txBox="1">
            <a:spLocks noGrp="1"/>
          </p:cNvSpPr>
          <p:nvPr>
            <p:ph type="body" idx="1"/>
          </p:nvPr>
        </p:nvSpPr>
        <p:spPr>
          <a:xfrm>
            <a:off x="6202306" y="2026650"/>
            <a:ext cx="2581200" cy="697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2100"/>
              </a:spcAft>
              <a:buClr>
                <a:schemeClr val="dk1"/>
              </a:buClr>
              <a:buSzPts val="2800"/>
              <a:buNone/>
            </a:pPr>
            <a:r>
              <a:rPr lang="en-US" sz="3000">
                <a:solidFill>
                  <a:srgbClr val="000000"/>
                </a:solidFill>
                <a:latin typeface="Calibri"/>
                <a:ea typeface="Calibri"/>
                <a:cs typeface="Calibri"/>
                <a:sym typeface="Calibri"/>
              </a:rPr>
              <a:t>Ruler Drop</a:t>
            </a:r>
            <a:endParaRPr sz="3000">
              <a:solidFill>
                <a:srgbClr val="000000"/>
              </a:solidFill>
              <a:latin typeface="Calibri"/>
              <a:ea typeface="Calibri"/>
              <a:cs typeface="Calibri"/>
              <a:sym typeface="Calibri"/>
            </a:endParaRPr>
          </a:p>
        </p:txBody>
      </p:sp>
      <p:sp>
        <p:nvSpPr>
          <p:cNvPr id="97" name="Google Shape;97;g71f69de539_0_410"/>
          <p:cNvSpPr txBox="1">
            <a:spLocks noGrp="1"/>
          </p:cNvSpPr>
          <p:nvPr>
            <p:ph type="body" idx="1"/>
          </p:nvPr>
        </p:nvSpPr>
        <p:spPr>
          <a:xfrm>
            <a:off x="9161850" y="2026650"/>
            <a:ext cx="2857500" cy="697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2100"/>
              </a:spcAft>
              <a:buClr>
                <a:schemeClr val="dk1"/>
              </a:buClr>
              <a:buSzPts val="2800"/>
              <a:buNone/>
            </a:pPr>
            <a:r>
              <a:rPr lang="en-US" sz="3000">
                <a:solidFill>
                  <a:srgbClr val="000000"/>
                </a:solidFill>
                <a:latin typeface="Calibri"/>
                <a:ea typeface="Calibri"/>
                <a:cs typeface="Calibri"/>
                <a:sym typeface="Calibri"/>
              </a:rPr>
              <a:t>Probe Grabbing</a:t>
            </a:r>
            <a:endParaRPr sz="3000">
              <a:solidFill>
                <a:srgbClr val="000000"/>
              </a:solidFill>
              <a:latin typeface="Calibri"/>
              <a:ea typeface="Calibri"/>
              <a:cs typeface="Calibri"/>
              <a:sym typeface="Calibri"/>
            </a:endParaRPr>
          </a:p>
        </p:txBody>
      </p:sp>
      <p:pic>
        <p:nvPicPr>
          <p:cNvPr id="98" name="Google Shape;98;g71f69de539_0_410"/>
          <p:cNvPicPr preferRelativeResize="0"/>
          <p:nvPr/>
        </p:nvPicPr>
        <p:blipFill rotWithShape="1">
          <a:blip r:embed="rId5">
            <a:alphaModFix/>
          </a:blip>
          <a:srcRect r="20873"/>
          <a:stretch/>
        </p:blipFill>
        <p:spPr>
          <a:xfrm>
            <a:off x="9161850" y="2789175"/>
            <a:ext cx="2857497" cy="1952011"/>
          </a:xfrm>
          <a:prstGeom prst="rect">
            <a:avLst/>
          </a:prstGeom>
          <a:noFill/>
          <a:ln>
            <a:noFill/>
          </a:ln>
        </p:spPr>
      </p:pic>
      <p:pic>
        <p:nvPicPr>
          <p:cNvPr id="99" name="Google Shape;99;g71f69de539_0_410"/>
          <p:cNvPicPr preferRelativeResize="0"/>
          <p:nvPr/>
        </p:nvPicPr>
        <p:blipFill>
          <a:blip r:embed="rId6">
            <a:alphaModFix/>
          </a:blip>
          <a:stretch>
            <a:fillRect/>
          </a:stretch>
        </p:blipFill>
        <p:spPr>
          <a:xfrm>
            <a:off x="172650" y="2789187"/>
            <a:ext cx="2723450" cy="2043776"/>
          </a:xfrm>
          <a:prstGeom prst="rect">
            <a:avLst/>
          </a:prstGeom>
          <a:noFill/>
          <a:ln>
            <a:noFill/>
          </a:ln>
        </p:spPr>
      </p:pic>
      <p:sp>
        <p:nvSpPr>
          <p:cNvPr id="100" name="Google Shape;100;g71f69de539_0_410"/>
          <p:cNvSpPr txBox="1">
            <a:spLocks noGrp="1"/>
          </p:cNvSpPr>
          <p:nvPr>
            <p:ph type="body" idx="1"/>
          </p:nvPr>
        </p:nvSpPr>
        <p:spPr>
          <a:xfrm>
            <a:off x="901125" y="1329450"/>
            <a:ext cx="2301600" cy="697200"/>
          </a:xfrm>
          <a:prstGeom prst="rect">
            <a:avLst/>
          </a:prstGeom>
          <a:noFill/>
          <a:ln>
            <a:noFill/>
          </a:ln>
        </p:spPr>
        <p:txBody>
          <a:bodyPr spcFirstLastPara="1" wrap="square" lIns="91425" tIns="45700" rIns="91425" bIns="45700" anchor="t" anchorCtr="0">
            <a:noAutofit/>
          </a:bodyPr>
          <a:lstStyle/>
          <a:p>
            <a:pPr marL="228600" lvl="0" indent="-241300" algn="l" rtl="0">
              <a:lnSpc>
                <a:spcPct val="90000"/>
              </a:lnSpc>
              <a:spcBef>
                <a:spcPts val="1000"/>
              </a:spcBef>
              <a:spcAft>
                <a:spcPts val="0"/>
              </a:spcAft>
              <a:buClr>
                <a:srgbClr val="4A86E8"/>
              </a:buClr>
              <a:buSzPts val="3000"/>
              <a:buFont typeface="Calibri"/>
              <a:buChar char="●"/>
            </a:pPr>
            <a:r>
              <a:rPr lang="en-US" sz="3000">
                <a:solidFill>
                  <a:srgbClr val="000000"/>
                </a:solidFill>
                <a:latin typeface="Calibri"/>
                <a:ea typeface="Calibri"/>
                <a:cs typeface="Calibri"/>
                <a:sym typeface="Calibri"/>
              </a:rPr>
              <a:t>Tests</a:t>
            </a:r>
            <a:endParaRPr sz="3000">
              <a:solidFill>
                <a:srgbClr val="000000"/>
              </a:solidFill>
              <a:latin typeface="Calibri"/>
              <a:ea typeface="Calibri"/>
              <a:cs typeface="Calibri"/>
              <a:sym typeface="Calibri"/>
            </a:endParaRPr>
          </a:p>
          <a:p>
            <a:pPr marL="0" lvl="0" indent="0" algn="l" rtl="0">
              <a:lnSpc>
                <a:spcPct val="90000"/>
              </a:lnSpc>
              <a:spcBef>
                <a:spcPts val="1000"/>
              </a:spcBef>
              <a:spcAft>
                <a:spcPts val="2100"/>
              </a:spcAft>
              <a:buClr>
                <a:schemeClr val="dk1"/>
              </a:buClr>
              <a:buSzPts val="2800"/>
              <a:buNone/>
            </a:pPr>
            <a:endParaRPr sz="3000">
              <a:solidFill>
                <a:srgbClr val="000000"/>
              </a:solidFill>
              <a:latin typeface="Calibri"/>
              <a:ea typeface="Calibri"/>
              <a:cs typeface="Calibri"/>
              <a:sym typeface="Calibri"/>
            </a:endParaRPr>
          </a:p>
        </p:txBody>
      </p:sp>
      <p:pic>
        <p:nvPicPr>
          <p:cNvPr id="101" name="Google Shape;101;g71f69de539_0_410"/>
          <p:cNvPicPr preferRelativeResize="0"/>
          <p:nvPr/>
        </p:nvPicPr>
        <p:blipFill>
          <a:blip r:embed="rId7">
            <a:alphaModFix/>
          </a:blip>
          <a:stretch>
            <a:fillRect/>
          </a:stretch>
        </p:blipFill>
        <p:spPr>
          <a:xfrm>
            <a:off x="3116350" y="2789175"/>
            <a:ext cx="2723450" cy="2741917"/>
          </a:xfrm>
          <a:prstGeom prst="rect">
            <a:avLst/>
          </a:prstGeom>
          <a:noFill/>
          <a:ln>
            <a:noFill/>
          </a:ln>
        </p:spPr>
      </p:pic>
      <p:pic>
        <p:nvPicPr>
          <p:cNvPr id="102" name="Google Shape;102;g71f69de539_0_410" descr="Picture"/>
          <p:cNvPicPr preferRelativeResize="0"/>
          <p:nvPr/>
        </p:nvPicPr>
        <p:blipFill rotWithShape="1">
          <a:blip r:embed="rId8">
            <a:alphaModFix/>
          </a:blip>
          <a:srcRect l="4977" r="4688"/>
          <a:stretch/>
        </p:blipFill>
        <p:spPr>
          <a:xfrm>
            <a:off x="6202300" y="2789175"/>
            <a:ext cx="2581200" cy="2457450"/>
          </a:xfrm>
          <a:prstGeom prst="rect">
            <a:avLst/>
          </a:prstGeom>
          <a:noFill/>
          <a:ln>
            <a:noFill/>
          </a:ln>
        </p:spPr>
      </p:pic>
      <p:sp>
        <p:nvSpPr>
          <p:cNvPr id="103" name="Google Shape;103;g71f69de539_0_410"/>
          <p:cNvSpPr txBox="1"/>
          <p:nvPr/>
        </p:nvSpPr>
        <p:spPr>
          <a:xfrm>
            <a:off x="4924850" y="1595125"/>
            <a:ext cx="1277400" cy="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04" name="Google Shape;104;g71f69de539_0_410"/>
          <p:cNvSpPr txBox="1"/>
          <p:nvPr/>
        </p:nvSpPr>
        <p:spPr>
          <a:xfrm>
            <a:off x="6064150" y="5194975"/>
            <a:ext cx="2857500" cy="6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u="sng">
                <a:solidFill>
                  <a:schemeClr val="accent5"/>
                </a:solidFill>
                <a:hlinkClick r:id="rId9"/>
              </a:rPr>
              <a:t>https://cindyzhanginvestigation.weebly.com/the-experiment.html</a:t>
            </a:r>
            <a:endParaRPr sz="1000">
              <a:latin typeface="Proxima Nova"/>
              <a:ea typeface="Proxima Nova"/>
              <a:cs typeface="Proxima Nova"/>
              <a:sym typeface="Proxima Nova"/>
            </a:endParaRPr>
          </a:p>
        </p:txBody>
      </p:sp>
      <p:sp>
        <p:nvSpPr>
          <p:cNvPr id="105" name="Google Shape;105;g71f69de539_0_410"/>
          <p:cNvSpPr txBox="1"/>
          <p:nvPr/>
        </p:nvSpPr>
        <p:spPr>
          <a:xfrm>
            <a:off x="3116375" y="5531100"/>
            <a:ext cx="27234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u="sng">
                <a:solidFill>
                  <a:schemeClr val="accent5"/>
                </a:solidFill>
                <a:hlinkClick r:id="rId10"/>
              </a:rPr>
              <a:t>https://playback.fm/audio-reaction-time</a:t>
            </a:r>
            <a:endParaRPr sz="1000">
              <a:latin typeface="Proxima Nova"/>
              <a:ea typeface="Proxima Nova"/>
              <a:cs typeface="Proxima Nova"/>
              <a:sym typeface="Proxima Nova"/>
            </a:endParaRPr>
          </a:p>
        </p:txBody>
      </p:sp>
      <p:sp>
        <p:nvSpPr>
          <p:cNvPr id="106" name="Google Shape;106;g71f69de539_0_410"/>
          <p:cNvSpPr txBox="1"/>
          <p:nvPr/>
        </p:nvSpPr>
        <p:spPr>
          <a:xfrm>
            <a:off x="335425" y="4832975"/>
            <a:ext cx="2397900" cy="5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u="sng">
                <a:solidFill>
                  <a:schemeClr val="accent5"/>
                </a:solidFill>
                <a:hlinkClick r:id="rId11"/>
              </a:rPr>
              <a:t>https://www.humanbenchmark.com/tests/reactiontime</a:t>
            </a:r>
            <a:endParaRPr sz="1000">
              <a:latin typeface="Proxima Nova"/>
              <a:ea typeface="Proxima Nova"/>
              <a:cs typeface="Proxima Nova"/>
              <a:sym typeface="Proxima Nova"/>
            </a:endParaRPr>
          </a:p>
        </p:txBody>
      </p:sp>
      <p:pic>
        <p:nvPicPr>
          <p:cNvPr id="2" name="Audio 1">
            <a:hlinkClick r:id="" action="ppaction://media"/>
            <a:extLst>
              <a:ext uri="{FF2B5EF4-FFF2-40B4-BE49-F238E27FC236}">
                <a16:creationId xmlns:a16="http://schemas.microsoft.com/office/drawing/2014/main" id="{C689D9B2-4602-4BA0-87C8-CE746F7B4EE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564"/>
    </mc:Choice>
    <mc:Fallback xmlns="">
      <p:transition spd="slow" advTm="106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82783428d2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RESULTS - Color Cue</a:t>
            </a:r>
            <a:endParaRPr/>
          </a:p>
        </p:txBody>
      </p:sp>
      <p:sp>
        <p:nvSpPr>
          <p:cNvPr id="112" name="Google Shape;112;g82783428d2_0_0"/>
          <p:cNvSpPr txBox="1"/>
          <p:nvPr/>
        </p:nvSpPr>
        <p:spPr>
          <a:xfrm>
            <a:off x="7356175" y="1843225"/>
            <a:ext cx="4673400" cy="384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700">
                <a:latin typeface="Calibri"/>
                <a:ea typeface="Calibri"/>
                <a:cs typeface="Calibri"/>
                <a:sym typeface="Calibri"/>
              </a:rPr>
              <a:t>Significant difference between esport players and controls (p=0.05, N=12). </a:t>
            </a:r>
            <a:endParaRPr sz="2700">
              <a:latin typeface="Calibri"/>
              <a:ea typeface="Calibri"/>
              <a:cs typeface="Calibri"/>
              <a:sym typeface="Calibri"/>
            </a:endParaRPr>
          </a:p>
          <a:p>
            <a:pPr marL="0" lvl="0" indent="0" algn="l" rtl="0">
              <a:lnSpc>
                <a:spcPct val="115000"/>
              </a:lnSpc>
              <a:spcBef>
                <a:spcPts val="0"/>
              </a:spcBef>
              <a:spcAft>
                <a:spcPts val="0"/>
              </a:spcAft>
              <a:buNone/>
            </a:pPr>
            <a:endParaRPr sz="2700">
              <a:latin typeface="Calibri"/>
              <a:ea typeface="Calibri"/>
              <a:cs typeface="Calibri"/>
              <a:sym typeface="Calibri"/>
            </a:endParaRPr>
          </a:p>
          <a:p>
            <a:pPr marL="0" lvl="0" indent="0" algn="l" rtl="0">
              <a:lnSpc>
                <a:spcPct val="115000"/>
              </a:lnSpc>
              <a:spcBef>
                <a:spcPts val="0"/>
              </a:spcBef>
              <a:spcAft>
                <a:spcPts val="0"/>
              </a:spcAft>
              <a:buNone/>
            </a:pPr>
            <a:r>
              <a:rPr lang="en-US" sz="2700">
                <a:latin typeface="Calibri"/>
                <a:ea typeface="Calibri"/>
                <a:cs typeface="Calibri"/>
                <a:sym typeface="Calibri"/>
              </a:rPr>
              <a:t>Similar results</a:t>
            </a:r>
            <a:endParaRPr sz="2700">
              <a:latin typeface="Calibri"/>
              <a:ea typeface="Calibri"/>
              <a:cs typeface="Calibri"/>
              <a:sym typeface="Calibri"/>
            </a:endParaRPr>
          </a:p>
          <a:p>
            <a:pPr marL="457200" lvl="0" indent="-400050" algn="l" rtl="0">
              <a:lnSpc>
                <a:spcPct val="115000"/>
              </a:lnSpc>
              <a:spcBef>
                <a:spcPts val="0"/>
              </a:spcBef>
              <a:spcAft>
                <a:spcPts val="0"/>
              </a:spcAft>
              <a:buClr>
                <a:srgbClr val="4A86E8"/>
              </a:buClr>
              <a:buSzPts val="2700"/>
              <a:buFont typeface="Calibri"/>
              <a:buChar char="●"/>
            </a:pPr>
            <a:r>
              <a:rPr lang="en-US" sz="2700">
                <a:latin typeface="Calibri"/>
                <a:ea typeface="Calibri"/>
                <a:cs typeface="Calibri"/>
                <a:sym typeface="Calibri"/>
              </a:rPr>
              <a:t>Green </a:t>
            </a:r>
            <a:r>
              <a:rPr lang="en-US" sz="2700" i="1">
                <a:latin typeface="Calibri"/>
                <a:ea typeface="Calibri"/>
                <a:cs typeface="Calibri"/>
                <a:sym typeface="Calibri"/>
              </a:rPr>
              <a:t>et al.</a:t>
            </a:r>
            <a:r>
              <a:rPr lang="en-US" sz="2700">
                <a:latin typeface="Calibri"/>
                <a:ea typeface="Calibri"/>
                <a:cs typeface="Calibri"/>
                <a:sym typeface="Calibri"/>
              </a:rPr>
              <a:t> (2010) for gamers</a:t>
            </a:r>
            <a:endParaRPr sz="1200">
              <a:latin typeface="Calibri"/>
              <a:ea typeface="Calibri"/>
              <a:cs typeface="Calibri"/>
              <a:sym typeface="Calibri"/>
            </a:endParaRPr>
          </a:p>
        </p:txBody>
      </p:sp>
      <p:pic>
        <p:nvPicPr>
          <p:cNvPr id="113" name="Google Shape;113;g82783428d2_0_0"/>
          <p:cNvPicPr preferRelativeResize="0"/>
          <p:nvPr/>
        </p:nvPicPr>
        <p:blipFill rotWithShape="1">
          <a:blip r:embed="rId5">
            <a:alphaModFix/>
          </a:blip>
          <a:srcRect l="4962" t="14513" r="1588" b="3026"/>
          <a:stretch/>
        </p:blipFill>
        <p:spPr>
          <a:xfrm>
            <a:off x="327150" y="1843225"/>
            <a:ext cx="6704675" cy="4204550"/>
          </a:xfrm>
          <a:prstGeom prst="rect">
            <a:avLst/>
          </a:prstGeom>
          <a:noFill/>
          <a:ln>
            <a:noFill/>
          </a:ln>
        </p:spPr>
      </p:pic>
      <p:pic>
        <p:nvPicPr>
          <p:cNvPr id="4" name="Audio 3">
            <a:hlinkClick r:id="" action="ppaction://media"/>
            <a:extLst>
              <a:ext uri="{FF2B5EF4-FFF2-40B4-BE49-F238E27FC236}">
                <a16:creationId xmlns:a16="http://schemas.microsoft.com/office/drawing/2014/main" id="{6F1B98A1-4BAE-8C4C-AFF1-2CA740A4E807}"/>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67"/>
    </mc:Choice>
    <mc:Fallback xmlns="">
      <p:transition spd="slow" advTm="34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82783428d2_0_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RESULTS - Ruler Drop</a:t>
            </a:r>
            <a:endParaRPr/>
          </a:p>
        </p:txBody>
      </p:sp>
      <p:sp>
        <p:nvSpPr>
          <p:cNvPr id="120" name="Google Shape;120;g82783428d2_0_5"/>
          <p:cNvSpPr txBox="1"/>
          <p:nvPr/>
        </p:nvSpPr>
        <p:spPr>
          <a:xfrm>
            <a:off x="7087125" y="1529850"/>
            <a:ext cx="4804800" cy="481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700">
                <a:latin typeface="Calibri"/>
                <a:ea typeface="Calibri"/>
                <a:cs typeface="Calibri"/>
                <a:sym typeface="Calibri"/>
              </a:rPr>
              <a:t>Significant difference between esport and controls (p=0.0002, N=12), and between football and controls (p=0.0013, N=12).</a:t>
            </a:r>
            <a:endParaRPr sz="2700">
              <a:latin typeface="Calibri"/>
              <a:ea typeface="Calibri"/>
              <a:cs typeface="Calibri"/>
              <a:sym typeface="Calibri"/>
            </a:endParaRPr>
          </a:p>
          <a:p>
            <a:pPr marL="0" lvl="0" indent="0" algn="l" rtl="0">
              <a:lnSpc>
                <a:spcPct val="115000"/>
              </a:lnSpc>
              <a:spcBef>
                <a:spcPts val="0"/>
              </a:spcBef>
              <a:spcAft>
                <a:spcPts val="0"/>
              </a:spcAft>
              <a:buNone/>
            </a:pPr>
            <a:endParaRPr sz="2700">
              <a:latin typeface="Calibri"/>
              <a:ea typeface="Calibri"/>
              <a:cs typeface="Calibri"/>
              <a:sym typeface="Calibri"/>
            </a:endParaRPr>
          </a:p>
          <a:p>
            <a:pPr marL="0" lvl="0" indent="0" algn="l" rtl="0">
              <a:lnSpc>
                <a:spcPct val="115000"/>
              </a:lnSpc>
              <a:spcBef>
                <a:spcPts val="0"/>
              </a:spcBef>
              <a:spcAft>
                <a:spcPts val="0"/>
              </a:spcAft>
              <a:buNone/>
            </a:pPr>
            <a:r>
              <a:rPr lang="en-US" sz="2700">
                <a:latin typeface="Calibri"/>
                <a:ea typeface="Calibri"/>
                <a:cs typeface="Calibri"/>
                <a:sym typeface="Calibri"/>
              </a:rPr>
              <a:t>Similar results</a:t>
            </a:r>
            <a:endParaRPr sz="2700">
              <a:latin typeface="Calibri"/>
              <a:ea typeface="Calibri"/>
              <a:cs typeface="Calibri"/>
              <a:sym typeface="Calibri"/>
            </a:endParaRPr>
          </a:p>
          <a:p>
            <a:pPr marL="457200" lvl="0" indent="-400050" algn="l" rtl="0">
              <a:lnSpc>
                <a:spcPct val="115000"/>
              </a:lnSpc>
              <a:spcBef>
                <a:spcPts val="0"/>
              </a:spcBef>
              <a:spcAft>
                <a:spcPts val="0"/>
              </a:spcAft>
              <a:buClr>
                <a:srgbClr val="4A86E8"/>
              </a:buClr>
              <a:buSzPts val="2700"/>
              <a:buFont typeface="Calibri"/>
              <a:buChar char="●"/>
            </a:pPr>
            <a:r>
              <a:rPr lang="en-US" sz="2700">
                <a:latin typeface="Calibri"/>
                <a:ea typeface="Calibri"/>
                <a:cs typeface="Calibri"/>
                <a:sym typeface="Calibri"/>
              </a:rPr>
              <a:t>Better hand-eye coordination (Gozli </a:t>
            </a:r>
            <a:r>
              <a:rPr lang="en-US" sz="2700" i="1">
                <a:latin typeface="Calibri"/>
                <a:ea typeface="Calibri"/>
                <a:cs typeface="Calibri"/>
                <a:sym typeface="Calibri"/>
              </a:rPr>
              <a:t>et al.,</a:t>
            </a:r>
            <a:r>
              <a:rPr lang="en-US" sz="2700">
                <a:latin typeface="Calibri"/>
                <a:ea typeface="Calibri"/>
                <a:cs typeface="Calibri"/>
                <a:sym typeface="Calibri"/>
              </a:rPr>
              <a:t> 2014) and faster saccadic RT (Mack </a:t>
            </a:r>
            <a:r>
              <a:rPr lang="en-US" sz="2700" i="1">
                <a:latin typeface="Calibri"/>
                <a:ea typeface="Calibri"/>
                <a:cs typeface="Calibri"/>
                <a:sym typeface="Calibri"/>
              </a:rPr>
              <a:t>et al.,</a:t>
            </a:r>
            <a:r>
              <a:rPr lang="en-US" sz="2700">
                <a:latin typeface="Calibri"/>
                <a:ea typeface="Calibri"/>
                <a:cs typeface="Calibri"/>
                <a:sym typeface="Calibri"/>
              </a:rPr>
              <a:t> 2014) in gamers </a:t>
            </a:r>
            <a:endParaRPr sz="2700">
              <a:latin typeface="Calibri"/>
              <a:ea typeface="Calibri"/>
              <a:cs typeface="Calibri"/>
              <a:sym typeface="Calibri"/>
            </a:endParaRPr>
          </a:p>
        </p:txBody>
      </p:sp>
      <p:pic>
        <p:nvPicPr>
          <p:cNvPr id="121" name="Google Shape;121;g82783428d2_0_5"/>
          <p:cNvPicPr preferRelativeResize="0"/>
          <p:nvPr/>
        </p:nvPicPr>
        <p:blipFill rotWithShape="1">
          <a:blip r:embed="rId5">
            <a:alphaModFix/>
          </a:blip>
          <a:srcRect l="3958" t="12371" r="1344" b="2428"/>
          <a:stretch/>
        </p:blipFill>
        <p:spPr>
          <a:xfrm>
            <a:off x="186850" y="1690825"/>
            <a:ext cx="6781124" cy="4329675"/>
          </a:xfrm>
          <a:prstGeom prst="rect">
            <a:avLst/>
          </a:prstGeom>
          <a:noFill/>
          <a:ln>
            <a:noFill/>
          </a:ln>
        </p:spPr>
      </p:pic>
      <p:pic>
        <p:nvPicPr>
          <p:cNvPr id="5" name="Audio 4">
            <a:hlinkClick r:id="" action="ppaction://media"/>
            <a:extLst>
              <a:ext uri="{FF2B5EF4-FFF2-40B4-BE49-F238E27FC236}">
                <a16:creationId xmlns:a16="http://schemas.microsoft.com/office/drawing/2014/main" id="{DE7F4D2E-2ED7-4E4F-B9B3-48501808F596}"/>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47"/>
    </mc:Choice>
    <mc:Fallback xmlns="">
      <p:transition spd="slow" advTm="2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82783428d2_0_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RESULTS - Sound Cue</a:t>
            </a:r>
            <a:endParaRPr/>
          </a:p>
        </p:txBody>
      </p:sp>
      <p:sp>
        <p:nvSpPr>
          <p:cNvPr id="128" name="Google Shape;128;g82783428d2_0_13"/>
          <p:cNvSpPr txBox="1"/>
          <p:nvPr/>
        </p:nvSpPr>
        <p:spPr>
          <a:xfrm>
            <a:off x="7224100" y="2667350"/>
            <a:ext cx="4418400" cy="163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700">
                <a:latin typeface="Calibri"/>
                <a:ea typeface="Calibri"/>
                <a:cs typeface="Calibri"/>
                <a:sym typeface="Calibri"/>
              </a:rPr>
              <a:t>No significant difference was detected between groups.</a:t>
            </a:r>
            <a:endParaRPr sz="2700">
              <a:latin typeface="Calibri"/>
              <a:ea typeface="Calibri"/>
              <a:cs typeface="Calibri"/>
              <a:sym typeface="Calibri"/>
            </a:endParaRPr>
          </a:p>
        </p:txBody>
      </p:sp>
      <p:pic>
        <p:nvPicPr>
          <p:cNvPr id="129" name="Google Shape;129;g82783428d2_0_13"/>
          <p:cNvPicPr preferRelativeResize="0"/>
          <p:nvPr/>
        </p:nvPicPr>
        <p:blipFill rotWithShape="1">
          <a:blip r:embed="rId5">
            <a:alphaModFix/>
          </a:blip>
          <a:srcRect l="4524" t="11612" r="2000" b="3005"/>
          <a:stretch/>
        </p:blipFill>
        <p:spPr>
          <a:xfrm>
            <a:off x="479000" y="1690825"/>
            <a:ext cx="6289075" cy="4504101"/>
          </a:xfrm>
          <a:prstGeom prst="rect">
            <a:avLst/>
          </a:prstGeom>
          <a:noFill/>
          <a:ln>
            <a:noFill/>
          </a:ln>
        </p:spPr>
      </p:pic>
      <p:pic>
        <p:nvPicPr>
          <p:cNvPr id="3" name="Audio 2">
            <a:hlinkClick r:id="" action="ppaction://media"/>
            <a:extLst>
              <a:ext uri="{FF2B5EF4-FFF2-40B4-BE49-F238E27FC236}">
                <a16:creationId xmlns:a16="http://schemas.microsoft.com/office/drawing/2014/main" id="{252C2FFC-B155-3946-950F-D57A13726C60}"/>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8"/>
    </mc:Choice>
    <mc:Fallback xmlns="">
      <p:transition spd="slow" advTm="4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2842</Words>
  <Application>Microsoft Macintosh PowerPoint</Application>
  <PresentationFormat>Widescreen</PresentationFormat>
  <Paragraphs>117</Paragraphs>
  <Slides>15</Slides>
  <Notes>14</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Arial</vt:lpstr>
      <vt:lpstr>Alfa Slab One</vt:lpstr>
      <vt:lpstr>Proxima Nova</vt:lpstr>
      <vt:lpstr>Gameday</vt:lpstr>
      <vt:lpstr>PowerPoint Presentation</vt:lpstr>
      <vt:lpstr>INTRODUCTION</vt:lpstr>
      <vt:lpstr>Comparison between groups</vt:lpstr>
      <vt:lpstr>Premise of study</vt:lpstr>
      <vt:lpstr>Study groups</vt:lpstr>
      <vt:lpstr>METHODOLOGY</vt:lpstr>
      <vt:lpstr>RESULTS - Color Cue</vt:lpstr>
      <vt:lpstr>RESULTS - Ruler Drop</vt:lpstr>
      <vt:lpstr>RESULTS - Sound Cue</vt:lpstr>
      <vt:lpstr>RESULTS - Probe Grabbing</vt:lpstr>
      <vt:lpstr>RESULTS - Composite</vt:lpstr>
      <vt:lpstr>RESULTS - 4 tests</vt:lpstr>
      <vt:lpstr>CONCLUSION</vt:lpstr>
      <vt:lpstr>REFERENCES</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REACTION TIMES FOR COMPETITIVE ESPORT PLAYERS AND PHYSICAL SPORT ATHLETES ARE FASTER THAN NON-COMPETITIVE PEERS Anh Luu, Avory Winans</dc:title>
  <dc:creator>Motz, Vicki</dc:creator>
  <cp:lastModifiedBy>Anh Luu</cp:lastModifiedBy>
  <cp:revision>34</cp:revision>
  <dcterms:created xsi:type="dcterms:W3CDTF">2020-03-19T14:02:41Z</dcterms:created>
  <dcterms:modified xsi:type="dcterms:W3CDTF">2020-04-17T03:56:23Z</dcterms:modified>
</cp:coreProperties>
</file>