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4" r:id="rId8"/>
    <p:sldId id="262" r:id="rId9"/>
    <p:sldId id="263" r:id="rId10"/>
    <p:sldId id="265" r:id="rId11"/>
    <p:sldId id="266" r:id="rId12"/>
    <p:sldId id="268"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DEFC3-7F36-4175-92AF-81D0295759C6}" v="81" dt="2020-04-17T14:32:46.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46" autoAdjust="0"/>
    <p:restoredTop sz="94660"/>
  </p:normalViewPr>
  <p:slideViewPr>
    <p:cSldViewPr snapToGrid="0">
      <p:cViewPr varScale="1">
        <p:scale>
          <a:sx n="46" d="100"/>
          <a:sy n="46" d="100"/>
        </p:scale>
        <p:origin x="60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issa Horn" userId="faa5706af6121293" providerId="LiveId" clId="{940DEFC3-7F36-4175-92AF-81D0295759C6}"/>
    <pc:docChg chg="undo redo custSel mod addSld delSld modSld sldOrd">
      <pc:chgData name="Alyissa Horn" userId="faa5706af6121293" providerId="LiveId" clId="{940DEFC3-7F36-4175-92AF-81D0295759C6}" dt="2020-04-17T14:34:13.417" v="9145" actId="20577"/>
      <pc:docMkLst>
        <pc:docMk/>
      </pc:docMkLst>
      <pc:sldChg chg="delSp modSp delAnim">
        <pc:chgData name="Alyissa Horn" userId="faa5706af6121293" providerId="LiveId" clId="{940DEFC3-7F36-4175-92AF-81D0295759C6}" dt="2020-04-10T14:00:31.280" v="8888" actId="1076"/>
        <pc:sldMkLst>
          <pc:docMk/>
          <pc:sldMk cId="1437631463" sldId="256"/>
        </pc:sldMkLst>
        <pc:spChg chg="mod">
          <ac:chgData name="Alyissa Horn" userId="faa5706af6121293" providerId="LiveId" clId="{940DEFC3-7F36-4175-92AF-81D0295759C6}" dt="2020-03-29T22:01:09.553" v="5473" actId="20577"/>
          <ac:spMkLst>
            <pc:docMk/>
            <pc:sldMk cId="1437631463" sldId="256"/>
            <ac:spMk id="2" creationId="{7634AC26-F9FC-48E4-A1AE-60A4FCB924D1}"/>
          </ac:spMkLst>
        </pc:spChg>
        <pc:spChg chg="mod">
          <ac:chgData name="Alyissa Horn" userId="faa5706af6121293" providerId="LiveId" clId="{940DEFC3-7F36-4175-92AF-81D0295759C6}" dt="2020-03-27T20:05:54.281" v="5235" actId="20577"/>
          <ac:spMkLst>
            <pc:docMk/>
            <pc:sldMk cId="1437631463" sldId="256"/>
            <ac:spMk id="3" creationId="{AE551E28-8437-49DB-A840-3141AD133310}"/>
          </ac:spMkLst>
        </pc:spChg>
        <pc:picChg chg="del">
          <ac:chgData name="Alyissa Horn" userId="faa5706af6121293" providerId="LiveId" clId="{940DEFC3-7F36-4175-92AF-81D0295759C6}" dt="2020-04-06T17:29:02.303" v="8871" actId="21"/>
          <ac:picMkLst>
            <pc:docMk/>
            <pc:sldMk cId="1437631463" sldId="256"/>
            <ac:picMk id="4" creationId="{E77A2BE1-DEA5-4E96-974F-A0DCBC33068F}"/>
          </ac:picMkLst>
        </pc:picChg>
        <pc:picChg chg="del">
          <ac:chgData name="Alyissa Horn" userId="faa5706af6121293" providerId="LiveId" clId="{940DEFC3-7F36-4175-92AF-81D0295759C6}" dt="2020-03-31T19:18:20.011" v="8865" actId="21"/>
          <ac:picMkLst>
            <pc:docMk/>
            <pc:sldMk cId="1437631463" sldId="256"/>
            <ac:picMk id="4" creationId="{ED1AFD14-6447-4544-813F-0BE85C2BF5E8}"/>
          </ac:picMkLst>
        </pc:picChg>
        <pc:picChg chg="mod">
          <ac:chgData name="Alyissa Horn" userId="faa5706af6121293" providerId="LiveId" clId="{940DEFC3-7F36-4175-92AF-81D0295759C6}" dt="2020-04-10T14:00:31.280" v="8888" actId="1076"/>
          <ac:picMkLst>
            <pc:docMk/>
            <pc:sldMk cId="1437631463" sldId="256"/>
            <ac:picMk id="4" creationId="{F2E86195-91A8-4838-A246-E44B5F52BE6F}"/>
          </ac:picMkLst>
        </pc:picChg>
      </pc:sldChg>
      <pc:sldChg chg="addSp delSp modSp ord">
        <pc:chgData name="Alyissa Horn" userId="faa5706af6121293" providerId="LiveId" clId="{940DEFC3-7F36-4175-92AF-81D0295759C6}" dt="2020-04-06T17:30:15.283" v="8875"/>
        <pc:sldMkLst>
          <pc:docMk/>
          <pc:sldMk cId="90438927" sldId="257"/>
        </pc:sldMkLst>
        <pc:spChg chg="add del mod">
          <ac:chgData name="Alyissa Horn" userId="faa5706af6121293" providerId="LiveId" clId="{940DEFC3-7F36-4175-92AF-81D0295759C6}" dt="2020-03-30T23:35:52.167" v="8709" actId="21"/>
          <ac:spMkLst>
            <pc:docMk/>
            <pc:sldMk cId="90438927" sldId="257"/>
            <ac:spMk id="2" creationId="{7DD70DA1-57F7-41A5-8953-00D300A2A779}"/>
          </ac:spMkLst>
        </pc:spChg>
        <pc:spChg chg="del">
          <ac:chgData name="Alyissa Horn" userId="faa5706af6121293" providerId="LiveId" clId="{940DEFC3-7F36-4175-92AF-81D0295759C6}" dt="2020-03-27T17:30:47.528" v="0"/>
          <ac:spMkLst>
            <pc:docMk/>
            <pc:sldMk cId="90438927" sldId="257"/>
            <ac:spMk id="2" creationId="{C02E9886-9BEF-4F11-8E73-6BC901083B60}"/>
          </ac:spMkLst>
        </pc:spChg>
        <pc:spChg chg="del">
          <ac:chgData name="Alyissa Horn" userId="faa5706af6121293" providerId="LiveId" clId="{940DEFC3-7F36-4175-92AF-81D0295759C6}" dt="2020-03-27T17:30:47.528" v="0"/>
          <ac:spMkLst>
            <pc:docMk/>
            <pc:sldMk cId="90438927" sldId="257"/>
            <ac:spMk id="3" creationId="{48D4EE74-DA58-422A-A7FA-53745B10D87B}"/>
          </ac:spMkLst>
        </pc:spChg>
        <pc:spChg chg="add del mod">
          <ac:chgData name="Alyissa Horn" userId="faa5706af6121293" providerId="LiveId" clId="{940DEFC3-7F36-4175-92AF-81D0295759C6}" dt="2020-03-30T23:36:47.089" v="8725"/>
          <ac:spMkLst>
            <pc:docMk/>
            <pc:sldMk cId="90438927" sldId="257"/>
            <ac:spMk id="3" creationId="{C452A377-0D6E-411E-8B85-222016169E3F}"/>
          </ac:spMkLst>
        </pc:spChg>
        <pc:spChg chg="add mod">
          <ac:chgData name="Alyissa Horn" userId="faa5706af6121293" providerId="LiveId" clId="{940DEFC3-7F36-4175-92AF-81D0295759C6}" dt="2020-03-30T23:36:52.640" v="8727" actId="20577"/>
          <ac:spMkLst>
            <pc:docMk/>
            <pc:sldMk cId="90438927" sldId="257"/>
            <ac:spMk id="4" creationId="{71DB2A64-3BEE-44F8-B453-2109A1A3E343}"/>
          </ac:spMkLst>
        </pc:spChg>
        <pc:spChg chg="del">
          <ac:chgData name="Alyissa Horn" userId="faa5706af6121293" providerId="LiveId" clId="{940DEFC3-7F36-4175-92AF-81D0295759C6}" dt="2020-03-27T17:30:47.528" v="0"/>
          <ac:spMkLst>
            <pc:docMk/>
            <pc:sldMk cId="90438927" sldId="257"/>
            <ac:spMk id="4" creationId="{A6CA7295-54C1-4868-98FC-6D1F89E7ED00}"/>
          </ac:spMkLst>
        </pc:spChg>
        <pc:spChg chg="del">
          <ac:chgData name="Alyissa Horn" userId="faa5706af6121293" providerId="LiveId" clId="{940DEFC3-7F36-4175-92AF-81D0295759C6}" dt="2020-03-27T17:30:47.528" v="0"/>
          <ac:spMkLst>
            <pc:docMk/>
            <pc:sldMk cId="90438927" sldId="257"/>
            <ac:spMk id="5" creationId="{D354CEE3-E208-44FD-AB9B-4DF903D8C5B2}"/>
          </ac:spMkLst>
        </pc:spChg>
        <pc:spChg chg="del">
          <ac:chgData name="Alyissa Horn" userId="faa5706af6121293" providerId="LiveId" clId="{940DEFC3-7F36-4175-92AF-81D0295759C6}" dt="2020-03-27T17:30:47.528" v="0"/>
          <ac:spMkLst>
            <pc:docMk/>
            <pc:sldMk cId="90438927" sldId="257"/>
            <ac:spMk id="6" creationId="{53B5EC7E-622C-45FD-832E-148CBB769575}"/>
          </ac:spMkLst>
        </pc:spChg>
        <pc:spChg chg="add mod">
          <ac:chgData name="Alyissa Horn" userId="faa5706af6121293" providerId="LiveId" clId="{940DEFC3-7F36-4175-92AF-81D0295759C6}" dt="2020-03-27T19:34:43.006" v="2783" actId="207"/>
          <ac:spMkLst>
            <pc:docMk/>
            <pc:sldMk cId="90438927" sldId="257"/>
            <ac:spMk id="7" creationId="{CB61FF1E-A8F0-41E8-8AFA-E267271533B8}"/>
          </ac:spMkLst>
        </pc:spChg>
        <pc:spChg chg="add mod">
          <ac:chgData name="Alyissa Horn" userId="faa5706af6121293" providerId="LiveId" clId="{940DEFC3-7F36-4175-92AF-81D0295759C6}" dt="2020-03-30T23:36:04.817" v="8714" actId="255"/>
          <ac:spMkLst>
            <pc:docMk/>
            <pc:sldMk cId="90438927" sldId="257"/>
            <ac:spMk id="8" creationId="{DC1F2B70-7D58-4124-AD04-844FDE662C0C}"/>
          </ac:spMkLst>
        </pc:spChg>
        <pc:picChg chg="mod">
          <ac:chgData name="Alyissa Horn" userId="faa5706af6121293" providerId="LiveId" clId="{940DEFC3-7F36-4175-92AF-81D0295759C6}" dt="2020-03-31T19:21:22.472" v="8866" actId="1076"/>
          <ac:picMkLst>
            <pc:docMk/>
            <pc:sldMk cId="90438927" sldId="257"/>
            <ac:picMk id="5" creationId="{3B6FB430-68D9-4824-8AF8-C4E55CAA5581}"/>
          </ac:picMkLst>
        </pc:picChg>
      </pc:sldChg>
      <pc:sldChg chg="addSp delSp modSp add ord delAnim">
        <pc:chgData name="Alyissa Horn" userId="faa5706af6121293" providerId="LiveId" clId="{940DEFC3-7F36-4175-92AF-81D0295759C6}" dt="2020-04-16T21:14:19.445" v="8896" actId="255"/>
        <pc:sldMkLst>
          <pc:docMk/>
          <pc:sldMk cId="1502952946" sldId="258"/>
        </pc:sldMkLst>
        <pc:spChg chg="mod">
          <ac:chgData name="Alyissa Horn" userId="faa5706af6121293" providerId="LiveId" clId="{940DEFC3-7F36-4175-92AF-81D0295759C6}" dt="2020-03-27T19:32:18.801" v="2299" actId="1076"/>
          <ac:spMkLst>
            <pc:docMk/>
            <pc:sldMk cId="1502952946" sldId="258"/>
            <ac:spMk id="2" creationId="{3978DE26-D949-4659-969C-12018B523F7D}"/>
          </ac:spMkLst>
        </pc:spChg>
        <pc:spChg chg="mod">
          <ac:chgData name="Alyissa Horn" userId="faa5706af6121293" providerId="LiveId" clId="{940DEFC3-7F36-4175-92AF-81D0295759C6}" dt="2020-03-27T19:32:14.791" v="2298" actId="14100"/>
          <ac:spMkLst>
            <pc:docMk/>
            <pc:sldMk cId="1502952946" sldId="258"/>
            <ac:spMk id="3" creationId="{3901FADE-FFFA-4A48-906C-F6A57DEA47AB}"/>
          </ac:spMkLst>
        </pc:spChg>
        <pc:spChg chg="add mod">
          <ac:chgData name="Alyissa Horn" userId="faa5706af6121293" providerId="LiveId" clId="{940DEFC3-7F36-4175-92AF-81D0295759C6}" dt="2020-04-16T21:14:19.445" v="8896" actId="255"/>
          <ac:spMkLst>
            <pc:docMk/>
            <pc:sldMk cId="1502952946" sldId="258"/>
            <ac:spMk id="4" creationId="{D5FFFF43-E7B2-478D-8A61-36EBDA806C02}"/>
          </ac:spMkLst>
        </pc:spChg>
        <pc:picChg chg="del mod">
          <ac:chgData name="Alyissa Horn" userId="faa5706af6121293" providerId="LiveId" clId="{940DEFC3-7F36-4175-92AF-81D0295759C6}" dt="2020-04-16T21:11:32.444" v="8890" actId="21"/>
          <ac:picMkLst>
            <pc:docMk/>
            <pc:sldMk cId="1502952946" sldId="258"/>
            <ac:picMk id="5" creationId="{7EA650F9-63FD-4343-9CA3-476E76C8F9C7}"/>
          </ac:picMkLst>
        </pc:picChg>
        <pc:picChg chg="mod">
          <ac:chgData name="Alyissa Horn" userId="faa5706af6121293" providerId="LiveId" clId="{940DEFC3-7F36-4175-92AF-81D0295759C6}" dt="2020-04-16T21:11:35.352" v="8891" actId="1076"/>
          <ac:picMkLst>
            <pc:docMk/>
            <pc:sldMk cId="1502952946" sldId="258"/>
            <ac:picMk id="6" creationId="{0CC26525-D2C5-427A-8B15-BB685B1D92A5}"/>
          </ac:picMkLst>
        </pc:picChg>
      </pc:sldChg>
      <pc:sldChg chg="addSp modSp add">
        <pc:chgData name="Alyissa Horn" userId="faa5706af6121293" providerId="LiveId" clId="{940DEFC3-7F36-4175-92AF-81D0295759C6}" dt="2020-03-31T19:26:53.886" v="8868" actId="1076"/>
        <pc:sldMkLst>
          <pc:docMk/>
          <pc:sldMk cId="1453421179" sldId="259"/>
        </pc:sldMkLst>
        <pc:spChg chg="mod">
          <ac:chgData name="Alyissa Horn" userId="faa5706af6121293" providerId="LiveId" clId="{940DEFC3-7F36-4175-92AF-81D0295759C6}" dt="2020-03-27T19:38:47.578" v="3231" actId="1076"/>
          <ac:spMkLst>
            <pc:docMk/>
            <pc:sldMk cId="1453421179" sldId="259"/>
            <ac:spMk id="2" creationId="{3474836B-6CFE-4E52-95C0-B9CF7C0146E0}"/>
          </ac:spMkLst>
        </pc:spChg>
        <pc:spChg chg="mod">
          <ac:chgData name="Alyissa Horn" userId="faa5706af6121293" providerId="LiveId" clId="{940DEFC3-7F36-4175-92AF-81D0295759C6}" dt="2020-03-27T19:38:51.334" v="3232" actId="1076"/>
          <ac:spMkLst>
            <pc:docMk/>
            <pc:sldMk cId="1453421179" sldId="259"/>
            <ac:spMk id="3" creationId="{75F4943F-BD0A-479B-B98E-3E13EC910D5A}"/>
          </ac:spMkLst>
        </pc:spChg>
        <pc:spChg chg="add mod">
          <ac:chgData name="Alyissa Horn" userId="faa5706af6121293" providerId="LiveId" clId="{940DEFC3-7F36-4175-92AF-81D0295759C6}" dt="2020-03-30T23:39:49.947" v="8759" actId="20577"/>
          <ac:spMkLst>
            <pc:docMk/>
            <pc:sldMk cId="1453421179" sldId="259"/>
            <ac:spMk id="4" creationId="{88514DE7-9C06-47B8-AC13-A4CFCB631FD8}"/>
          </ac:spMkLst>
        </pc:spChg>
        <pc:picChg chg="mod">
          <ac:chgData name="Alyissa Horn" userId="faa5706af6121293" providerId="LiveId" clId="{940DEFC3-7F36-4175-92AF-81D0295759C6}" dt="2020-03-31T19:26:53.886" v="8868" actId="1076"/>
          <ac:picMkLst>
            <pc:docMk/>
            <pc:sldMk cId="1453421179" sldId="259"/>
            <ac:picMk id="5" creationId="{520ED40D-6A40-48E7-A573-0DB88A49C585}"/>
          </ac:picMkLst>
        </pc:picChg>
      </pc:sldChg>
      <pc:sldChg chg="modSp add">
        <pc:chgData name="Alyissa Horn" userId="faa5706af6121293" providerId="LiveId" clId="{940DEFC3-7F36-4175-92AF-81D0295759C6}" dt="2020-04-06T17:36:16.140" v="8876" actId="1076"/>
        <pc:sldMkLst>
          <pc:docMk/>
          <pc:sldMk cId="2890245985" sldId="260"/>
        </pc:sldMkLst>
        <pc:spChg chg="mod">
          <ac:chgData name="Alyissa Horn" userId="faa5706af6121293" providerId="LiveId" clId="{940DEFC3-7F36-4175-92AF-81D0295759C6}" dt="2020-03-27T20:07:16.557" v="5287" actId="20577"/>
          <ac:spMkLst>
            <pc:docMk/>
            <pc:sldMk cId="2890245985" sldId="260"/>
            <ac:spMk id="2" creationId="{4B355DFD-673B-4ABE-BCA2-C462C9A067B9}"/>
          </ac:spMkLst>
        </pc:spChg>
        <pc:spChg chg="mod">
          <ac:chgData name="Alyissa Horn" userId="faa5706af6121293" providerId="LiveId" clId="{940DEFC3-7F36-4175-92AF-81D0295759C6}" dt="2020-03-27T19:43:25.012" v="3681" actId="113"/>
          <ac:spMkLst>
            <pc:docMk/>
            <pc:sldMk cId="2890245985" sldId="260"/>
            <ac:spMk id="3" creationId="{1B1D0301-1695-4445-B5D6-A1F982C098DC}"/>
          </ac:spMkLst>
        </pc:spChg>
        <pc:picChg chg="mod">
          <ac:chgData name="Alyissa Horn" userId="faa5706af6121293" providerId="LiveId" clId="{940DEFC3-7F36-4175-92AF-81D0295759C6}" dt="2020-04-06T17:36:16.140" v="8876" actId="1076"/>
          <ac:picMkLst>
            <pc:docMk/>
            <pc:sldMk cId="2890245985" sldId="260"/>
            <ac:picMk id="4" creationId="{A082B63E-9D41-477D-A026-D230E12095AB}"/>
          </ac:picMkLst>
        </pc:picChg>
      </pc:sldChg>
      <pc:sldChg chg="addSp modSp add">
        <pc:chgData name="Alyissa Horn" userId="faa5706af6121293" providerId="LiveId" clId="{940DEFC3-7F36-4175-92AF-81D0295759C6}" dt="2020-04-10T14:00:23.907" v="8887" actId="1076"/>
        <pc:sldMkLst>
          <pc:docMk/>
          <pc:sldMk cId="1641936539" sldId="261"/>
        </pc:sldMkLst>
        <pc:spChg chg="mod">
          <ac:chgData name="Alyissa Horn" userId="faa5706af6121293" providerId="LiveId" clId="{940DEFC3-7F36-4175-92AF-81D0295759C6}" dt="2020-03-29T22:01:28.658" v="5474" actId="1076"/>
          <ac:spMkLst>
            <pc:docMk/>
            <pc:sldMk cId="1641936539" sldId="261"/>
            <ac:spMk id="2" creationId="{97B6BBBC-53FF-4595-961A-656100A23D2C}"/>
          </ac:spMkLst>
        </pc:spChg>
        <pc:spChg chg="mod">
          <ac:chgData name="Alyissa Horn" userId="faa5706af6121293" providerId="LiveId" clId="{940DEFC3-7F36-4175-92AF-81D0295759C6}" dt="2020-03-30T23:40:19.362" v="8762"/>
          <ac:spMkLst>
            <pc:docMk/>
            <pc:sldMk cId="1641936539" sldId="261"/>
            <ac:spMk id="3" creationId="{65127D3D-CC7E-4F87-BF75-1B34247F0B1F}"/>
          </ac:spMkLst>
        </pc:spChg>
        <pc:spChg chg="mod">
          <ac:chgData name="Alyissa Horn" userId="faa5706af6121293" providerId="LiveId" clId="{940DEFC3-7F36-4175-92AF-81D0295759C6}" dt="2020-03-27T19:55:34.977" v="4634" actId="20577"/>
          <ac:spMkLst>
            <pc:docMk/>
            <pc:sldMk cId="1641936539" sldId="261"/>
            <ac:spMk id="4" creationId="{98AE0683-EAB4-4F64-A238-5B067BFA376E}"/>
          </ac:spMkLst>
        </pc:spChg>
        <pc:spChg chg="add mod">
          <ac:chgData name="Alyissa Horn" userId="faa5706af6121293" providerId="LiveId" clId="{940DEFC3-7F36-4175-92AF-81D0295759C6}" dt="2020-03-30T23:41:35.417" v="8778" actId="255"/>
          <ac:spMkLst>
            <pc:docMk/>
            <pc:sldMk cId="1641936539" sldId="261"/>
            <ac:spMk id="5" creationId="{8C96E416-5876-419C-9B23-D6004810D360}"/>
          </ac:spMkLst>
        </pc:spChg>
        <pc:picChg chg="mod">
          <ac:chgData name="Alyissa Horn" userId="faa5706af6121293" providerId="LiveId" clId="{940DEFC3-7F36-4175-92AF-81D0295759C6}" dt="2020-04-10T14:00:23.907" v="8887" actId="1076"/>
          <ac:picMkLst>
            <pc:docMk/>
            <pc:sldMk cId="1641936539" sldId="261"/>
            <ac:picMk id="6" creationId="{32F7213D-1490-440B-9455-A84872773E8F}"/>
          </ac:picMkLst>
        </pc:picChg>
      </pc:sldChg>
      <pc:sldChg chg="addSp delSp modSp add mod ord setBg">
        <pc:chgData name="Alyissa Horn" userId="faa5706af6121293" providerId="LiveId" clId="{940DEFC3-7F36-4175-92AF-81D0295759C6}" dt="2020-04-17T01:21:26.484" v="8937"/>
        <pc:sldMkLst>
          <pc:docMk/>
          <pc:sldMk cId="3695194389" sldId="262"/>
        </pc:sldMkLst>
        <pc:spChg chg="mod">
          <ac:chgData name="Alyissa Horn" userId="faa5706af6121293" providerId="LiveId" clId="{940DEFC3-7F36-4175-92AF-81D0295759C6}" dt="2020-03-27T20:01:40.012" v="4720" actId="1076"/>
          <ac:spMkLst>
            <pc:docMk/>
            <pc:sldMk cId="3695194389" sldId="262"/>
            <ac:spMk id="2" creationId="{7A29629B-75F7-43C4-88AD-DBD80C0E2BE3}"/>
          </ac:spMkLst>
        </pc:spChg>
        <pc:spChg chg="del">
          <ac:chgData name="Alyissa Horn" userId="faa5706af6121293" providerId="LiveId" clId="{940DEFC3-7F36-4175-92AF-81D0295759C6}" dt="2020-03-27T20:00:11.223" v="4695" actId="931"/>
          <ac:spMkLst>
            <pc:docMk/>
            <pc:sldMk cId="3695194389" sldId="262"/>
            <ac:spMk id="3" creationId="{1B3342CB-844A-454E-97E5-EF200392765E}"/>
          </ac:spMkLst>
        </pc:spChg>
        <pc:spChg chg="add mod">
          <ac:chgData name="Alyissa Horn" userId="faa5706af6121293" providerId="LiveId" clId="{940DEFC3-7F36-4175-92AF-81D0295759C6}" dt="2020-03-30T23:43:02.526" v="8807" actId="14100"/>
          <ac:spMkLst>
            <pc:docMk/>
            <pc:sldMk cId="3695194389" sldId="262"/>
            <ac:spMk id="3" creationId="{BB34F9BF-2A7D-4DEE-B4FA-7E6CFEB2DCFC}"/>
          </ac:spMkLst>
        </pc:spChg>
        <pc:spChg chg="add">
          <ac:chgData name="Alyissa Horn" userId="faa5706af6121293" providerId="LiveId" clId="{940DEFC3-7F36-4175-92AF-81D0295759C6}" dt="2020-03-27T20:00:14.539" v="4698" actId="26606"/>
          <ac:spMkLst>
            <pc:docMk/>
            <pc:sldMk cId="3695194389" sldId="262"/>
            <ac:spMk id="10" creationId="{5D5E0904-721C-4D68-9EB8-1C9752E329A7}"/>
          </ac:spMkLst>
        </pc:spChg>
        <pc:spChg chg="add">
          <ac:chgData name="Alyissa Horn" userId="faa5706af6121293" providerId="LiveId" clId="{940DEFC3-7F36-4175-92AF-81D0295759C6}" dt="2020-03-27T20:00:14.539" v="4698" actId="26606"/>
          <ac:spMkLst>
            <pc:docMk/>
            <pc:sldMk cId="3695194389" sldId="262"/>
            <ac:spMk id="12" creationId="{B298ECBA-3258-45DF-8FD4-7581736BCCBC}"/>
          </ac:spMkLst>
        </pc:spChg>
        <pc:spChg chg="add">
          <ac:chgData name="Alyissa Horn" userId="faa5706af6121293" providerId="LiveId" clId="{940DEFC3-7F36-4175-92AF-81D0295759C6}" dt="2020-03-27T20:00:14.539" v="4698" actId="26606"/>
          <ac:spMkLst>
            <pc:docMk/>
            <pc:sldMk cId="3695194389" sldId="262"/>
            <ac:spMk id="14" creationId="{B62BF453-BD82-4B90-9FE7-51703133806E}"/>
          </ac:spMkLst>
        </pc:spChg>
        <pc:spChg chg="add">
          <ac:chgData name="Alyissa Horn" userId="faa5706af6121293" providerId="LiveId" clId="{940DEFC3-7F36-4175-92AF-81D0295759C6}" dt="2020-03-27T20:00:14.539" v="4698" actId="26606"/>
          <ac:spMkLst>
            <pc:docMk/>
            <pc:sldMk cId="3695194389" sldId="262"/>
            <ac:spMk id="16" creationId="{072366D3-9B5C-42E1-9906-77FF6BB55EAB}"/>
          </ac:spMkLst>
        </pc:spChg>
        <pc:spChg chg="add">
          <ac:chgData name="Alyissa Horn" userId="faa5706af6121293" providerId="LiveId" clId="{940DEFC3-7F36-4175-92AF-81D0295759C6}" dt="2020-03-27T20:00:14.539" v="4698" actId="26606"/>
          <ac:spMkLst>
            <pc:docMk/>
            <pc:sldMk cId="3695194389" sldId="262"/>
            <ac:spMk id="18" creationId="{121F5E60-4E89-4B16-A245-12BD9935998D}"/>
          </ac:spMkLst>
        </pc:spChg>
        <pc:picChg chg="mod">
          <ac:chgData name="Alyissa Horn" userId="faa5706af6121293" providerId="LiveId" clId="{940DEFC3-7F36-4175-92AF-81D0295759C6}" dt="2020-04-09T18:58:28.112" v="8883" actId="1076"/>
          <ac:picMkLst>
            <pc:docMk/>
            <pc:sldMk cId="3695194389" sldId="262"/>
            <ac:picMk id="4" creationId="{4DF2EA55-BC23-4145-BF6E-B3B9F194A8A8}"/>
          </ac:picMkLst>
        </pc:picChg>
        <pc:picChg chg="add mod">
          <ac:chgData name="Alyissa Horn" userId="faa5706af6121293" providerId="LiveId" clId="{940DEFC3-7F36-4175-92AF-81D0295759C6}" dt="2020-03-27T20:01:59.691" v="4725" actId="1076"/>
          <ac:picMkLst>
            <pc:docMk/>
            <pc:sldMk cId="3695194389" sldId="262"/>
            <ac:picMk id="5" creationId="{A73630CC-4C26-4C8D-8B04-E0037E3F2CE7}"/>
          </ac:picMkLst>
        </pc:picChg>
      </pc:sldChg>
      <pc:sldChg chg="modSp add del">
        <pc:chgData name="Alyissa Horn" userId="faa5706af6121293" providerId="LiveId" clId="{940DEFC3-7F36-4175-92AF-81D0295759C6}" dt="2020-03-27T19:56:36.192" v="4660"/>
        <pc:sldMkLst>
          <pc:docMk/>
          <pc:sldMk cId="4190247852" sldId="262"/>
        </pc:sldMkLst>
        <pc:spChg chg="mod">
          <ac:chgData name="Alyissa Horn" userId="faa5706af6121293" providerId="LiveId" clId="{940DEFC3-7F36-4175-92AF-81D0295759C6}" dt="2020-03-27T19:56:35.700" v="4659" actId="20577"/>
          <ac:spMkLst>
            <pc:docMk/>
            <pc:sldMk cId="4190247852" sldId="262"/>
            <ac:spMk id="2" creationId="{F9ED1CE3-18DD-4E99-AFAF-5B499C477C39}"/>
          </ac:spMkLst>
        </pc:spChg>
      </pc:sldChg>
      <pc:sldChg chg="addSp modSp add">
        <pc:chgData name="Alyissa Horn" userId="faa5706af6121293" providerId="LiveId" clId="{940DEFC3-7F36-4175-92AF-81D0295759C6}" dt="2020-04-10T14:00:03.583" v="8884" actId="1076"/>
        <pc:sldMkLst>
          <pc:docMk/>
          <pc:sldMk cId="3968986281" sldId="263"/>
        </pc:sldMkLst>
        <pc:spChg chg="mod">
          <ac:chgData name="Alyissa Horn" userId="faa5706af6121293" providerId="LiveId" clId="{940DEFC3-7F36-4175-92AF-81D0295759C6}" dt="2020-03-27T20:03:55.270" v="4764" actId="1076"/>
          <ac:spMkLst>
            <pc:docMk/>
            <pc:sldMk cId="3968986281" sldId="263"/>
            <ac:spMk id="2" creationId="{B9E86A58-ADD9-4CF4-B116-0F4CD0FE3194}"/>
          </ac:spMkLst>
        </pc:spChg>
        <pc:spChg chg="mod">
          <ac:chgData name="Alyissa Horn" userId="faa5706af6121293" providerId="LiveId" clId="{940DEFC3-7F36-4175-92AF-81D0295759C6}" dt="2020-03-29T22:08:22.872" v="6235" actId="113"/>
          <ac:spMkLst>
            <pc:docMk/>
            <pc:sldMk cId="3968986281" sldId="263"/>
            <ac:spMk id="3" creationId="{C97D212A-48C0-4F47-BC34-19A98676AF37}"/>
          </ac:spMkLst>
        </pc:spChg>
        <pc:spChg chg="add mod">
          <ac:chgData name="Alyissa Horn" userId="faa5706af6121293" providerId="LiveId" clId="{940DEFC3-7F36-4175-92AF-81D0295759C6}" dt="2020-03-30T23:42:28.350" v="8794" actId="1076"/>
          <ac:spMkLst>
            <pc:docMk/>
            <pc:sldMk cId="3968986281" sldId="263"/>
            <ac:spMk id="4" creationId="{F0AD6A4D-0918-4FE9-B046-68E77F7AC9FF}"/>
          </ac:spMkLst>
        </pc:spChg>
        <pc:picChg chg="mod">
          <ac:chgData name="Alyissa Horn" userId="faa5706af6121293" providerId="LiveId" clId="{940DEFC3-7F36-4175-92AF-81D0295759C6}" dt="2020-04-10T14:00:03.583" v="8884" actId="1076"/>
          <ac:picMkLst>
            <pc:docMk/>
            <pc:sldMk cId="3968986281" sldId="263"/>
            <ac:picMk id="5" creationId="{DA6C5A39-3E77-422D-B732-7CDABD9A4DFC}"/>
          </ac:picMkLst>
        </pc:picChg>
      </pc:sldChg>
      <pc:sldChg chg="addSp delSp modSp add ord">
        <pc:chgData name="Alyissa Horn" userId="faa5706af6121293" providerId="LiveId" clId="{940DEFC3-7F36-4175-92AF-81D0295759C6}" dt="2020-04-17T01:21:25.300" v="8935"/>
        <pc:sldMkLst>
          <pc:docMk/>
          <pc:sldMk cId="1299510801" sldId="264"/>
        </pc:sldMkLst>
        <pc:spChg chg="mod">
          <ac:chgData name="Alyissa Horn" userId="faa5706af6121293" providerId="LiveId" clId="{940DEFC3-7F36-4175-92AF-81D0295759C6}" dt="2020-03-29T22:14:15.828" v="6964" actId="20577"/>
          <ac:spMkLst>
            <pc:docMk/>
            <pc:sldMk cId="1299510801" sldId="264"/>
            <ac:spMk id="2" creationId="{33F088E9-B8B1-4C22-B6EC-A0123FCB2EA3}"/>
          </ac:spMkLst>
        </pc:spChg>
        <pc:spChg chg="del">
          <ac:chgData name="Alyissa Horn" userId="faa5706af6121293" providerId="LiveId" clId="{940DEFC3-7F36-4175-92AF-81D0295759C6}" dt="2020-03-29T22:10:21.302" v="6289"/>
          <ac:spMkLst>
            <pc:docMk/>
            <pc:sldMk cId="1299510801" sldId="264"/>
            <ac:spMk id="3" creationId="{7A3E5E68-4C30-40F6-B360-258C0B95C63C}"/>
          </ac:spMkLst>
        </pc:spChg>
        <pc:spChg chg="add mod">
          <ac:chgData name="Alyissa Horn" userId="faa5706af6121293" providerId="LiveId" clId="{940DEFC3-7F36-4175-92AF-81D0295759C6}" dt="2020-03-30T23:43:48.944" v="8824" actId="255"/>
          <ac:spMkLst>
            <pc:docMk/>
            <pc:sldMk cId="1299510801" sldId="264"/>
            <ac:spMk id="3" creationId="{CA3E9CBA-69E8-4D76-9694-F2DF4D4FBD70}"/>
          </ac:spMkLst>
        </pc:spChg>
        <pc:spChg chg="add mod">
          <ac:chgData name="Alyissa Horn" userId="faa5706af6121293" providerId="LiveId" clId="{940DEFC3-7F36-4175-92AF-81D0295759C6}" dt="2020-03-29T22:12:09.664" v="6631" actId="20577"/>
          <ac:spMkLst>
            <pc:docMk/>
            <pc:sldMk cId="1299510801" sldId="264"/>
            <ac:spMk id="4" creationId="{7ECE4589-B313-4334-96C1-5B3E80277A2A}"/>
          </ac:spMkLst>
        </pc:spChg>
        <pc:spChg chg="add mod">
          <ac:chgData name="Alyissa Horn" userId="faa5706af6121293" providerId="LiveId" clId="{940DEFC3-7F36-4175-92AF-81D0295759C6}" dt="2020-03-29T22:14:04.336" v="6947" actId="20577"/>
          <ac:spMkLst>
            <pc:docMk/>
            <pc:sldMk cId="1299510801" sldId="264"/>
            <ac:spMk id="5" creationId="{EB1965FE-BF18-4B21-86DC-A61C7333DAC0}"/>
          </ac:spMkLst>
        </pc:spChg>
        <pc:picChg chg="mod">
          <ac:chgData name="Alyissa Horn" userId="faa5706af6121293" providerId="LiveId" clId="{940DEFC3-7F36-4175-92AF-81D0295759C6}" dt="2020-04-10T20:00:22.972" v="8889" actId="1076"/>
          <ac:picMkLst>
            <pc:docMk/>
            <pc:sldMk cId="1299510801" sldId="264"/>
            <ac:picMk id="6" creationId="{9C5B6561-B87D-48DD-8E30-3F0AB13217C5}"/>
          </ac:picMkLst>
        </pc:picChg>
      </pc:sldChg>
      <pc:sldChg chg="addSp modSp add">
        <pc:chgData name="Alyissa Horn" userId="faa5706af6121293" providerId="LiveId" clId="{940DEFC3-7F36-4175-92AF-81D0295759C6}" dt="2020-04-10T14:00:16.293" v="8886" actId="1076"/>
        <pc:sldMkLst>
          <pc:docMk/>
          <pc:sldMk cId="2837396475" sldId="265"/>
        </pc:sldMkLst>
        <pc:spChg chg="mod">
          <ac:chgData name="Alyissa Horn" userId="faa5706af6121293" providerId="LiveId" clId="{940DEFC3-7F36-4175-92AF-81D0295759C6}" dt="2020-03-29T22:14:40.664" v="7001" actId="122"/>
          <ac:spMkLst>
            <pc:docMk/>
            <pc:sldMk cId="2837396475" sldId="265"/>
            <ac:spMk id="2" creationId="{B175BC18-B58C-4991-96B2-55503D398826}"/>
          </ac:spMkLst>
        </pc:spChg>
        <pc:spChg chg="mod">
          <ac:chgData name="Alyissa Horn" userId="faa5706af6121293" providerId="LiveId" clId="{940DEFC3-7F36-4175-92AF-81D0295759C6}" dt="2020-03-29T22:21:24.396" v="7939" actId="20577"/>
          <ac:spMkLst>
            <pc:docMk/>
            <pc:sldMk cId="2837396475" sldId="265"/>
            <ac:spMk id="3" creationId="{63F7A512-2049-4148-89CA-794E295227F7}"/>
          </ac:spMkLst>
        </pc:spChg>
        <pc:spChg chg="mod">
          <ac:chgData name="Alyissa Horn" userId="faa5706af6121293" providerId="LiveId" clId="{940DEFC3-7F36-4175-92AF-81D0295759C6}" dt="2020-03-30T23:44:03.320" v="8825"/>
          <ac:spMkLst>
            <pc:docMk/>
            <pc:sldMk cId="2837396475" sldId="265"/>
            <ac:spMk id="4" creationId="{4FBEB2C3-220B-4565-B1C2-DAC35747D3A5}"/>
          </ac:spMkLst>
        </pc:spChg>
        <pc:spChg chg="add mod">
          <ac:chgData name="Alyissa Horn" userId="faa5706af6121293" providerId="LiveId" clId="{940DEFC3-7F36-4175-92AF-81D0295759C6}" dt="2020-03-30T23:45:23.382" v="8844" actId="1076"/>
          <ac:spMkLst>
            <pc:docMk/>
            <pc:sldMk cId="2837396475" sldId="265"/>
            <ac:spMk id="5" creationId="{26484D92-61A8-4646-9538-D8F2F762FC13}"/>
          </ac:spMkLst>
        </pc:spChg>
        <pc:picChg chg="mod">
          <ac:chgData name="Alyissa Horn" userId="faa5706af6121293" providerId="LiveId" clId="{940DEFC3-7F36-4175-92AF-81D0295759C6}" dt="2020-04-10T14:00:16.293" v="8886" actId="1076"/>
          <ac:picMkLst>
            <pc:docMk/>
            <pc:sldMk cId="2837396475" sldId="265"/>
            <ac:picMk id="6" creationId="{13A35A5D-3CFE-4A73-8CD1-EF5154319397}"/>
          </ac:picMkLst>
        </pc:picChg>
      </pc:sldChg>
      <pc:sldChg chg="addSp modSp add">
        <pc:chgData name="Alyissa Horn" userId="faa5706af6121293" providerId="LiveId" clId="{940DEFC3-7F36-4175-92AF-81D0295759C6}" dt="2020-04-17T01:23:16.181" v="8976" actId="20577"/>
        <pc:sldMkLst>
          <pc:docMk/>
          <pc:sldMk cId="3746585695" sldId="266"/>
        </pc:sldMkLst>
        <pc:spChg chg="mod">
          <ac:chgData name="Alyissa Horn" userId="faa5706af6121293" providerId="LiveId" clId="{940DEFC3-7F36-4175-92AF-81D0295759C6}" dt="2020-04-17T01:23:16.181" v="8976" actId="20577"/>
          <ac:spMkLst>
            <pc:docMk/>
            <pc:sldMk cId="3746585695" sldId="266"/>
            <ac:spMk id="2" creationId="{FA48169C-CBA7-4517-B65F-ADD0603A6E2D}"/>
          </ac:spMkLst>
        </pc:spChg>
        <pc:spChg chg="mod">
          <ac:chgData name="Alyissa Horn" userId="faa5706af6121293" providerId="LiveId" clId="{940DEFC3-7F36-4175-92AF-81D0295759C6}" dt="2020-03-29T22:24:13.190" v="8679" actId="20577"/>
          <ac:spMkLst>
            <pc:docMk/>
            <pc:sldMk cId="3746585695" sldId="266"/>
            <ac:spMk id="3" creationId="{C8F47CF2-ADC4-47B7-9883-838B1B9E1C31}"/>
          </ac:spMkLst>
        </pc:spChg>
        <pc:spChg chg="add mod">
          <ac:chgData name="Alyissa Horn" userId="faa5706af6121293" providerId="LiveId" clId="{940DEFC3-7F36-4175-92AF-81D0295759C6}" dt="2020-03-30T23:46:37.375" v="8864" actId="14100"/>
          <ac:spMkLst>
            <pc:docMk/>
            <pc:sldMk cId="3746585695" sldId="266"/>
            <ac:spMk id="4" creationId="{0601ED0F-B44D-437A-AAF3-7D3DA3733D00}"/>
          </ac:spMkLst>
        </pc:spChg>
        <pc:picChg chg="mod">
          <ac:chgData name="Alyissa Horn" userId="faa5706af6121293" providerId="LiveId" clId="{940DEFC3-7F36-4175-92AF-81D0295759C6}" dt="2020-04-10T14:00:12.486" v="8885" actId="1076"/>
          <ac:picMkLst>
            <pc:docMk/>
            <pc:sldMk cId="3746585695" sldId="266"/>
            <ac:picMk id="5" creationId="{3DE3F25E-5703-487B-A987-5747D8EE0D4A}"/>
          </ac:picMkLst>
        </pc:picChg>
      </pc:sldChg>
      <pc:sldChg chg="modSp new">
        <pc:chgData name="Alyissa Horn" userId="faa5706af6121293" providerId="LiveId" clId="{940DEFC3-7F36-4175-92AF-81D0295759C6}" dt="2020-04-17T14:34:13.417" v="9145" actId="20577"/>
        <pc:sldMkLst>
          <pc:docMk/>
          <pc:sldMk cId="2627293489" sldId="267"/>
        </pc:sldMkLst>
        <pc:spChg chg="mod">
          <ac:chgData name="Alyissa Horn" userId="faa5706af6121293" providerId="LiveId" clId="{940DEFC3-7F36-4175-92AF-81D0295759C6}" dt="2020-04-16T21:15:59.806" v="8928" actId="1076"/>
          <ac:spMkLst>
            <pc:docMk/>
            <pc:sldMk cId="2627293489" sldId="267"/>
            <ac:spMk id="2" creationId="{01A737F6-A5C3-4AF1-8EB9-4A98CD403198}"/>
          </ac:spMkLst>
        </pc:spChg>
        <pc:spChg chg="mod">
          <ac:chgData name="Alyissa Horn" userId="faa5706af6121293" providerId="LiveId" clId="{940DEFC3-7F36-4175-92AF-81D0295759C6}" dt="2020-04-17T14:34:13.417" v="9145" actId="20577"/>
          <ac:spMkLst>
            <pc:docMk/>
            <pc:sldMk cId="2627293489" sldId="267"/>
            <ac:spMk id="3" creationId="{8CEE1A34-A1E6-444B-9B01-15D2D9B64412}"/>
          </ac:spMkLst>
        </pc:spChg>
      </pc:sldChg>
      <pc:sldChg chg="new del">
        <pc:chgData name="Alyissa Horn" userId="faa5706af6121293" providerId="LiveId" clId="{940DEFC3-7F36-4175-92AF-81D0295759C6}" dt="2020-04-17T01:16:35.802" v="8933" actId="680"/>
        <pc:sldMkLst>
          <pc:docMk/>
          <pc:sldMk cId="761005533" sldId="268"/>
        </pc:sldMkLst>
      </pc:sldChg>
      <pc:sldChg chg="modSp new del">
        <pc:chgData name="Alyissa Horn" userId="faa5706af6121293" providerId="LiveId" clId="{940DEFC3-7F36-4175-92AF-81D0295759C6}" dt="2020-04-17T13:31:58.844" v="8986" actId="680"/>
        <pc:sldMkLst>
          <pc:docMk/>
          <pc:sldMk cId="3150523252" sldId="268"/>
        </pc:sldMkLst>
        <pc:spChg chg="mod">
          <ac:chgData name="Alyissa Horn" userId="faa5706af6121293" providerId="LiveId" clId="{940DEFC3-7F36-4175-92AF-81D0295759C6}" dt="2020-04-17T13:31:58.542" v="8985" actId="20577"/>
          <ac:spMkLst>
            <pc:docMk/>
            <pc:sldMk cId="3150523252" sldId="268"/>
            <ac:spMk id="2" creationId="{7497CE6F-E2EB-4AAF-A932-512C0B1A6F2F}"/>
          </ac:spMkLst>
        </pc:spChg>
      </pc:sldChg>
      <pc:sldChg chg="addSp delSp modSp new mod setBg">
        <pc:chgData name="Alyissa Horn" userId="faa5706af6121293" providerId="LiveId" clId="{940DEFC3-7F36-4175-92AF-81D0295759C6}" dt="2020-04-17T13:45:34.493" v="9109" actId="1076"/>
        <pc:sldMkLst>
          <pc:docMk/>
          <pc:sldMk cId="4087792679" sldId="268"/>
        </pc:sldMkLst>
        <pc:spChg chg="add del mod">
          <ac:chgData name="Alyissa Horn" userId="faa5706af6121293" providerId="LiveId" clId="{940DEFC3-7F36-4175-92AF-81D0295759C6}" dt="2020-04-17T13:39:31.597" v="9006" actId="20577"/>
          <ac:spMkLst>
            <pc:docMk/>
            <pc:sldMk cId="4087792679" sldId="268"/>
            <ac:spMk id="2" creationId="{42A62E29-F2FA-4118-8412-E7DC2355CFB0}"/>
          </ac:spMkLst>
        </pc:spChg>
        <pc:spChg chg="add del">
          <ac:chgData name="Alyissa Horn" userId="faa5706af6121293" providerId="LiveId" clId="{940DEFC3-7F36-4175-92AF-81D0295759C6}" dt="2020-04-17T13:39:05.915" v="8994"/>
          <ac:spMkLst>
            <pc:docMk/>
            <pc:sldMk cId="4087792679" sldId="268"/>
            <ac:spMk id="3" creationId="{ABACB0F1-1BF9-48B1-9964-129D5802FB48}"/>
          </ac:spMkLst>
        </pc:spChg>
        <pc:spChg chg="add del mod ord">
          <ac:chgData name="Alyissa Horn" userId="faa5706af6121293" providerId="LiveId" clId="{940DEFC3-7F36-4175-92AF-81D0295759C6}" dt="2020-04-17T13:43:20.574" v="9108" actId="20577"/>
          <ac:spMkLst>
            <pc:docMk/>
            <pc:sldMk cId="4087792679" sldId="268"/>
            <ac:spMk id="4" creationId="{07788FEA-9DF5-4542-AE32-C06511D6572C}"/>
          </ac:spMkLst>
        </pc:spChg>
        <pc:spChg chg="add del">
          <ac:chgData name="Alyissa Horn" userId="faa5706af6121293" providerId="LiveId" clId="{940DEFC3-7F36-4175-92AF-81D0295759C6}" dt="2020-04-17T13:38:55.634" v="8990" actId="26606"/>
          <ac:spMkLst>
            <pc:docMk/>
            <pc:sldMk cId="4087792679" sldId="268"/>
            <ac:spMk id="71" creationId="{21FFDA05-9640-4040-B33E-D46FD04434DB}"/>
          </ac:spMkLst>
        </pc:spChg>
        <pc:spChg chg="add del">
          <ac:chgData name="Alyissa Horn" userId="faa5706af6121293" providerId="LiveId" clId="{940DEFC3-7F36-4175-92AF-81D0295759C6}" dt="2020-04-17T13:39:04.058" v="8992" actId="26606"/>
          <ac:spMkLst>
            <pc:docMk/>
            <pc:sldMk cId="4087792679" sldId="268"/>
            <ac:spMk id="1028" creationId="{5B6D324E-2D03-4162-AF1E-D5E32234E254}"/>
          </ac:spMkLst>
        </pc:spChg>
        <pc:spChg chg="add del">
          <ac:chgData name="Alyissa Horn" userId="faa5706af6121293" providerId="LiveId" clId="{940DEFC3-7F36-4175-92AF-81D0295759C6}" dt="2020-04-17T13:39:04.058" v="8992" actId="26606"/>
          <ac:spMkLst>
            <pc:docMk/>
            <pc:sldMk cId="4087792679" sldId="268"/>
            <ac:spMk id="1029" creationId="{42A62E29-F2FA-4118-8412-E7DC2355CFB0}"/>
          </ac:spMkLst>
        </pc:spChg>
        <pc:spChg chg="add del">
          <ac:chgData name="Alyissa Horn" userId="faa5706af6121293" providerId="LiveId" clId="{940DEFC3-7F36-4175-92AF-81D0295759C6}" dt="2020-04-17T13:39:04.058" v="8992" actId="26606"/>
          <ac:spMkLst>
            <pc:docMk/>
            <pc:sldMk cId="4087792679" sldId="268"/>
            <ac:spMk id="1030" creationId="{07788FEA-9DF5-4542-AE32-C06511D6572C}"/>
          </ac:spMkLst>
        </pc:spChg>
        <pc:spChg chg="add">
          <ac:chgData name="Alyissa Horn" userId="faa5706af6121293" providerId="LiveId" clId="{940DEFC3-7F36-4175-92AF-81D0295759C6}" dt="2020-04-17T13:39:27.789" v="8995" actId="26606"/>
          <ac:spMkLst>
            <pc:docMk/>
            <pc:sldMk cId="4087792679" sldId="268"/>
            <ac:spMk id="1031" creationId="{5B6D324E-2D03-4162-AF1E-D5E32234E254}"/>
          </ac:spMkLst>
        </pc:spChg>
        <pc:picChg chg="mod">
          <ac:chgData name="Alyissa Horn" userId="faa5706af6121293" providerId="LiveId" clId="{940DEFC3-7F36-4175-92AF-81D0295759C6}" dt="2020-04-17T13:45:34.493" v="9109" actId="1076"/>
          <ac:picMkLst>
            <pc:docMk/>
            <pc:sldMk cId="4087792679" sldId="268"/>
            <ac:picMk id="5" creationId="{0C42B9BE-F464-4F2A-A9ED-9D58151A1EA9}"/>
          </ac:picMkLst>
        </pc:picChg>
        <pc:picChg chg="add del mod">
          <ac:chgData name="Alyissa Horn" userId="faa5706af6121293" providerId="LiveId" clId="{940DEFC3-7F36-4175-92AF-81D0295759C6}" dt="2020-04-17T13:39:27.789" v="8995" actId="26606"/>
          <ac:picMkLst>
            <pc:docMk/>
            <pc:sldMk cId="4087792679" sldId="268"/>
            <ac:picMk id="1026" creationId="{236BA41F-BE99-4DEF-A4A0-3E6E24EEF76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C0EAE62A-3EDE-445F-AB94-CF697C834205}" type="datetimeFigureOut">
              <a:rPr lang="en-US" smtClean="0"/>
              <a:t>5/1/2020</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1AFAC55F-9C12-461C-8CAD-B01D70A4711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21650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AE62A-3EDE-445F-AB94-CF697C834205}"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381005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AE62A-3EDE-445F-AB94-CF697C834205}"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48930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AE62A-3EDE-445F-AB94-CF697C834205}"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1069719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EAE62A-3EDE-445F-AB94-CF697C834205}"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AC55F-9C12-461C-8CAD-B01D70A4711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219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EAE62A-3EDE-445F-AB94-CF697C834205}"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219510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EAE62A-3EDE-445F-AB94-CF697C834205}" type="datetimeFigureOut">
              <a:rPr lang="en-US" smtClean="0"/>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138081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EAE62A-3EDE-445F-AB94-CF697C834205}" type="datetimeFigureOut">
              <a:rPr lang="en-US" smtClean="0"/>
              <a:t>5/1/2020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1978404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AE62A-3EDE-445F-AB94-CF697C834205}" type="datetimeFigureOut">
              <a:rPr lang="en-US" smtClean="0"/>
              <a:t>5/1/2020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510922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EAE62A-3EDE-445F-AB94-CF697C834205}"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305447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EAE62A-3EDE-445F-AB94-CF697C834205}"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AC55F-9C12-461C-8CAD-B01D70A47117}" type="slidenum">
              <a:rPr lang="en-US" smtClean="0"/>
              <a:t>‹#›</a:t>
            </a:fld>
            <a:endParaRPr lang="en-US"/>
          </a:p>
        </p:txBody>
      </p:sp>
    </p:spTree>
    <p:extLst>
      <p:ext uri="{BB962C8B-B14F-4D97-AF65-F5344CB8AC3E}">
        <p14:creationId xmlns:p14="http://schemas.microsoft.com/office/powerpoint/2010/main" val="1882973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0EAE62A-3EDE-445F-AB94-CF697C834205}" type="datetimeFigureOut">
              <a:rPr lang="en-US" smtClean="0"/>
              <a:t>5/1/2020</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1AFAC55F-9C12-461C-8CAD-B01D70A47117}" type="slidenum">
              <a:rPr lang="en-US" smtClean="0"/>
              <a:t>‹#›</a:t>
            </a:fld>
            <a:endParaRPr lang="en-US"/>
          </a:p>
        </p:txBody>
      </p:sp>
    </p:spTree>
    <p:extLst>
      <p:ext uri="{BB962C8B-B14F-4D97-AF65-F5344CB8AC3E}">
        <p14:creationId xmlns:p14="http://schemas.microsoft.com/office/powerpoint/2010/main" val="780529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hyperlink" Target="https://doi-org.ezproxy.bgsu.edu/10.1111/1475-6765.12199"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hyperlink" Target="http://www.americanimmigrationcouncil.org/research/opportunity-and-exclusion-brief-history-us-immigration-policy" TargetMode="External"/><Relationship Id="rId2" Type="http://schemas.openxmlformats.org/officeDocument/2006/relationships/hyperlink" Target="http://www.brookings.edu/wp-content/uploads/2012/04/0925_immigration_dionne.pdf" TargetMode="External"/><Relationship Id="rId1" Type="http://schemas.openxmlformats.org/officeDocument/2006/relationships/slideLayout" Target="../slideLayouts/slideLayout2.xml"/><Relationship Id="rId6" Type="http://schemas.openxmlformats.org/officeDocument/2006/relationships/hyperlink" Target="http://www.ncbi.nlm.nih.gov/pmc/articles/PMC3407978/" TargetMode="External"/><Relationship Id="rId5" Type="http://schemas.openxmlformats.org/officeDocument/2006/relationships/hyperlink" Target="http://www.oecd.org/dev/44121339.pdf" TargetMode="External"/><Relationship Id="rId4" Type="http://schemas.openxmlformats.org/officeDocument/2006/relationships/hyperlink" Target="https://doi-org.ezproxy.bgsu.edu/10.1111/1475-6765.12199"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hyperlink" Target="http://www.oecd.org/dev/44121339.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hyperlink" Target="http://www.ncbi.nlm.nih.gov/pmc/articles/PMC3407978/"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hyperlink" Target="http://www.ncbi.nlm.nih.gov/pmc/articles/PMC3407978/" TargetMode="Externa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AC26-F9FC-48E4-A1AE-60A4FCB924D1}"/>
              </a:ext>
            </a:extLst>
          </p:cNvPr>
          <p:cNvSpPr>
            <a:spLocks noGrp="1"/>
          </p:cNvSpPr>
          <p:nvPr>
            <p:ph type="ctrTitle"/>
          </p:nvPr>
        </p:nvSpPr>
        <p:spPr/>
        <p:txBody>
          <a:bodyPr>
            <a:normAutofit fontScale="90000"/>
          </a:bodyPr>
          <a:lstStyle/>
          <a:p>
            <a:pPr algn="ctr"/>
            <a:r>
              <a:rPr lang="en-US" dirty="0"/>
              <a:t>Using Costa Rica to Examine How and Why Immigration Policies are Becoming Stricter </a:t>
            </a:r>
          </a:p>
        </p:txBody>
      </p:sp>
      <p:sp>
        <p:nvSpPr>
          <p:cNvPr id="3" name="Subtitle 2">
            <a:extLst>
              <a:ext uri="{FF2B5EF4-FFF2-40B4-BE49-F238E27FC236}">
                <a16:creationId xmlns:a16="http://schemas.microsoft.com/office/drawing/2014/main" id="{AE551E28-8437-49DB-A840-3141AD133310}"/>
              </a:ext>
            </a:extLst>
          </p:cNvPr>
          <p:cNvSpPr>
            <a:spLocks noGrp="1"/>
          </p:cNvSpPr>
          <p:nvPr>
            <p:ph type="subTitle" idx="1"/>
          </p:nvPr>
        </p:nvSpPr>
        <p:spPr/>
        <p:txBody>
          <a:bodyPr/>
          <a:lstStyle/>
          <a:p>
            <a:pPr algn="ctr"/>
            <a:r>
              <a:rPr lang="en-US" dirty="0"/>
              <a:t>Alyissa Horn</a:t>
            </a:r>
          </a:p>
          <a:p>
            <a:pPr algn="ctr"/>
            <a:r>
              <a:rPr lang="en-US" sz="1800" dirty="0"/>
              <a:t>Junior Philosophy, Politics, Economics, and Law (PPEL) Major </a:t>
            </a:r>
            <a:r>
              <a:rPr lang="en-US" dirty="0"/>
              <a:t> </a:t>
            </a:r>
          </a:p>
          <a:p>
            <a:pPr algn="ctr"/>
            <a:r>
              <a:rPr lang="en-US" dirty="0"/>
              <a:t>Bowling Green State University </a:t>
            </a:r>
          </a:p>
          <a:p>
            <a:pPr algn="ctr"/>
            <a:endParaRPr lang="en-US" dirty="0"/>
          </a:p>
        </p:txBody>
      </p:sp>
      <p:pic>
        <p:nvPicPr>
          <p:cNvPr id="4" name="Recorded Sound">
            <a:hlinkClick r:id="" action="ppaction://media"/>
            <a:extLst>
              <a:ext uri="{FF2B5EF4-FFF2-40B4-BE49-F238E27FC236}">
                <a16:creationId xmlns:a16="http://schemas.microsoft.com/office/drawing/2014/main" id="{F2E86195-91A8-4838-A246-E44B5F52BE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0128" y="411997"/>
            <a:ext cx="487363" cy="487363"/>
          </a:xfrm>
          <a:prstGeom prst="rect">
            <a:avLst/>
          </a:prstGeom>
        </p:spPr>
      </p:pic>
    </p:spTree>
    <p:extLst>
      <p:ext uri="{BB962C8B-B14F-4D97-AF65-F5344CB8AC3E}">
        <p14:creationId xmlns:p14="http://schemas.microsoft.com/office/powerpoint/2010/main" val="143763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BC18-B58C-4991-96B2-55503D398826}"/>
              </a:ext>
            </a:extLst>
          </p:cNvPr>
          <p:cNvSpPr>
            <a:spLocks noGrp="1"/>
          </p:cNvSpPr>
          <p:nvPr>
            <p:ph type="title"/>
          </p:nvPr>
        </p:nvSpPr>
        <p:spPr/>
        <p:txBody>
          <a:bodyPr/>
          <a:lstStyle/>
          <a:p>
            <a:pPr algn="ctr"/>
            <a:r>
              <a:rPr lang="en-US" dirty="0"/>
              <a:t>A Sense of Nationalism </a:t>
            </a:r>
          </a:p>
        </p:txBody>
      </p:sp>
      <p:sp>
        <p:nvSpPr>
          <p:cNvPr id="3" name="Content Placeholder 2">
            <a:extLst>
              <a:ext uri="{FF2B5EF4-FFF2-40B4-BE49-F238E27FC236}">
                <a16:creationId xmlns:a16="http://schemas.microsoft.com/office/drawing/2014/main" id="{63F7A512-2049-4148-89CA-794E295227F7}"/>
              </a:ext>
            </a:extLst>
          </p:cNvPr>
          <p:cNvSpPr>
            <a:spLocks noGrp="1"/>
          </p:cNvSpPr>
          <p:nvPr>
            <p:ph sz="half" idx="1"/>
          </p:nvPr>
        </p:nvSpPr>
        <p:spPr/>
        <p:txBody>
          <a:bodyPr>
            <a:normAutofit/>
          </a:bodyPr>
          <a:lstStyle/>
          <a:p>
            <a:pPr marL="0" indent="0" algn="ctr">
              <a:buNone/>
            </a:pPr>
            <a:r>
              <a:rPr lang="en-US" b="1" dirty="0"/>
              <a:t>The United States</a:t>
            </a:r>
          </a:p>
          <a:p>
            <a:pPr>
              <a:buFont typeface="Wingdings" panose="05000000000000000000" pitchFamily="2" charset="2"/>
              <a:buChar char="v"/>
            </a:pPr>
            <a:r>
              <a:rPr lang="en-US" dirty="0"/>
              <a:t>U.S. national identities privilege the Eurocentric visions of America tied to race, language, and cultural origins. </a:t>
            </a:r>
          </a:p>
          <a:p>
            <a:pPr>
              <a:buFont typeface="Wingdings" panose="05000000000000000000" pitchFamily="2" charset="2"/>
              <a:buChar char="v"/>
            </a:pPr>
            <a:r>
              <a:rPr lang="en-US" dirty="0"/>
              <a:t>U.S. born citizens often conceive nonwhite immigrant newcomers as </a:t>
            </a:r>
            <a:r>
              <a:rPr lang="en-US" i="1" dirty="0"/>
              <a:t>them </a:t>
            </a:r>
            <a:r>
              <a:rPr lang="en-US" dirty="0"/>
              <a:t>rather than </a:t>
            </a:r>
            <a:r>
              <a:rPr lang="en-US" i="1" dirty="0"/>
              <a:t>us. </a:t>
            </a:r>
            <a:endParaRPr lang="en-US" dirty="0"/>
          </a:p>
        </p:txBody>
      </p:sp>
      <p:sp>
        <p:nvSpPr>
          <p:cNvPr id="4" name="Content Placeholder 3">
            <a:extLst>
              <a:ext uri="{FF2B5EF4-FFF2-40B4-BE49-F238E27FC236}">
                <a16:creationId xmlns:a16="http://schemas.microsoft.com/office/drawing/2014/main" id="{4FBEB2C3-220B-4565-B1C2-DAC35747D3A5}"/>
              </a:ext>
            </a:extLst>
          </p:cNvPr>
          <p:cNvSpPr>
            <a:spLocks noGrp="1"/>
          </p:cNvSpPr>
          <p:nvPr>
            <p:ph sz="half" idx="2"/>
          </p:nvPr>
        </p:nvSpPr>
        <p:spPr/>
        <p:txBody>
          <a:bodyPr>
            <a:normAutofit/>
          </a:bodyPr>
          <a:lstStyle/>
          <a:p>
            <a:pPr marL="0" indent="0" algn="ctr">
              <a:buNone/>
            </a:pPr>
            <a:r>
              <a:rPr lang="en-US" b="1" dirty="0"/>
              <a:t>Costa Rica</a:t>
            </a:r>
          </a:p>
          <a:p>
            <a:pPr>
              <a:buFont typeface="Wingdings" panose="05000000000000000000" pitchFamily="2" charset="2"/>
              <a:buChar char="v"/>
            </a:pPr>
            <a:r>
              <a:rPr lang="en-US" dirty="0"/>
              <a:t>Costa Rica is one of the most stable, democratic regions in Central America. </a:t>
            </a:r>
          </a:p>
          <a:p>
            <a:pPr>
              <a:buFont typeface="Wingdings" panose="05000000000000000000" pitchFamily="2" charset="2"/>
              <a:buChar char="v"/>
            </a:pPr>
            <a:r>
              <a:rPr lang="en-US" dirty="0"/>
              <a:t>Costa Ricans have been known to see themselves as “whiter” than other Central American citizens. </a:t>
            </a:r>
          </a:p>
          <a:p>
            <a:pPr lvl="1">
              <a:buFont typeface="Wingdings" panose="05000000000000000000" pitchFamily="2" charset="2"/>
              <a:buChar char="v"/>
            </a:pPr>
            <a:r>
              <a:rPr lang="en-US" dirty="0"/>
              <a:t>Nicaraguans are often seen as “foreigner others.”</a:t>
            </a:r>
          </a:p>
          <a:p>
            <a:pPr lvl="2">
              <a:buFont typeface="Wingdings" panose="05000000000000000000" pitchFamily="2" charset="2"/>
              <a:buChar char="v"/>
            </a:pPr>
            <a:r>
              <a:rPr lang="en-US" dirty="0"/>
              <a:t>Therefore, they are seen as less civilized, less educated; more brown, more indigenous, more black. </a:t>
            </a:r>
          </a:p>
          <a:p>
            <a:pPr lvl="1">
              <a:buFont typeface="Wingdings" panose="05000000000000000000" pitchFamily="2" charset="2"/>
              <a:buChar char="v"/>
            </a:pPr>
            <a:r>
              <a:rPr lang="en-US" dirty="0"/>
              <a:t>This allows blame to be placed on Nicaraguans for anything going wrong within Costa Rica. </a:t>
            </a:r>
          </a:p>
          <a:p>
            <a:pPr marL="548640" lvl="2" indent="0">
              <a:buNone/>
            </a:pPr>
            <a:endParaRPr lang="en-US" dirty="0"/>
          </a:p>
        </p:txBody>
      </p:sp>
      <p:sp>
        <p:nvSpPr>
          <p:cNvPr id="5" name="TextBox 4">
            <a:extLst>
              <a:ext uri="{FF2B5EF4-FFF2-40B4-BE49-F238E27FC236}">
                <a16:creationId xmlns:a16="http://schemas.microsoft.com/office/drawing/2014/main" id="{26484D92-61A8-4646-9538-D8F2F762FC13}"/>
              </a:ext>
            </a:extLst>
          </p:cNvPr>
          <p:cNvSpPr txBox="1"/>
          <p:nvPr/>
        </p:nvSpPr>
        <p:spPr>
          <a:xfrm>
            <a:off x="296419" y="5724525"/>
            <a:ext cx="6153151" cy="1323439"/>
          </a:xfrm>
          <a:prstGeom prst="rect">
            <a:avLst/>
          </a:prstGeom>
          <a:noFill/>
        </p:spPr>
        <p:txBody>
          <a:bodyPr wrap="square" rtlCol="0">
            <a:spAutoFit/>
          </a:bodyPr>
          <a:lstStyle/>
          <a:p>
            <a:r>
              <a:rPr lang="en-US" sz="1000" dirty="0"/>
              <a:t>Sources: Jones-Correa, Michael, et al. “Immigrant Perceptions of U.S.-Born Receptivity and the Shaping of American Identity.” </a:t>
            </a:r>
            <a:r>
              <a:rPr lang="en-US" sz="1000" i="1" dirty="0"/>
              <a:t>RSF: The Russell Sage Foundation Journal of the Social Sciences</a:t>
            </a:r>
            <a:r>
              <a:rPr lang="en-US" sz="1000" dirty="0"/>
              <a:t>, vol. 4, no. 5, 2018, pp. 47–80., doi:10.7758/rsf.2018.4.5.03.</a:t>
            </a:r>
          </a:p>
          <a:p>
            <a:endParaRPr lang="en-US" sz="1000" dirty="0"/>
          </a:p>
          <a:p>
            <a:r>
              <a:rPr lang="en-US" sz="1000" dirty="0"/>
              <a:t>Fouratt, Caitlin E. “‘Those Who Come to Do Harm’: The Framings of Immigration Problems in Costa Rican Immigration Law.” </a:t>
            </a:r>
            <a:r>
              <a:rPr lang="en-US" sz="1000" i="1" dirty="0"/>
              <a:t>International Migration Review</a:t>
            </a:r>
            <a:r>
              <a:rPr lang="en-US" sz="1000" dirty="0"/>
              <a:t>, vol. 48, no. 1, 2014, pp. 144–180., doi:10.1111/imre.12073. </a:t>
            </a:r>
          </a:p>
          <a:p>
            <a:endParaRPr lang="en-US" sz="1000" dirty="0"/>
          </a:p>
        </p:txBody>
      </p:sp>
      <p:pic>
        <p:nvPicPr>
          <p:cNvPr id="6" name="Recorded Sound">
            <a:hlinkClick r:id="" action="ppaction://media"/>
            <a:extLst>
              <a:ext uri="{FF2B5EF4-FFF2-40B4-BE49-F238E27FC236}">
                <a16:creationId xmlns:a16="http://schemas.microsoft.com/office/drawing/2014/main" id="{13A35A5D-3CFE-4A73-8CD1-EF51543193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6265" y="541178"/>
            <a:ext cx="487363" cy="487363"/>
          </a:xfrm>
          <a:prstGeom prst="rect">
            <a:avLst/>
          </a:prstGeom>
        </p:spPr>
      </p:pic>
    </p:spTree>
    <p:extLst>
      <p:ext uri="{BB962C8B-B14F-4D97-AF65-F5344CB8AC3E}">
        <p14:creationId xmlns:p14="http://schemas.microsoft.com/office/powerpoint/2010/main" val="283739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169C-CBA7-4517-B65F-ADD0603A6E2D}"/>
              </a:ext>
            </a:extLst>
          </p:cNvPr>
          <p:cNvSpPr>
            <a:spLocks noGrp="1"/>
          </p:cNvSpPr>
          <p:nvPr>
            <p:ph type="title"/>
          </p:nvPr>
        </p:nvSpPr>
        <p:spPr/>
        <p:txBody>
          <a:bodyPr/>
          <a:lstStyle/>
          <a:p>
            <a:pPr algn="ctr"/>
            <a:r>
              <a:rPr lang="en-US" dirty="0"/>
              <a:t>What I Found Was More Questions</a:t>
            </a:r>
          </a:p>
        </p:txBody>
      </p:sp>
      <p:sp>
        <p:nvSpPr>
          <p:cNvPr id="3" name="Content Placeholder 2">
            <a:extLst>
              <a:ext uri="{FF2B5EF4-FFF2-40B4-BE49-F238E27FC236}">
                <a16:creationId xmlns:a16="http://schemas.microsoft.com/office/drawing/2014/main" id="{C8F47CF2-ADC4-47B7-9883-838B1B9E1C31}"/>
              </a:ext>
            </a:extLst>
          </p:cNvPr>
          <p:cNvSpPr>
            <a:spLocks noGrp="1"/>
          </p:cNvSpPr>
          <p:nvPr>
            <p:ph idx="1"/>
          </p:nvPr>
        </p:nvSpPr>
        <p:spPr/>
        <p:txBody>
          <a:bodyPr>
            <a:normAutofit lnSpcReduction="10000"/>
          </a:bodyPr>
          <a:lstStyle/>
          <a:p>
            <a:pPr marL="0" indent="0">
              <a:buNone/>
            </a:pPr>
            <a:r>
              <a:rPr lang="en-US" dirty="0"/>
              <a:t>The question becomes:</a:t>
            </a:r>
          </a:p>
          <a:p>
            <a:pPr marL="0" indent="0">
              <a:buNone/>
            </a:pPr>
            <a:r>
              <a:rPr lang="en-US" i="1" dirty="0"/>
              <a:t>Do we truly understand why immigration policies are becoming stricter?</a:t>
            </a:r>
          </a:p>
          <a:p>
            <a:pPr>
              <a:buFont typeface="Wingdings" panose="05000000000000000000" pitchFamily="2" charset="2"/>
              <a:buChar char="v"/>
            </a:pPr>
            <a:r>
              <a:rPr lang="en-US" i="1" dirty="0"/>
              <a:t>Do we truly understand why we are making it harder for immigrants to come into our countries?</a:t>
            </a:r>
          </a:p>
          <a:p>
            <a:pPr marL="0" indent="0">
              <a:buNone/>
            </a:pPr>
            <a:endParaRPr lang="en-US" dirty="0"/>
          </a:p>
          <a:p>
            <a:pPr marL="0" indent="0">
              <a:buNone/>
            </a:pPr>
            <a:r>
              <a:rPr lang="en-US" dirty="0"/>
              <a:t>Perhaps </a:t>
            </a:r>
            <a:r>
              <a:rPr lang="en-US" b="1" dirty="0"/>
              <a:t>we do not. </a:t>
            </a:r>
          </a:p>
          <a:p>
            <a:pPr>
              <a:buFont typeface="Wingdings" panose="05000000000000000000" pitchFamily="2" charset="2"/>
              <a:buChar char="v"/>
            </a:pPr>
            <a:r>
              <a:rPr lang="en-US" dirty="0"/>
              <a:t>Some studies show that U.S. born citizens who have more frequent contact with immigrants are more likely to have greater tendencies to welcome immigrants. </a:t>
            </a:r>
          </a:p>
          <a:p>
            <a:pPr>
              <a:buFont typeface="Wingdings" panose="05000000000000000000" pitchFamily="2" charset="2"/>
              <a:buChar char="v"/>
            </a:pPr>
            <a:r>
              <a:rPr lang="en-US" dirty="0"/>
              <a:t>A study conducted in Norway found similar findings. </a:t>
            </a:r>
          </a:p>
          <a:p>
            <a:pPr marL="0" indent="0">
              <a:buNone/>
            </a:pPr>
            <a:r>
              <a:rPr lang="en-US" i="1" dirty="0"/>
              <a:t>Are we more worried about a population of people that we do not understand?</a:t>
            </a:r>
          </a:p>
        </p:txBody>
      </p:sp>
      <p:sp>
        <p:nvSpPr>
          <p:cNvPr id="4" name="TextBox 3">
            <a:extLst>
              <a:ext uri="{FF2B5EF4-FFF2-40B4-BE49-F238E27FC236}">
                <a16:creationId xmlns:a16="http://schemas.microsoft.com/office/drawing/2014/main" id="{0601ED0F-B44D-437A-AAF3-7D3DA3733D00}"/>
              </a:ext>
            </a:extLst>
          </p:cNvPr>
          <p:cNvSpPr txBox="1"/>
          <p:nvPr/>
        </p:nvSpPr>
        <p:spPr>
          <a:xfrm>
            <a:off x="476250" y="5907464"/>
            <a:ext cx="10106026" cy="1169551"/>
          </a:xfrm>
          <a:prstGeom prst="rect">
            <a:avLst/>
          </a:prstGeom>
          <a:noFill/>
        </p:spPr>
        <p:txBody>
          <a:bodyPr wrap="square" rtlCol="0">
            <a:spAutoFit/>
          </a:bodyPr>
          <a:lstStyle/>
          <a:p>
            <a:r>
              <a:rPr lang="en-US" sz="1000" dirty="0"/>
              <a:t>Sources: Sources: Jones-Correa, Michael, et al. “Immigrant Perceptions of U.S.-Born Receptivity and the Shaping of American Identity.” </a:t>
            </a:r>
            <a:r>
              <a:rPr lang="en-US" sz="1000" i="1" dirty="0"/>
              <a:t>RSF: The Russell Sage Foundation Journal of the Social Sciences</a:t>
            </a:r>
            <a:r>
              <a:rPr lang="en-US" sz="1000" dirty="0"/>
              <a:t>, vol. 4, no. 5, 2018, pp. 47–80., doi:10.7758/rsf.2018.4.5.03.</a:t>
            </a:r>
          </a:p>
          <a:p>
            <a:endParaRPr lang="en-US" sz="1000" dirty="0"/>
          </a:p>
          <a:p>
            <a:r>
              <a:rPr lang="en-US" sz="1000" dirty="0"/>
              <a:t>FINSERAAS, H. and KOTSADAM, A. (2017), Does personal contact with ethnic minorities	affect anti‐immigrant sentiments? Evidence from a field experiment. European Journal of	Political Research, 56: 703-722. doi:</a:t>
            </a:r>
            <a:r>
              <a:rPr lang="en-US" sz="1000" u="sng" dirty="0">
                <a:hlinkClick r:id="rId4"/>
              </a:rPr>
              <a:t>10.1111/1475-6765.12199</a:t>
            </a:r>
            <a:endParaRPr lang="en-US" sz="1000" dirty="0"/>
          </a:p>
          <a:p>
            <a:endParaRPr lang="en-US" sz="1000" dirty="0"/>
          </a:p>
          <a:p>
            <a:endParaRPr lang="en-US" sz="1000" dirty="0"/>
          </a:p>
        </p:txBody>
      </p:sp>
      <p:pic>
        <p:nvPicPr>
          <p:cNvPr id="5" name="Recorded Sound">
            <a:hlinkClick r:id="" action="ppaction://media"/>
            <a:extLst>
              <a:ext uri="{FF2B5EF4-FFF2-40B4-BE49-F238E27FC236}">
                <a16:creationId xmlns:a16="http://schemas.microsoft.com/office/drawing/2014/main" id="{3DE3F25E-5703-487B-A987-5747D8EE0D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6064" y="365760"/>
            <a:ext cx="487363" cy="487363"/>
          </a:xfrm>
          <a:prstGeom prst="rect">
            <a:avLst/>
          </a:prstGeom>
        </p:spPr>
      </p:pic>
    </p:spTree>
    <p:extLst>
      <p:ext uri="{BB962C8B-B14F-4D97-AF65-F5344CB8AC3E}">
        <p14:creationId xmlns:p14="http://schemas.microsoft.com/office/powerpoint/2010/main" val="374658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0">
            <a:extLst>
              <a:ext uri="{FF2B5EF4-FFF2-40B4-BE49-F238E27FC236}">
                <a16:creationId xmlns:a16="http://schemas.microsoft.com/office/drawing/2014/main" id="{5B6D324E-2D03-4162-AF1E-D5E32234E2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2A62E29-F2FA-4118-8412-E7DC2355CFB0}"/>
              </a:ext>
            </a:extLst>
          </p:cNvPr>
          <p:cNvSpPr>
            <a:spLocks noGrp="1"/>
          </p:cNvSpPr>
          <p:nvPr>
            <p:ph type="title"/>
          </p:nvPr>
        </p:nvSpPr>
        <p:spPr>
          <a:xfrm>
            <a:off x="6420464" y="539087"/>
            <a:ext cx="4534047" cy="1584895"/>
          </a:xfrm>
        </p:spPr>
        <p:txBody>
          <a:bodyPr vert="horz" lIns="91440" tIns="45720" rIns="91440" bIns="45720" rtlCol="0" anchor="b">
            <a:normAutofit/>
          </a:bodyPr>
          <a:lstStyle/>
          <a:p>
            <a:r>
              <a:rPr lang="en-US" sz="4400" dirty="0">
                <a:solidFill>
                  <a:schemeClr val="tx1"/>
                </a:solidFill>
              </a:rPr>
              <a:t>Conclusion	</a:t>
            </a:r>
          </a:p>
        </p:txBody>
      </p:sp>
      <p:pic>
        <p:nvPicPr>
          <p:cNvPr id="1026" name="Picture 2">
            <a:extLst>
              <a:ext uri="{FF2B5EF4-FFF2-40B4-BE49-F238E27FC236}">
                <a16:creationId xmlns:a16="http://schemas.microsoft.com/office/drawing/2014/main" id="{236BA41F-BE99-4DEF-A4A0-3E6E24EEF76C}"/>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b="15609"/>
          <a:stretch/>
        </p:blipFill>
        <p:spPr bwMode="auto">
          <a:xfrm>
            <a:off x="20" y="10"/>
            <a:ext cx="60947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07788FEA-9DF5-4542-AE32-C06511D6572C}"/>
              </a:ext>
            </a:extLst>
          </p:cNvPr>
          <p:cNvSpPr>
            <a:spLocks noGrp="1"/>
          </p:cNvSpPr>
          <p:nvPr>
            <p:ph type="body" sz="half" idx="2"/>
          </p:nvPr>
        </p:nvSpPr>
        <p:spPr>
          <a:xfrm>
            <a:off x="6420463" y="2438399"/>
            <a:ext cx="4572002" cy="3880514"/>
          </a:xfrm>
        </p:spPr>
        <p:txBody>
          <a:bodyPr vert="horz" lIns="91440" tIns="45720" rIns="91440" bIns="45720" rtlCol="0">
            <a:normAutofit/>
          </a:bodyPr>
          <a:lstStyle/>
          <a:p>
            <a:pPr indent="-182880"/>
            <a:r>
              <a:rPr lang="en-US" sz="1000" dirty="0">
                <a:solidFill>
                  <a:schemeClr val="tx1"/>
                </a:solidFill>
              </a:rPr>
              <a:t>Photo taken by Alyissa Horn at Playa Palo Seco, Parrita Costa Rica</a:t>
            </a:r>
          </a:p>
        </p:txBody>
      </p:sp>
      <p:pic>
        <p:nvPicPr>
          <p:cNvPr id="5" name="Recorded Sound">
            <a:hlinkClick r:id="" action="ppaction://media"/>
            <a:extLst>
              <a:ext uri="{FF2B5EF4-FFF2-40B4-BE49-F238E27FC236}">
                <a16:creationId xmlns:a16="http://schemas.microsoft.com/office/drawing/2014/main" id="{0C42B9BE-F464-4F2A-A9ED-9D58151A1E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5400" y="234195"/>
            <a:ext cx="487363" cy="487363"/>
          </a:xfrm>
          <a:prstGeom prst="rect">
            <a:avLst/>
          </a:prstGeom>
        </p:spPr>
      </p:pic>
    </p:spTree>
    <p:extLst>
      <p:ext uri="{BB962C8B-B14F-4D97-AF65-F5344CB8AC3E}">
        <p14:creationId xmlns:p14="http://schemas.microsoft.com/office/powerpoint/2010/main" val="408779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37F6-A5C3-4AF1-8EB9-4A98CD403198}"/>
              </a:ext>
            </a:extLst>
          </p:cNvPr>
          <p:cNvSpPr>
            <a:spLocks noGrp="1"/>
          </p:cNvSpPr>
          <p:nvPr>
            <p:ph type="title"/>
          </p:nvPr>
        </p:nvSpPr>
        <p:spPr>
          <a:xfrm>
            <a:off x="1181973" y="230819"/>
            <a:ext cx="9692640" cy="732534"/>
          </a:xfrm>
        </p:spPr>
        <p:txBody>
          <a:bodyPr/>
          <a:lstStyle/>
          <a:p>
            <a:r>
              <a:rPr lang="en-US" dirty="0"/>
              <a:t>Literature Review</a:t>
            </a:r>
          </a:p>
        </p:txBody>
      </p:sp>
      <p:sp>
        <p:nvSpPr>
          <p:cNvPr id="3" name="Content Placeholder 2">
            <a:extLst>
              <a:ext uri="{FF2B5EF4-FFF2-40B4-BE49-F238E27FC236}">
                <a16:creationId xmlns:a16="http://schemas.microsoft.com/office/drawing/2014/main" id="{8CEE1A34-A1E6-444B-9B01-15D2D9B64412}"/>
              </a:ext>
            </a:extLst>
          </p:cNvPr>
          <p:cNvSpPr>
            <a:spLocks noGrp="1"/>
          </p:cNvSpPr>
          <p:nvPr>
            <p:ph idx="1"/>
          </p:nvPr>
        </p:nvSpPr>
        <p:spPr>
          <a:xfrm>
            <a:off x="1261872" y="963353"/>
            <a:ext cx="8595360" cy="5663827"/>
          </a:xfrm>
        </p:spPr>
        <p:txBody>
          <a:bodyPr>
            <a:normAutofit fontScale="25000" lnSpcReduction="20000"/>
          </a:bodyPr>
          <a:lstStyle/>
          <a:p>
            <a:r>
              <a:rPr lang="en-US" sz="4000" dirty="0" err="1"/>
              <a:t>Akdenizli</a:t>
            </a:r>
            <a:r>
              <a:rPr lang="en-US" sz="4000" dirty="0"/>
              <a:t>, Banu, et al. “A Report on the Media and the Immigration Debate.” </a:t>
            </a:r>
            <a:r>
              <a:rPr lang="en-US" sz="4000" i="1" dirty="0"/>
              <a:t>Brookings Institute</a:t>
            </a:r>
            <a:r>
              <a:rPr lang="en-US" sz="4000" dirty="0"/>
              <a:t>, Brookings Institute, 25 Sept. 2008,	</a:t>
            </a:r>
            <a:r>
              <a:rPr lang="en-US" sz="4000" u="sng" dirty="0">
                <a:hlinkClick r:id="rId2"/>
              </a:rPr>
              <a:t>www.brookings.edu/wp-content/uploads/2012/04/0925_immigration_dionne.pdf</a:t>
            </a:r>
            <a:r>
              <a:rPr lang="en-US" sz="4000" dirty="0"/>
              <a:t>.</a:t>
            </a:r>
          </a:p>
          <a:p>
            <a:r>
              <a:rPr lang="en-US" sz="4000" dirty="0"/>
              <a:t>CountryWatch. (2017). </a:t>
            </a:r>
            <a:r>
              <a:rPr lang="en-US" sz="4000" i="1" dirty="0"/>
              <a:t>Costa Rica: Country Review. </a:t>
            </a:r>
            <a:r>
              <a:rPr lang="en-US" sz="4000" dirty="0"/>
              <a:t>Houston, TX: CountryWatch. </a:t>
            </a:r>
          </a:p>
          <a:p>
            <a:r>
              <a:rPr lang="en-US" sz="4000" dirty="0"/>
              <a:t>Ewing, Walter. “Opportunity and Exclusion: A Brief History of U.S. Immigration Policy.” </a:t>
            </a:r>
            <a:r>
              <a:rPr lang="en-US" sz="4000" i="1" dirty="0"/>
              <a:t>American Immigration Council</a:t>
            </a:r>
            <a:r>
              <a:rPr lang="en-US" sz="4000" dirty="0"/>
              <a:t>, 17 Dec. 2019,	</a:t>
            </a:r>
            <a:r>
              <a:rPr lang="en-US" sz="4000" u="sng" dirty="0">
                <a:hlinkClick r:id="rId3"/>
              </a:rPr>
              <a:t>www.americanimmigrationcouncil.org/research/opportunity-and-exclusion-brief-history-us-immigration-policy</a:t>
            </a:r>
            <a:r>
              <a:rPr lang="en-US" sz="4000" dirty="0"/>
              <a:t>.</a:t>
            </a:r>
          </a:p>
          <a:p>
            <a:r>
              <a:rPr lang="en-US" sz="4000" dirty="0"/>
              <a:t>FINSERAAS, H. and KOTSADAM, A. (2017), Does personal contact with ethnic minorities affect anti‐immigrant sentiments? Evidence	from a field experiment. European Journal of Political Research, 56: 703-722. doi:</a:t>
            </a:r>
            <a:r>
              <a:rPr lang="en-US" sz="4000" u="sng" dirty="0">
                <a:hlinkClick r:id="rId4"/>
              </a:rPr>
              <a:t>10.1111/1475-6765.12199</a:t>
            </a:r>
            <a:endParaRPr lang="en-US" sz="4000" dirty="0"/>
          </a:p>
          <a:p>
            <a:r>
              <a:rPr lang="en-US" sz="4000" dirty="0"/>
              <a:t>Fouratt, Caitlin E. “Temporary Measures: The Production of Illegality in Costa Rican Immigration Law.” </a:t>
            </a:r>
            <a:r>
              <a:rPr lang="en-US" sz="4000" i="1" dirty="0"/>
              <a:t>Political and Legal	Anthropology Review</a:t>
            </a:r>
            <a:r>
              <a:rPr lang="en-US" sz="4000" dirty="0"/>
              <a:t>, vol. 39, no. 1, May 2016, pp. 144–160.</a:t>
            </a:r>
          </a:p>
          <a:p>
            <a:r>
              <a:rPr lang="en-US" sz="4000" dirty="0"/>
              <a:t>Fouratt, Caitlin E. “‘Those Who Come to Do Harm’: The Framings of Immigration Problems in Costa Rican Immigration Law.”	</a:t>
            </a:r>
            <a:r>
              <a:rPr lang="en-US" sz="4000" i="1" dirty="0"/>
              <a:t>International Migration Review</a:t>
            </a:r>
            <a:r>
              <a:rPr lang="en-US" sz="4000" dirty="0"/>
              <a:t>, vol. 48, no. 1, 2014, pp. 144–180., doi:10.1111/imre.12073. </a:t>
            </a:r>
          </a:p>
          <a:p>
            <a:r>
              <a:rPr lang="en-US" sz="4000" dirty="0"/>
              <a:t>Gradin, Carlos. “RACE, ETHNICITY, IMMIGRATION, AND LIVING CONDITIONS IN COSTA RICA.” </a:t>
            </a:r>
            <a:r>
              <a:rPr lang="en-US" sz="4000" i="1" dirty="0"/>
              <a:t>The Review of Income and	Wealth</a:t>
            </a:r>
            <a:r>
              <a:rPr lang="en-US" sz="4000" dirty="0"/>
              <a:t>, ser. 62, Aug. 2016, pp. 90–119. </a:t>
            </a:r>
            <a:r>
              <a:rPr lang="en-US" sz="4000" i="1" dirty="0"/>
              <a:t>62</a:t>
            </a:r>
            <a:r>
              <a:rPr lang="en-US" sz="4000" dirty="0"/>
              <a:t>, doi:10.1111/roiw.12176.</a:t>
            </a:r>
          </a:p>
          <a:p>
            <a:r>
              <a:rPr lang="en-US" sz="4000" dirty="0"/>
              <a:t>Jones-Correa, Michael, et al. “Immigrant Perceptions of U.S.-Born Receptivity and the Shaping of American Identity.” </a:t>
            </a:r>
            <a:r>
              <a:rPr lang="en-US" sz="4000" i="1" dirty="0"/>
              <a:t>RSF: The Russell	Sage Foundation Journal of the Social Sciences</a:t>
            </a:r>
            <a:r>
              <a:rPr lang="en-US" sz="4000" dirty="0"/>
              <a:t>, vol. 4, no. 5, 2018, pp. 47–80., doi:10.7758/rsf.2018.4.5.03.</a:t>
            </a:r>
          </a:p>
          <a:p>
            <a:r>
              <a:rPr lang="en-US" sz="4000" dirty="0"/>
              <a:t>Kwak, Joonghyun, and Michael Wallace. “The Impact of the Great Recession on Perceived Immigrant Threat: A Cross-National Study of	22 Countries.” </a:t>
            </a:r>
            <a:r>
              <a:rPr lang="en-US" sz="4000" i="1" dirty="0"/>
              <a:t>Societies</a:t>
            </a:r>
            <a:r>
              <a:rPr lang="en-US" sz="4000" dirty="0"/>
              <a:t>, vol. 8, no. 3, 2018, p. 52., doi:10.3390/soc8030052.</a:t>
            </a:r>
          </a:p>
          <a:p>
            <a:r>
              <a:rPr lang="en-US" sz="4000" dirty="0"/>
              <a:t>“Latin American Economic Outlook 2010.” </a:t>
            </a:r>
            <a:r>
              <a:rPr lang="en-US" sz="4000" i="1" dirty="0"/>
              <a:t>OECD</a:t>
            </a:r>
            <a:r>
              <a:rPr lang="en-US" sz="4000" dirty="0"/>
              <a:t>, DEVELOPMENT CENTRE OF THE ORGANISATION FOR ECONOMIC CO	OPERATION AND DEVELOPMENT, 2010, </a:t>
            </a:r>
            <a:r>
              <a:rPr lang="en-US" sz="4000" u="sng" dirty="0">
                <a:hlinkClick r:id="rId5"/>
              </a:rPr>
              <a:t>www.oecd.org/dev/44121339.pdf</a:t>
            </a:r>
            <a:r>
              <a:rPr lang="en-US" sz="4000" dirty="0"/>
              <a:t>.</a:t>
            </a:r>
          </a:p>
          <a:p>
            <a:r>
              <a:rPr lang="en-US" sz="4000" dirty="0"/>
              <a:t>Malone, Mary Fran T. “Fearing the ‘Nicas’: Perceptions of Immigrants and Policy Choices in Costa Rica.” </a:t>
            </a:r>
            <a:r>
              <a:rPr lang="en-US" sz="4000" i="1" dirty="0"/>
              <a:t>Latin American Politics and	Society</a:t>
            </a:r>
            <a:r>
              <a:rPr lang="en-US" sz="4000" dirty="0"/>
              <a:t>, vol. 61, no. 1, 2018, pp. 1–28., doi:10.1017/lap.2018.57.</a:t>
            </a:r>
          </a:p>
          <a:p>
            <a:r>
              <a:rPr lang="en-US" sz="4000" dirty="0"/>
              <a:t>Marquette, Catherine M. “Nicaraguan Migrants in Costa Rica.” </a:t>
            </a:r>
            <a:r>
              <a:rPr lang="en-US" sz="4000" i="1" dirty="0"/>
              <a:t>Población y Salud En Mesoamérica</a:t>
            </a:r>
            <a:r>
              <a:rPr lang="en-US" sz="4000" dirty="0"/>
              <a:t>, vol. 4, no. 1, 2006,	doi:10.15517/psm.v4i1.4561.</a:t>
            </a:r>
          </a:p>
          <a:p>
            <a:r>
              <a:rPr lang="en-US" sz="4000" dirty="0"/>
              <a:t>Massey, Douglas S, and Karen A Pren. “Unintended Consequences of US Immigration Policy: Explaining the Post-1965 Surge from Latin	America.” </a:t>
            </a:r>
            <a:r>
              <a:rPr lang="en-US" sz="4000" i="1" dirty="0"/>
              <a:t>Population and Development Review</a:t>
            </a:r>
            <a:r>
              <a:rPr lang="en-US" sz="4000" dirty="0"/>
              <a:t>, U.S. National Library of Medicine, 2012,	</a:t>
            </a:r>
            <a:r>
              <a:rPr lang="en-US" sz="4000" u="sng" dirty="0">
                <a:hlinkClick r:id="rId6"/>
              </a:rPr>
              <a:t>www.ncbi.nlm.nih.gov/pmc/articles/PMC3407978/</a:t>
            </a:r>
            <a:r>
              <a:rPr lang="en-US" sz="4000" dirty="0"/>
              <a:t>.</a:t>
            </a:r>
          </a:p>
          <a:p>
            <a:r>
              <a:rPr lang="en-US" sz="4000" dirty="0"/>
              <a:t>Mitchell, M. T., and Pentzer, S. (2008). </a:t>
            </a:r>
            <a:r>
              <a:rPr lang="en-US" sz="4000" i="1" dirty="0"/>
              <a:t>Costa Rica: A global studies handbook.</a:t>
            </a:r>
            <a:r>
              <a:rPr lang="en-US" sz="4000" dirty="0"/>
              <a:t> Santa Barbara, CA: ABC-CLIO. </a:t>
            </a:r>
          </a:p>
          <a:p>
            <a:endParaRPr lang="en-US" dirty="0"/>
          </a:p>
        </p:txBody>
      </p:sp>
    </p:spTree>
    <p:extLst>
      <p:ext uri="{BB962C8B-B14F-4D97-AF65-F5344CB8AC3E}">
        <p14:creationId xmlns:p14="http://schemas.microsoft.com/office/powerpoint/2010/main" val="262729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61FF1E-A8F0-41E8-8AFA-E267271533B8}"/>
              </a:ext>
            </a:extLst>
          </p:cNvPr>
          <p:cNvSpPr>
            <a:spLocks noGrp="1"/>
          </p:cNvSpPr>
          <p:nvPr>
            <p:ph type="title"/>
          </p:nvPr>
        </p:nvSpPr>
        <p:spPr>
          <a:xfrm>
            <a:off x="701336" y="356882"/>
            <a:ext cx="9692640" cy="1325562"/>
          </a:xfrm>
        </p:spPr>
        <p:txBody>
          <a:bodyPr/>
          <a:lstStyle/>
          <a:p>
            <a:pPr algn="ctr"/>
            <a:r>
              <a:rPr lang="en-US" dirty="0">
                <a:solidFill>
                  <a:schemeClr val="tx1">
                    <a:lumMod val="95000"/>
                    <a:lumOff val="5000"/>
                  </a:schemeClr>
                </a:solidFill>
              </a:rPr>
              <a:t>History of Costa Rica’s Immigration Policy </a:t>
            </a:r>
          </a:p>
        </p:txBody>
      </p:sp>
      <p:sp>
        <p:nvSpPr>
          <p:cNvPr id="8" name="Content Placeholder 7">
            <a:extLst>
              <a:ext uri="{FF2B5EF4-FFF2-40B4-BE49-F238E27FC236}">
                <a16:creationId xmlns:a16="http://schemas.microsoft.com/office/drawing/2014/main" id="{DC1F2B70-7D58-4124-AD04-844FDE662C0C}"/>
              </a:ext>
            </a:extLst>
          </p:cNvPr>
          <p:cNvSpPr>
            <a:spLocks noGrp="1"/>
          </p:cNvSpPr>
          <p:nvPr>
            <p:ph idx="1"/>
          </p:nvPr>
        </p:nvSpPr>
        <p:spPr>
          <a:xfrm>
            <a:off x="209549" y="1682444"/>
            <a:ext cx="11000317" cy="5011319"/>
          </a:xfrm>
        </p:spPr>
        <p:txBody>
          <a:bodyPr>
            <a:normAutofit/>
          </a:bodyPr>
          <a:lstStyle/>
          <a:p>
            <a:pPr marL="0" indent="0">
              <a:buNone/>
            </a:pPr>
            <a:r>
              <a:rPr lang="en-US" dirty="0">
                <a:solidFill>
                  <a:schemeClr val="tx1">
                    <a:lumMod val="95000"/>
                    <a:lumOff val="5000"/>
                  </a:schemeClr>
                </a:solidFill>
              </a:rPr>
              <a:t>1986</a:t>
            </a:r>
            <a:r>
              <a:rPr lang="en-US" dirty="0">
                <a:solidFill>
                  <a:schemeClr val="tx1">
                    <a:lumMod val="95000"/>
                    <a:lumOff val="5000"/>
                  </a:schemeClr>
                </a:solidFill>
                <a:sym typeface="Wingdings" panose="05000000000000000000" pitchFamily="2" charset="2"/>
              </a:rPr>
              <a:t> Alien and Migration Act</a:t>
            </a:r>
          </a:p>
          <a:p>
            <a:pPr>
              <a:buFontTx/>
              <a:buChar char="-"/>
            </a:pPr>
            <a:r>
              <a:rPr lang="en-US" dirty="0">
                <a:solidFill>
                  <a:schemeClr val="tx1">
                    <a:lumMod val="95000"/>
                    <a:lumOff val="5000"/>
                  </a:schemeClr>
                </a:solidFill>
                <a:sym typeface="Wingdings" panose="05000000000000000000" pitchFamily="2" charset="2"/>
              </a:rPr>
              <a:t>An attempt to restrict illegal immigration to Costa Rica</a:t>
            </a:r>
          </a:p>
          <a:p>
            <a:pPr marL="0" indent="0">
              <a:buNone/>
            </a:pPr>
            <a:r>
              <a:rPr lang="en-US" dirty="0">
                <a:solidFill>
                  <a:schemeClr val="tx1">
                    <a:lumMod val="95000"/>
                    <a:lumOff val="5000"/>
                  </a:schemeClr>
                </a:solidFill>
                <a:sym typeface="Wingdings" panose="05000000000000000000" pitchFamily="2" charset="2"/>
              </a:rPr>
              <a:t>1998  Hurricane Mitch makes landfall in Latin America. Nicaragua and Honduras are two of the hardest hit countries. </a:t>
            </a:r>
          </a:p>
          <a:p>
            <a:pPr marL="0" indent="0">
              <a:buNone/>
            </a:pPr>
            <a:r>
              <a:rPr lang="en-US" dirty="0">
                <a:solidFill>
                  <a:schemeClr val="tx1">
                    <a:lumMod val="95000"/>
                    <a:lumOff val="5000"/>
                  </a:schemeClr>
                </a:solidFill>
                <a:sym typeface="Wingdings" panose="05000000000000000000" pitchFamily="2" charset="2"/>
              </a:rPr>
              <a:t>1999 Costa Rica issues an amnesty making it easier for Nicaraguans to acquire residency status. </a:t>
            </a:r>
          </a:p>
          <a:p>
            <a:pPr>
              <a:buFontTx/>
              <a:buChar char="-"/>
            </a:pPr>
            <a:r>
              <a:rPr lang="en-US" dirty="0">
                <a:solidFill>
                  <a:schemeClr val="tx1">
                    <a:lumMod val="95000"/>
                    <a:lumOff val="5000"/>
                  </a:schemeClr>
                </a:solidFill>
                <a:sym typeface="Wingdings" panose="05000000000000000000" pitchFamily="2" charset="2"/>
              </a:rPr>
              <a:t>November 9, 1999, President of Costa Rica, Miguel Angel Rodriquez offered ALL Central Americans living within the country the opportunity to file for permanent residency status </a:t>
            </a:r>
          </a:p>
          <a:p>
            <a:pPr marL="0" indent="0">
              <a:buNone/>
            </a:pPr>
            <a:r>
              <a:rPr lang="en-US" dirty="0">
                <a:solidFill>
                  <a:schemeClr val="tx1">
                    <a:lumMod val="95000"/>
                    <a:lumOff val="5000"/>
                  </a:schemeClr>
                </a:solidFill>
                <a:sym typeface="Wingdings" panose="05000000000000000000" pitchFamily="2" charset="2"/>
              </a:rPr>
              <a:t>2005 General Law of Migration and Alien Affairs</a:t>
            </a:r>
          </a:p>
          <a:p>
            <a:pPr>
              <a:buFontTx/>
              <a:buChar char="-"/>
            </a:pPr>
            <a:r>
              <a:rPr lang="en-US" dirty="0">
                <a:solidFill>
                  <a:schemeClr val="tx1">
                    <a:lumMod val="95000"/>
                    <a:lumOff val="5000"/>
                  </a:schemeClr>
                </a:solidFill>
              </a:rPr>
              <a:t>“framed immigration in terms of criminality and national security, focusing on repressive police measures that some human rights groups argued violated the Costa Rican constitution and international treaties signed by Costa Rica” (Fouratt, 2014). </a:t>
            </a:r>
          </a:p>
          <a:p>
            <a:pPr marL="0" indent="0">
              <a:buNone/>
            </a:pPr>
            <a:r>
              <a:rPr lang="en-US" dirty="0">
                <a:solidFill>
                  <a:schemeClr val="tx1">
                    <a:lumMod val="95000"/>
                    <a:lumOff val="5000"/>
                  </a:schemeClr>
                </a:solidFill>
                <a:sym typeface="Wingdings" panose="05000000000000000000" pitchFamily="2" charset="2"/>
              </a:rPr>
              <a:t>2010 Revised version of this law went into place.</a:t>
            </a:r>
          </a:p>
        </p:txBody>
      </p:sp>
      <p:sp>
        <p:nvSpPr>
          <p:cNvPr id="4" name="TextBox 3">
            <a:extLst>
              <a:ext uri="{FF2B5EF4-FFF2-40B4-BE49-F238E27FC236}">
                <a16:creationId xmlns:a16="http://schemas.microsoft.com/office/drawing/2014/main" id="{71DB2A64-3BEE-44F8-B453-2109A1A3E343}"/>
              </a:ext>
            </a:extLst>
          </p:cNvPr>
          <p:cNvSpPr txBox="1"/>
          <p:nvPr/>
        </p:nvSpPr>
        <p:spPr>
          <a:xfrm>
            <a:off x="6953250" y="5934670"/>
            <a:ext cx="4323291" cy="923330"/>
          </a:xfrm>
          <a:prstGeom prst="rect">
            <a:avLst/>
          </a:prstGeom>
          <a:noFill/>
        </p:spPr>
        <p:txBody>
          <a:bodyPr wrap="square" rtlCol="0">
            <a:spAutoFit/>
          </a:bodyPr>
          <a:lstStyle/>
          <a:p>
            <a:r>
              <a:rPr lang="en-US" sz="900" dirty="0">
                <a:solidFill>
                  <a:schemeClr val="tx1">
                    <a:lumMod val="95000"/>
                    <a:lumOff val="5000"/>
                  </a:schemeClr>
                </a:solidFill>
                <a:sym typeface="Wingdings" panose="05000000000000000000" pitchFamily="2" charset="2"/>
              </a:rPr>
              <a:t>Sources: </a:t>
            </a:r>
            <a:r>
              <a:rPr lang="en-US" sz="900" dirty="0"/>
              <a:t>CountryWatch. (2017). </a:t>
            </a:r>
            <a:r>
              <a:rPr lang="en-US" sz="900" i="1" dirty="0"/>
              <a:t>Costa Rica: Country Review. </a:t>
            </a:r>
            <a:r>
              <a:rPr lang="en-US" sz="900" dirty="0"/>
              <a:t>Houston, TX: CountryWatch. </a:t>
            </a:r>
          </a:p>
          <a:p>
            <a:r>
              <a:rPr lang="en-US" sz="900" dirty="0"/>
              <a:t>Fouratt, Caitlin E. “‘Those Who Come to Do Harm’: The Framings of Immigration Problems in Costa Rican Immigration Law.” </a:t>
            </a:r>
            <a:r>
              <a:rPr lang="en-US" sz="900" i="1" dirty="0"/>
              <a:t>International Migration Review</a:t>
            </a:r>
            <a:r>
              <a:rPr lang="en-US" sz="900" dirty="0"/>
              <a:t>, vol. 48, no. 1, 2014, pp. 144–180., doi:10.1111/imre.12073</a:t>
            </a:r>
            <a:r>
              <a:rPr lang="en-US" dirty="0"/>
              <a:t>. </a:t>
            </a:r>
          </a:p>
        </p:txBody>
      </p:sp>
      <p:pic>
        <p:nvPicPr>
          <p:cNvPr id="5" name="Recorded Sound">
            <a:hlinkClick r:id="" action="ppaction://media"/>
            <a:extLst>
              <a:ext uri="{FF2B5EF4-FFF2-40B4-BE49-F238E27FC236}">
                <a16:creationId xmlns:a16="http://schemas.microsoft.com/office/drawing/2014/main" id="{3B6FB430-68D9-4824-8AF8-C4E55CAA55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98400" y="1195081"/>
            <a:ext cx="487363" cy="487363"/>
          </a:xfrm>
          <a:prstGeom prst="rect">
            <a:avLst/>
          </a:prstGeom>
        </p:spPr>
      </p:pic>
    </p:spTree>
    <p:extLst>
      <p:ext uri="{BB962C8B-B14F-4D97-AF65-F5344CB8AC3E}">
        <p14:creationId xmlns:p14="http://schemas.microsoft.com/office/powerpoint/2010/main" val="904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DE26-D949-4659-969C-12018B523F7D}"/>
              </a:ext>
            </a:extLst>
          </p:cNvPr>
          <p:cNvSpPr>
            <a:spLocks noGrp="1"/>
          </p:cNvSpPr>
          <p:nvPr>
            <p:ph type="title"/>
          </p:nvPr>
        </p:nvSpPr>
        <p:spPr>
          <a:xfrm>
            <a:off x="782478" y="383516"/>
            <a:ext cx="9692640" cy="1325562"/>
          </a:xfrm>
        </p:spPr>
        <p:txBody>
          <a:bodyPr/>
          <a:lstStyle/>
          <a:p>
            <a:pPr algn="ctr"/>
            <a:r>
              <a:rPr lang="en-US" dirty="0"/>
              <a:t>History of Costa Rica’s Immigration Policy Cont. </a:t>
            </a:r>
          </a:p>
        </p:txBody>
      </p:sp>
      <p:sp>
        <p:nvSpPr>
          <p:cNvPr id="3" name="Content Placeholder 2">
            <a:extLst>
              <a:ext uri="{FF2B5EF4-FFF2-40B4-BE49-F238E27FC236}">
                <a16:creationId xmlns:a16="http://schemas.microsoft.com/office/drawing/2014/main" id="{3901FADE-FFFA-4A48-906C-F6A57DEA47AB}"/>
              </a:ext>
            </a:extLst>
          </p:cNvPr>
          <p:cNvSpPr>
            <a:spLocks noGrp="1"/>
          </p:cNvSpPr>
          <p:nvPr>
            <p:ph idx="1"/>
          </p:nvPr>
        </p:nvSpPr>
        <p:spPr>
          <a:xfrm>
            <a:off x="710214" y="1828800"/>
            <a:ext cx="9147018" cy="4323425"/>
          </a:xfrm>
        </p:spPr>
        <p:txBody>
          <a:bodyPr>
            <a:normAutofit/>
          </a:bodyPr>
          <a:lstStyle/>
          <a:p>
            <a:pPr marL="0" indent="0">
              <a:buNone/>
            </a:pPr>
            <a:r>
              <a:rPr lang="en-US" dirty="0"/>
              <a:t>Before 2005:</a:t>
            </a:r>
          </a:p>
          <a:p>
            <a:pPr>
              <a:buFontTx/>
              <a:buChar char="-"/>
            </a:pPr>
            <a:r>
              <a:rPr lang="en-US" dirty="0"/>
              <a:t>Strict policies made more lenient by amnesties showed “a tradition of hospitality and refuge for displaced populations from Latin America” (Fouratt, 2014, Temporary Measures). </a:t>
            </a:r>
          </a:p>
          <a:p>
            <a:pPr marL="0" indent="0">
              <a:buNone/>
            </a:pPr>
            <a:r>
              <a:rPr lang="en-US" dirty="0"/>
              <a:t>2010:</a:t>
            </a:r>
          </a:p>
          <a:p>
            <a:pPr>
              <a:buFontTx/>
              <a:buChar char="-"/>
            </a:pPr>
            <a:r>
              <a:rPr lang="en-US" dirty="0"/>
              <a:t>Revised version of the 2005 law went into place.</a:t>
            </a:r>
          </a:p>
          <a:p>
            <a:pPr lvl="1">
              <a:buFontTx/>
              <a:buChar char="-"/>
            </a:pPr>
            <a:r>
              <a:rPr lang="en-US" dirty="0"/>
              <a:t>The 2005 law had been described as “draconian” by President Oscar Arias. </a:t>
            </a:r>
          </a:p>
          <a:p>
            <a:pPr lvl="1">
              <a:buFontTx/>
              <a:buChar char="-"/>
            </a:pPr>
            <a:r>
              <a:rPr lang="en-US" dirty="0"/>
              <a:t>What the 2010 law requires: </a:t>
            </a:r>
          </a:p>
          <a:p>
            <a:pPr lvl="2">
              <a:buFontTx/>
              <a:buChar char="-"/>
            </a:pPr>
            <a:r>
              <a:rPr lang="en-US" sz="1500" dirty="0"/>
              <a:t>Increased costs of residency applications</a:t>
            </a:r>
          </a:p>
          <a:p>
            <a:pPr lvl="2">
              <a:buFontTx/>
              <a:buChar char="-"/>
            </a:pPr>
            <a:r>
              <a:rPr lang="en-US" sz="1500" dirty="0"/>
              <a:t>New restrictions on obtaining residency and increased border patrols and policing measures</a:t>
            </a:r>
          </a:p>
          <a:p>
            <a:pPr lvl="2">
              <a:buFontTx/>
              <a:buChar char="-"/>
            </a:pPr>
            <a:r>
              <a:rPr lang="en-US" sz="1500" dirty="0"/>
              <a:t>Immigrants can still claim residency based on a first-degree family relation, but this can be difficult for low-income immigrants (Fouratt, 2014). </a:t>
            </a:r>
          </a:p>
          <a:p>
            <a:pPr marL="548640" lvl="2" indent="0">
              <a:buNone/>
            </a:pPr>
            <a:endParaRPr lang="en-US" sz="1500" dirty="0"/>
          </a:p>
          <a:p>
            <a:pPr marL="548640" lvl="2" indent="0">
              <a:buNone/>
            </a:pPr>
            <a:endParaRPr lang="en-US" sz="1500" dirty="0"/>
          </a:p>
        </p:txBody>
      </p:sp>
      <p:sp>
        <p:nvSpPr>
          <p:cNvPr id="4" name="TextBox 3">
            <a:extLst>
              <a:ext uri="{FF2B5EF4-FFF2-40B4-BE49-F238E27FC236}">
                <a16:creationId xmlns:a16="http://schemas.microsoft.com/office/drawing/2014/main" id="{D5FFFF43-E7B2-478D-8A61-36EBDA806C02}"/>
              </a:ext>
            </a:extLst>
          </p:cNvPr>
          <p:cNvSpPr txBox="1"/>
          <p:nvPr/>
        </p:nvSpPr>
        <p:spPr>
          <a:xfrm>
            <a:off x="212725" y="5918004"/>
            <a:ext cx="10506074" cy="1015663"/>
          </a:xfrm>
          <a:prstGeom prst="rect">
            <a:avLst/>
          </a:prstGeom>
          <a:noFill/>
        </p:spPr>
        <p:txBody>
          <a:bodyPr wrap="square" rtlCol="0">
            <a:spAutoFit/>
          </a:bodyPr>
          <a:lstStyle/>
          <a:p>
            <a:r>
              <a:rPr lang="en-US" sz="1000" dirty="0"/>
              <a:t>Sources: Fouratt, Caitlin E. “Temporary Measures: The Production of Illegality in Costa Rican Immigration Law.” </a:t>
            </a:r>
            <a:r>
              <a:rPr lang="en-US" sz="1000" i="1" dirty="0"/>
              <a:t>Political and Legal Anthropology Review</a:t>
            </a:r>
            <a:r>
              <a:rPr lang="en-US" sz="1000" dirty="0"/>
              <a:t>, vol. 39, no. 1, May 2016, pp. 144–160.</a:t>
            </a:r>
          </a:p>
          <a:p>
            <a:endParaRPr lang="en-US" sz="1000" dirty="0"/>
          </a:p>
          <a:p>
            <a:r>
              <a:rPr lang="en-US" sz="1000" dirty="0"/>
              <a:t>“Latin American Economic Outlook 2010.” </a:t>
            </a:r>
            <a:r>
              <a:rPr lang="en-US" sz="1000" i="1" dirty="0"/>
              <a:t>OECD</a:t>
            </a:r>
            <a:r>
              <a:rPr lang="en-US" sz="1000" dirty="0"/>
              <a:t>, DEVELOPMENT CENTRE OF THE ORGANISATION FOR ECONOMIC CO-OPERATION AND DEVELOPMENT, 2010, </a:t>
            </a:r>
            <a:r>
              <a:rPr lang="en-US" sz="1000" u="sng" dirty="0">
                <a:hlinkClick r:id="rId4"/>
              </a:rPr>
              <a:t>www.oecd.org/dev/44121339.pdf</a:t>
            </a:r>
            <a:r>
              <a:rPr lang="en-US" sz="1000" dirty="0"/>
              <a:t>.</a:t>
            </a:r>
          </a:p>
          <a:p>
            <a:endParaRPr lang="en-US" sz="1000" dirty="0"/>
          </a:p>
        </p:txBody>
      </p:sp>
      <p:pic>
        <p:nvPicPr>
          <p:cNvPr id="6" name="Recorded Sound">
            <a:hlinkClick r:id="" action="ppaction://media"/>
            <a:extLst>
              <a:ext uri="{FF2B5EF4-FFF2-40B4-BE49-F238E27FC236}">
                <a16:creationId xmlns:a16="http://schemas.microsoft.com/office/drawing/2014/main" id="{0CC26525-D2C5-427A-8B15-BB685B1D9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1436" y="1341437"/>
            <a:ext cx="487363" cy="487363"/>
          </a:xfrm>
          <a:prstGeom prst="rect">
            <a:avLst/>
          </a:prstGeom>
        </p:spPr>
      </p:pic>
    </p:spTree>
    <p:extLst>
      <p:ext uri="{BB962C8B-B14F-4D97-AF65-F5344CB8AC3E}">
        <p14:creationId xmlns:p14="http://schemas.microsoft.com/office/powerpoint/2010/main" val="150295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836B-6CFE-4E52-95C0-B9CF7C0146E0}"/>
              </a:ext>
            </a:extLst>
          </p:cNvPr>
          <p:cNvSpPr>
            <a:spLocks noGrp="1"/>
          </p:cNvSpPr>
          <p:nvPr>
            <p:ph type="title"/>
          </p:nvPr>
        </p:nvSpPr>
        <p:spPr>
          <a:xfrm>
            <a:off x="603682" y="0"/>
            <a:ext cx="9692640" cy="1325562"/>
          </a:xfrm>
        </p:spPr>
        <p:txBody>
          <a:bodyPr/>
          <a:lstStyle/>
          <a:p>
            <a:pPr algn="ctr"/>
            <a:r>
              <a:rPr lang="en-US" dirty="0"/>
              <a:t>Costa Rica’s History with Nicaragua </a:t>
            </a:r>
          </a:p>
        </p:txBody>
      </p:sp>
      <p:sp>
        <p:nvSpPr>
          <p:cNvPr id="3" name="Content Placeholder 2">
            <a:extLst>
              <a:ext uri="{FF2B5EF4-FFF2-40B4-BE49-F238E27FC236}">
                <a16:creationId xmlns:a16="http://schemas.microsoft.com/office/drawing/2014/main" id="{75F4943F-BD0A-479B-B98E-3E13EC910D5A}"/>
              </a:ext>
            </a:extLst>
          </p:cNvPr>
          <p:cNvSpPr>
            <a:spLocks noGrp="1"/>
          </p:cNvSpPr>
          <p:nvPr>
            <p:ph idx="1"/>
          </p:nvPr>
        </p:nvSpPr>
        <p:spPr>
          <a:xfrm>
            <a:off x="497150" y="1393795"/>
            <a:ext cx="10573304" cy="4811697"/>
          </a:xfrm>
        </p:spPr>
        <p:txBody>
          <a:bodyPr/>
          <a:lstStyle/>
          <a:p>
            <a:pPr marL="0" indent="0">
              <a:buNone/>
            </a:pPr>
            <a:r>
              <a:rPr lang="en-US" b="1" dirty="0"/>
              <a:t>Important to note: </a:t>
            </a:r>
          </a:p>
          <a:p>
            <a:pPr marL="0" indent="0">
              <a:buNone/>
            </a:pPr>
            <a:r>
              <a:rPr lang="en-US" dirty="0"/>
              <a:t>All research points to increasing restrictions being directly related to the Costa Rican government wanting to cut down on the amount of Nicaraguan immigrants coming into the country. </a:t>
            </a:r>
          </a:p>
          <a:p>
            <a:pPr marL="0" indent="0">
              <a:buNone/>
            </a:pPr>
            <a:r>
              <a:rPr lang="en-US" b="1" dirty="0"/>
              <a:t>Why?</a:t>
            </a:r>
          </a:p>
          <a:p>
            <a:pPr marL="0" indent="0">
              <a:buNone/>
            </a:pPr>
            <a:r>
              <a:rPr lang="en-US" dirty="0"/>
              <a:t>Nicaraguans make up 8 percent of Costa Rica’s population. </a:t>
            </a:r>
          </a:p>
          <a:p>
            <a:pPr marL="0" indent="0">
              <a:buNone/>
            </a:pPr>
            <a:r>
              <a:rPr lang="en-US" dirty="0"/>
              <a:t>This makes them the largest immigrant group in the country. They also represent the largest population of undocumented immigrants.</a:t>
            </a:r>
          </a:p>
          <a:p>
            <a:pPr marL="0" indent="0">
              <a:buNone/>
            </a:pPr>
            <a:r>
              <a:rPr lang="en-US" b="1" dirty="0"/>
              <a:t>Factors:</a:t>
            </a:r>
          </a:p>
          <a:p>
            <a:pPr marL="0" indent="0">
              <a:buNone/>
            </a:pPr>
            <a:r>
              <a:rPr lang="en-US" dirty="0"/>
              <a:t>Research by Catherine M. Marquette points to abject poverty being the main reason Nicaraguans flea Nicaragua for Costa Rica. </a:t>
            </a:r>
          </a:p>
          <a:p>
            <a:pPr>
              <a:buFontTx/>
              <a:buChar char="-"/>
            </a:pPr>
            <a:r>
              <a:rPr lang="en-US" dirty="0"/>
              <a:t>Political unrest in Nicaragua in 2018 also led to an influx of immigrants fleeing to Costa Rica. </a:t>
            </a:r>
          </a:p>
          <a:p>
            <a:pPr marL="0" indent="0">
              <a:buNone/>
            </a:pPr>
            <a:endParaRPr lang="en-US" dirty="0"/>
          </a:p>
        </p:txBody>
      </p:sp>
      <p:sp>
        <p:nvSpPr>
          <p:cNvPr id="4" name="TextBox 3">
            <a:extLst>
              <a:ext uri="{FF2B5EF4-FFF2-40B4-BE49-F238E27FC236}">
                <a16:creationId xmlns:a16="http://schemas.microsoft.com/office/drawing/2014/main" id="{88514DE7-9C06-47B8-AC13-A4CFCB631FD8}"/>
              </a:ext>
            </a:extLst>
          </p:cNvPr>
          <p:cNvSpPr txBox="1"/>
          <p:nvPr/>
        </p:nvSpPr>
        <p:spPr>
          <a:xfrm>
            <a:off x="266700" y="6205492"/>
            <a:ext cx="10734675" cy="861774"/>
          </a:xfrm>
          <a:prstGeom prst="rect">
            <a:avLst/>
          </a:prstGeom>
          <a:noFill/>
        </p:spPr>
        <p:txBody>
          <a:bodyPr wrap="square" rtlCol="0">
            <a:spAutoFit/>
          </a:bodyPr>
          <a:lstStyle/>
          <a:p>
            <a:r>
              <a:rPr lang="en-US" sz="1000" dirty="0"/>
              <a:t>Sources: Marquette, Catherine M. “Nicaraguan Migrants in Costa Rica.” </a:t>
            </a:r>
            <a:r>
              <a:rPr lang="en-US" sz="1000" i="1" dirty="0"/>
              <a:t>Población y Salud En Mesoamérica</a:t>
            </a:r>
            <a:r>
              <a:rPr lang="en-US" sz="1000" dirty="0"/>
              <a:t>, vol. 4, no. 1, 2006, doi:10.15517/psm.v4i1.4561.</a:t>
            </a:r>
          </a:p>
          <a:p>
            <a:r>
              <a:rPr lang="en-US" sz="1000" dirty="0"/>
              <a:t>Fouratt, Caitlin E. “Temporary Measures: The Production of Illegality in Costa Rican Immigration Law.” </a:t>
            </a:r>
            <a:r>
              <a:rPr lang="en-US" sz="1000" i="1" dirty="0"/>
              <a:t>Political and Legal Anthropology Review</a:t>
            </a:r>
            <a:r>
              <a:rPr lang="en-US" sz="1000" dirty="0"/>
              <a:t>, vol. 39, no. 1, May 2016, pp. 144–160.</a:t>
            </a:r>
          </a:p>
          <a:p>
            <a:endParaRPr lang="en-US" sz="1000" dirty="0"/>
          </a:p>
          <a:p>
            <a:endParaRPr lang="en-US" sz="1000" dirty="0"/>
          </a:p>
        </p:txBody>
      </p:sp>
      <p:pic>
        <p:nvPicPr>
          <p:cNvPr id="5" name="Recorded Sound">
            <a:hlinkClick r:id="" action="ppaction://media"/>
            <a:extLst>
              <a:ext uri="{FF2B5EF4-FFF2-40B4-BE49-F238E27FC236}">
                <a16:creationId xmlns:a16="http://schemas.microsoft.com/office/drawing/2014/main" id="{520ED40D-6A40-48E7-A573-0DB88A49C5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4012" y="175418"/>
            <a:ext cx="487363" cy="487363"/>
          </a:xfrm>
          <a:prstGeom prst="rect">
            <a:avLst/>
          </a:prstGeom>
        </p:spPr>
      </p:pic>
    </p:spTree>
    <p:extLst>
      <p:ext uri="{BB962C8B-B14F-4D97-AF65-F5344CB8AC3E}">
        <p14:creationId xmlns:p14="http://schemas.microsoft.com/office/powerpoint/2010/main" val="145342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5DFD-673B-4ABE-BCA2-C462C9A067B9}"/>
              </a:ext>
            </a:extLst>
          </p:cNvPr>
          <p:cNvSpPr>
            <a:spLocks noGrp="1"/>
          </p:cNvSpPr>
          <p:nvPr>
            <p:ph type="title"/>
          </p:nvPr>
        </p:nvSpPr>
        <p:spPr>
          <a:xfrm>
            <a:off x="1643612" y="443883"/>
            <a:ext cx="7908762" cy="1313896"/>
          </a:xfrm>
        </p:spPr>
        <p:txBody>
          <a:bodyPr>
            <a:normAutofit fontScale="90000"/>
          </a:bodyPr>
          <a:lstStyle/>
          <a:p>
            <a:pPr algn="ctr"/>
            <a:r>
              <a:rPr lang="en-US" dirty="0"/>
              <a:t/>
            </a:r>
            <a:br>
              <a:rPr lang="en-US" dirty="0"/>
            </a:br>
            <a:r>
              <a:rPr lang="en-US" sz="4900" dirty="0"/>
              <a:t>The Immigration Crisis</a:t>
            </a:r>
            <a:r>
              <a:rPr lang="en-US" dirty="0"/>
              <a:t/>
            </a:r>
            <a:br>
              <a:rPr lang="en-US" dirty="0"/>
            </a:br>
            <a:endParaRPr lang="en-US" dirty="0"/>
          </a:p>
        </p:txBody>
      </p:sp>
      <p:sp>
        <p:nvSpPr>
          <p:cNvPr id="3" name="Content Placeholder 2">
            <a:extLst>
              <a:ext uri="{FF2B5EF4-FFF2-40B4-BE49-F238E27FC236}">
                <a16:creationId xmlns:a16="http://schemas.microsoft.com/office/drawing/2014/main" id="{1B1D0301-1695-4445-B5D6-A1F982C098DC}"/>
              </a:ext>
            </a:extLst>
          </p:cNvPr>
          <p:cNvSpPr>
            <a:spLocks noGrp="1"/>
          </p:cNvSpPr>
          <p:nvPr>
            <p:ph idx="1"/>
          </p:nvPr>
        </p:nvSpPr>
        <p:spPr/>
        <p:txBody>
          <a:bodyPr/>
          <a:lstStyle/>
          <a:p>
            <a:pPr marL="0" indent="0">
              <a:buNone/>
            </a:pPr>
            <a:r>
              <a:rPr lang="en-US" dirty="0"/>
              <a:t>Fears surrounding immigration extend far beyond Costa Rica. The questions becomes: </a:t>
            </a:r>
            <a:r>
              <a:rPr lang="en-US" b="1" dirty="0"/>
              <a:t>Why?</a:t>
            </a:r>
          </a:p>
          <a:p>
            <a:pPr marL="0" indent="0">
              <a:buNone/>
            </a:pPr>
            <a:endParaRPr lang="en-US" dirty="0"/>
          </a:p>
          <a:p>
            <a:pPr marL="0" indent="0">
              <a:buNone/>
            </a:pPr>
            <a:endParaRPr lang="en-US" dirty="0"/>
          </a:p>
          <a:p>
            <a:pPr marL="0" indent="0">
              <a:buNone/>
            </a:pPr>
            <a:r>
              <a:rPr lang="en-US" dirty="0"/>
              <a:t>Factors I examined in my research:</a:t>
            </a:r>
          </a:p>
          <a:p>
            <a:pPr>
              <a:buFont typeface="Wingdings" panose="05000000000000000000" pitchFamily="2" charset="2"/>
              <a:buChar char="v"/>
            </a:pPr>
            <a:r>
              <a:rPr lang="en-US" b="1" dirty="0"/>
              <a:t>Economic Fears.</a:t>
            </a:r>
          </a:p>
          <a:p>
            <a:pPr>
              <a:buFont typeface="Wingdings" panose="05000000000000000000" pitchFamily="2" charset="2"/>
              <a:buChar char="v"/>
            </a:pPr>
            <a:r>
              <a:rPr lang="en-US" b="1" dirty="0"/>
              <a:t>The policy debate in the media. </a:t>
            </a:r>
          </a:p>
          <a:p>
            <a:pPr>
              <a:buFont typeface="Wingdings" panose="05000000000000000000" pitchFamily="2" charset="2"/>
              <a:buChar char="v"/>
            </a:pPr>
            <a:r>
              <a:rPr lang="en-US" b="1" dirty="0"/>
              <a:t>Nationalism</a:t>
            </a:r>
          </a:p>
          <a:p>
            <a:pPr>
              <a:buFont typeface="Wingdings" panose="05000000000000000000" pitchFamily="2" charset="2"/>
              <a:buChar char="v"/>
            </a:pPr>
            <a:r>
              <a:rPr lang="en-US" b="1" dirty="0"/>
              <a:t>Social Welfare Systems</a:t>
            </a:r>
          </a:p>
        </p:txBody>
      </p:sp>
      <p:pic>
        <p:nvPicPr>
          <p:cNvPr id="4" name="Recorded Sound">
            <a:hlinkClick r:id="" action="ppaction://media"/>
            <a:extLst>
              <a:ext uri="{FF2B5EF4-FFF2-40B4-BE49-F238E27FC236}">
                <a16:creationId xmlns:a16="http://schemas.microsoft.com/office/drawing/2014/main" id="{A082B63E-9D41-477D-A026-D230E12095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04706" y="401550"/>
            <a:ext cx="487363" cy="487363"/>
          </a:xfrm>
          <a:prstGeom prst="rect">
            <a:avLst/>
          </a:prstGeom>
        </p:spPr>
      </p:pic>
    </p:spTree>
    <p:extLst>
      <p:ext uri="{BB962C8B-B14F-4D97-AF65-F5344CB8AC3E}">
        <p14:creationId xmlns:p14="http://schemas.microsoft.com/office/powerpoint/2010/main" val="289024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BBBC-53FF-4595-961A-656100A23D2C}"/>
              </a:ext>
            </a:extLst>
          </p:cNvPr>
          <p:cNvSpPr>
            <a:spLocks noGrp="1"/>
          </p:cNvSpPr>
          <p:nvPr>
            <p:ph type="title"/>
          </p:nvPr>
        </p:nvSpPr>
        <p:spPr>
          <a:xfrm>
            <a:off x="914400" y="356882"/>
            <a:ext cx="9692640" cy="1325562"/>
          </a:xfrm>
        </p:spPr>
        <p:txBody>
          <a:bodyPr/>
          <a:lstStyle/>
          <a:p>
            <a:pPr algn="ctr"/>
            <a:r>
              <a:rPr lang="en-US" dirty="0"/>
              <a:t>Comparing the United States and Costa Rica </a:t>
            </a:r>
            <a:r>
              <a:rPr lang="en-US" dirty="0">
                <a:sym typeface="Wingdings" panose="05000000000000000000" pitchFamily="2" charset="2"/>
              </a:rPr>
              <a:t>(Economic Fears) </a:t>
            </a:r>
            <a:endParaRPr lang="en-US" dirty="0"/>
          </a:p>
        </p:txBody>
      </p:sp>
      <p:sp>
        <p:nvSpPr>
          <p:cNvPr id="3" name="Content Placeholder 2">
            <a:extLst>
              <a:ext uri="{FF2B5EF4-FFF2-40B4-BE49-F238E27FC236}">
                <a16:creationId xmlns:a16="http://schemas.microsoft.com/office/drawing/2014/main" id="{65127D3D-CC7E-4F87-BF75-1B34247F0B1F}"/>
              </a:ext>
            </a:extLst>
          </p:cNvPr>
          <p:cNvSpPr>
            <a:spLocks noGrp="1"/>
          </p:cNvSpPr>
          <p:nvPr>
            <p:ph sz="half" idx="1"/>
          </p:nvPr>
        </p:nvSpPr>
        <p:spPr/>
        <p:txBody>
          <a:bodyPr/>
          <a:lstStyle/>
          <a:p>
            <a:pPr marL="0" indent="0" algn="ctr">
              <a:buNone/>
            </a:pPr>
            <a:r>
              <a:rPr lang="en-US" b="1" dirty="0"/>
              <a:t>The United States</a:t>
            </a:r>
          </a:p>
          <a:p>
            <a:pPr>
              <a:buFont typeface="Wingdings" panose="05000000000000000000" pitchFamily="2" charset="2"/>
              <a:buChar char="v"/>
            </a:pPr>
            <a:r>
              <a:rPr lang="en-US" dirty="0"/>
              <a:t>Competitive Threat Theory</a:t>
            </a:r>
          </a:p>
          <a:p>
            <a:pPr lvl="1">
              <a:buFont typeface="Wingdings" panose="05000000000000000000" pitchFamily="2" charset="2"/>
              <a:buChar char="v"/>
            </a:pPr>
            <a:r>
              <a:rPr lang="en-US" dirty="0"/>
              <a:t>The Quota Acts of 1921 and 1924 were brought on by American fears surrounding economic inequality (Massey and Pren, 2012). </a:t>
            </a:r>
          </a:p>
          <a:p>
            <a:pPr lvl="1">
              <a:buFont typeface="Wingdings" panose="05000000000000000000" pitchFamily="2" charset="2"/>
              <a:buChar char="v"/>
            </a:pPr>
            <a:r>
              <a:rPr lang="en-US" dirty="0"/>
              <a:t>The 2008 Recession </a:t>
            </a:r>
          </a:p>
          <a:p>
            <a:pPr>
              <a:buFont typeface="Wingdings" panose="05000000000000000000" pitchFamily="2" charset="2"/>
              <a:buChar char="v"/>
            </a:pPr>
            <a:r>
              <a:rPr lang="en-US" dirty="0"/>
              <a:t>The Main Idea:</a:t>
            </a:r>
          </a:p>
          <a:p>
            <a:pPr lvl="1">
              <a:buFont typeface="Wingdings" panose="05000000000000000000" pitchFamily="2" charset="2"/>
              <a:buChar char="v"/>
            </a:pPr>
            <a:r>
              <a:rPr lang="en-US" dirty="0"/>
              <a:t>As economic conditions worsen, there is stronger competition for resources being made more scarce due to the economic downturn. Immigrant groups are then seen as threats.</a:t>
            </a:r>
          </a:p>
          <a:p>
            <a:pPr marL="0" indent="0">
              <a:buNone/>
            </a:pPr>
            <a:endParaRPr lang="en-US" dirty="0"/>
          </a:p>
        </p:txBody>
      </p:sp>
      <p:sp>
        <p:nvSpPr>
          <p:cNvPr id="4" name="Content Placeholder 3">
            <a:extLst>
              <a:ext uri="{FF2B5EF4-FFF2-40B4-BE49-F238E27FC236}">
                <a16:creationId xmlns:a16="http://schemas.microsoft.com/office/drawing/2014/main" id="{98AE0683-EAB4-4F64-A238-5B067BFA376E}"/>
              </a:ext>
            </a:extLst>
          </p:cNvPr>
          <p:cNvSpPr>
            <a:spLocks noGrp="1"/>
          </p:cNvSpPr>
          <p:nvPr>
            <p:ph sz="half" idx="2"/>
          </p:nvPr>
        </p:nvSpPr>
        <p:spPr/>
        <p:txBody>
          <a:bodyPr/>
          <a:lstStyle/>
          <a:p>
            <a:pPr marL="0" indent="0" algn="ctr">
              <a:buNone/>
            </a:pPr>
            <a:r>
              <a:rPr lang="en-US" b="1" dirty="0"/>
              <a:t>Costa Rica</a:t>
            </a:r>
          </a:p>
          <a:p>
            <a:pPr>
              <a:buFont typeface="Wingdings" panose="05000000000000000000" pitchFamily="2" charset="2"/>
              <a:buChar char="v"/>
            </a:pPr>
            <a:r>
              <a:rPr lang="en-US" dirty="0"/>
              <a:t>Saw economic unemployment rise substantially between 1990 and 2012. </a:t>
            </a:r>
          </a:p>
          <a:p>
            <a:pPr lvl="1">
              <a:buFont typeface="Wingdings" panose="05000000000000000000" pitchFamily="2" charset="2"/>
              <a:buChar char="v"/>
            </a:pPr>
            <a:r>
              <a:rPr lang="en-US" dirty="0"/>
              <a:t>This was following major economic reforms that liberalized markets and increased financial uncertainties. </a:t>
            </a:r>
          </a:p>
          <a:p>
            <a:pPr lvl="1">
              <a:buFont typeface="Wingdings" panose="05000000000000000000" pitchFamily="2" charset="2"/>
              <a:buChar char="v"/>
            </a:pPr>
            <a:r>
              <a:rPr lang="en-US" dirty="0"/>
              <a:t>More importantly, many Costa Ricans felt that the ability to be a part of the middle class was out of their grasp. </a:t>
            </a:r>
          </a:p>
          <a:p>
            <a:pPr>
              <a:buFont typeface="Wingdings" panose="05000000000000000000" pitchFamily="2" charset="2"/>
              <a:buChar char="v"/>
            </a:pPr>
            <a:r>
              <a:rPr lang="en-US" dirty="0"/>
              <a:t>Studies show that it is easier to blame immigrants for this economic downturn, which is what many country’s citizens result to doing. </a:t>
            </a:r>
          </a:p>
        </p:txBody>
      </p:sp>
      <p:sp>
        <p:nvSpPr>
          <p:cNvPr id="5" name="TextBox 4">
            <a:extLst>
              <a:ext uri="{FF2B5EF4-FFF2-40B4-BE49-F238E27FC236}">
                <a16:creationId xmlns:a16="http://schemas.microsoft.com/office/drawing/2014/main" id="{8C96E416-5876-419C-9B23-D6004810D360}"/>
              </a:ext>
            </a:extLst>
          </p:cNvPr>
          <p:cNvSpPr txBox="1"/>
          <p:nvPr/>
        </p:nvSpPr>
        <p:spPr>
          <a:xfrm>
            <a:off x="476250" y="5781675"/>
            <a:ext cx="9448800" cy="1015663"/>
          </a:xfrm>
          <a:prstGeom prst="rect">
            <a:avLst/>
          </a:prstGeom>
          <a:noFill/>
        </p:spPr>
        <p:txBody>
          <a:bodyPr wrap="square" rtlCol="0">
            <a:spAutoFit/>
          </a:bodyPr>
          <a:lstStyle/>
          <a:p>
            <a:r>
              <a:rPr lang="en-US" sz="1000" dirty="0"/>
              <a:t>Sources: Kwak, Joonghyun, and Michael Wallace. “The Impact of the Great Recession on Perceived Immigrant Threat: A Cross-National Study of 22 Countries.” </a:t>
            </a:r>
            <a:r>
              <a:rPr lang="en-US" sz="1000" i="1" dirty="0"/>
              <a:t>Societies</a:t>
            </a:r>
            <a:r>
              <a:rPr lang="en-US" sz="1000" dirty="0"/>
              <a:t>, vol. 8, no. 3, 2018, p. 52., doi:10.3390/soc8030052.</a:t>
            </a:r>
          </a:p>
          <a:p>
            <a:endParaRPr lang="en-US" sz="1000" dirty="0"/>
          </a:p>
          <a:p>
            <a:r>
              <a:rPr lang="en-US" sz="1000" dirty="0"/>
              <a:t>Malone, Mary Fran T. “Fearing the ‘Nicas’: Perceptions of Immigrants and Policy Choices in Costa Rica.” </a:t>
            </a:r>
            <a:r>
              <a:rPr lang="en-US" sz="1000" i="1" dirty="0"/>
              <a:t>Latin American Politics and Society</a:t>
            </a:r>
            <a:r>
              <a:rPr lang="en-US" sz="1000" dirty="0"/>
              <a:t>, vol. 61, no. 1, 2018, pp. 1–28., doi:10.1017/lap.2018.57.</a:t>
            </a:r>
          </a:p>
          <a:p>
            <a:endParaRPr lang="en-US" sz="1000" dirty="0"/>
          </a:p>
        </p:txBody>
      </p:sp>
      <p:pic>
        <p:nvPicPr>
          <p:cNvPr id="6" name="Recorded Sound">
            <a:hlinkClick r:id="" action="ppaction://media"/>
            <a:extLst>
              <a:ext uri="{FF2B5EF4-FFF2-40B4-BE49-F238E27FC236}">
                <a16:creationId xmlns:a16="http://schemas.microsoft.com/office/drawing/2014/main" id="{32F7213D-1490-440B-9455-A84872773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358" y="434181"/>
            <a:ext cx="487363" cy="487363"/>
          </a:xfrm>
          <a:prstGeom prst="rect">
            <a:avLst/>
          </a:prstGeom>
        </p:spPr>
      </p:pic>
    </p:spTree>
    <p:extLst>
      <p:ext uri="{BB962C8B-B14F-4D97-AF65-F5344CB8AC3E}">
        <p14:creationId xmlns:p14="http://schemas.microsoft.com/office/powerpoint/2010/main" val="164193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1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88E9-B8B1-4C22-B6EC-A0123FCB2EA3}"/>
              </a:ext>
            </a:extLst>
          </p:cNvPr>
          <p:cNvSpPr>
            <a:spLocks noGrp="1"/>
          </p:cNvSpPr>
          <p:nvPr>
            <p:ph type="title"/>
          </p:nvPr>
        </p:nvSpPr>
        <p:spPr/>
        <p:txBody>
          <a:bodyPr/>
          <a:lstStyle/>
          <a:p>
            <a:pPr algn="ctr"/>
            <a:r>
              <a:rPr lang="en-US" dirty="0"/>
              <a:t>The Media and Its Influence</a:t>
            </a:r>
          </a:p>
        </p:txBody>
      </p:sp>
      <p:sp>
        <p:nvSpPr>
          <p:cNvPr id="4" name="Content Placeholder 3">
            <a:extLst>
              <a:ext uri="{FF2B5EF4-FFF2-40B4-BE49-F238E27FC236}">
                <a16:creationId xmlns:a16="http://schemas.microsoft.com/office/drawing/2014/main" id="{7ECE4589-B313-4334-96C1-5B3E80277A2A}"/>
              </a:ext>
            </a:extLst>
          </p:cNvPr>
          <p:cNvSpPr>
            <a:spLocks noGrp="1"/>
          </p:cNvSpPr>
          <p:nvPr>
            <p:ph sz="half" idx="1"/>
          </p:nvPr>
        </p:nvSpPr>
        <p:spPr/>
        <p:txBody>
          <a:bodyPr/>
          <a:lstStyle/>
          <a:p>
            <a:pPr marL="0" indent="0" algn="ctr">
              <a:buNone/>
            </a:pPr>
            <a:r>
              <a:rPr lang="en-US" b="1" dirty="0"/>
              <a:t>The United States</a:t>
            </a:r>
          </a:p>
          <a:p>
            <a:pPr>
              <a:buFont typeface="Wingdings" panose="05000000000000000000" pitchFamily="2" charset="2"/>
              <a:buChar char="v"/>
            </a:pPr>
            <a:r>
              <a:rPr lang="en-US" dirty="0"/>
              <a:t>Ronald Reagan:</a:t>
            </a:r>
          </a:p>
          <a:p>
            <a:pPr lvl="1">
              <a:buFont typeface="Wingdings" panose="05000000000000000000" pitchFamily="2" charset="2"/>
              <a:buChar char="v"/>
            </a:pPr>
            <a:r>
              <a:rPr lang="en-US" dirty="0"/>
              <a:t>Illegal immigration was a question of “national security.”</a:t>
            </a:r>
          </a:p>
          <a:p>
            <a:pPr>
              <a:buFont typeface="Wingdings" panose="05000000000000000000" pitchFamily="2" charset="2"/>
              <a:buChar char="v"/>
            </a:pPr>
            <a:r>
              <a:rPr lang="en-US" dirty="0"/>
              <a:t>Political advantages were thought to be gained by demonizing Latino immigrations and illegal migration. </a:t>
            </a:r>
          </a:p>
          <a:p>
            <a:pPr>
              <a:buFont typeface="Wingdings" panose="05000000000000000000" pitchFamily="2" charset="2"/>
              <a:buChar char="v"/>
            </a:pPr>
            <a:endParaRPr lang="en-US" dirty="0"/>
          </a:p>
        </p:txBody>
      </p:sp>
      <p:sp>
        <p:nvSpPr>
          <p:cNvPr id="5" name="Content Placeholder 4">
            <a:extLst>
              <a:ext uri="{FF2B5EF4-FFF2-40B4-BE49-F238E27FC236}">
                <a16:creationId xmlns:a16="http://schemas.microsoft.com/office/drawing/2014/main" id="{EB1965FE-BF18-4B21-86DC-A61C7333DAC0}"/>
              </a:ext>
            </a:extLst>
          </p:cNvPr>
          <p:cNvSpPr>
            <a:spLocks noGrp="1"/>
          </p:cNvSpPr>
          <p:nvPr>
            <p:ph sz="half" idx="2"/>
          </p:nvPr>
        </p:nvSpPr>
        <p:spPr/>
        <p:txBody>
          <a:bodyPr/>
          <a:lstStyle/>
          <a:p>
            <a:pPr marL="0" indent="0" algn="ctr">
              <a:buNone/>
            </a:pPr>
            <a:r>
              <a:rPr lang="en-US" b="1" dirty="0"/>
              <a:t>Costa Rica</a:t>
            </a:r>
          </a:p>
          <a:p>
            <a:pPr>
              <a:buFont typeface="Wingdings" panose="05000000000000000000" pitchFamily="2" charset="2"/>
              <a:buChar char="v"/>
            </a:pPr>
            <a:r>
              <a:rPr lang="en-US" dirty="0"/>
              <a:t>Fouratt </a:t>
            </a:r>
            <a:r>
              <a:rPr lang="en-US" dirty="0">
                <a:sym typeface="Wingdings" panose="05000000000000000000" pitchFamily="2" charset="2"/>
              </a:rPr>
              <a:t> Media emphasizes that the country is being “flooded,” “bombarded,” and “invaded” by illegal immigrants.</a:t>
            </a:r>
          </a:p>
          <a:p>
            <a:pPr>
              <a:buFont typeface="Wingdings" panose="05000000000000000000" pitchFamily="2" charset="2"/>
              <a:buChar char="v"/>
            </a:pPr>
            <a:r>
              <a:rPr lang="en-US" dirty="0">
                <a:sym typeface="Wingdings" panose="05000000000000000000" pitchFamily="2" charset="2"/>
              </a:rPr>
              <a:t>Politicians in favor of more stringent immigration policies began claiming immigrants were a threat to national security. </a:t>
            </a:r>
          </a:p>
        </p:txBody>
      </p:sp>
      <p:sp>
        <p:nvSpPr>
          <p:cNvPr id="3" name="TextBox 2">
            <a:extLst>
              <a:ext uri="{FF2B5EF4-FFF2-40B4-BE49-F238E27FC236}">
                <a16:creationId xmlns:a16="http://schemas.microsoft.com/office/drawing/2014/main" id="{CA3E9CBA-69E8-4D76-9694-F2DF4D4FBD70}"/>
              </a:ext>
            </a:extLst>
          </p:cNvPr>
          <p:cNvSpPr txBox="1"/>
          <p:nvPr/>
        </p:nvSpPr>
        <p:spPr>
          <a:xfrm>
            <a:off x="828675" y="5419725"/>
            <a:ext cx="7477125" cy="1323439"/>
          </a:xfrm>
          <a:prstGeom prst="rect">
            <a:avLst/>
          </a:prstGeom>
          <a:noFill/>
        </p:spPr>
        <p:txBody>
          <a:bodyPr wrap="square" rtlCol="0">
            <a:spAutoFit/>
          </a:bodyPr>
          <a:lstStyle/>
          <a:p>
            <a:r>
              <a:rPr lang="en-US" sz="1000" dirty="0"/>
              <a:t>Sources: Massey, Douglas S, and Karen A Pren. “Unintended Consequences of US Immigration Policy: Explaining the Post-1965 Surge from Latin America.” </a:t>
            </a:r>
            <a:r>
              <a:rPr lang="en-US" sz="1000" i="1" dirty="0"/>
              <a:t>Population and Development Review</a:t>
            </a:r>
            <a:r>
              <a:rPr lang="en-US" sz="1000" dirty="0"/>
              <a:t>, U.S. National Library of Medicine, 2012, </a:t>
            </a:r>
            <a:r>
              <a:rPr lang="en-US" sz="1000" u="sng" dirty="0">
                <a:hlinkClick r:id="rId4"/>
              </a:rPr>
              <a:t>www.ncbi.nlm.nih.gov/pmc/articles/PMC3407978/</a:t>
            </a:r>
            <a:r>
              <a:rPr lang="en-US" sz="1000" dirty="0"/>
              <a:t>.</a:t>
            </a:r>
          </a:p>
          <a:p>
            <a:endParaRPr lang="en-US" sz="1000" dirty="0"/>
          </a:p>
          <a:p>
            <a:r>
              <a:rPr lang="en-US" sz="1000" dirty="0"/>
              <a:t>Fouratt, Caitlin E. “‘Those Who Come to Do Harm’: The Framings of Immigration Problems in Costa Rican Immigration Law.” </a:t>
            </a:r>
            <a:r>
              <a:rPr lang="en-US" sz="1000" i="1" dirty="0"/>
              <a:t>International Migration Review</a:t>
            </a:r>
            <a:r>
              <a:rPr lang="en-US" sz="1000" dirty="0"/>
              <a:t>, vol. 48, no. 1, 2014, pp. 144–180., doi:10.1111/imre.12073. </a:t>
            </a:r>
          </a:p>
          <a:p>
            <a:endParaRPr lang="en-US" sz="1000" dirty="0"/>
          </a:p>
          <a:p>
            <a:endParaRPr lang="en-US" sz="1000" dirty="0"/>
          </a:p>
        </p:txBody>
      </p:sp>
      <p:pic>
        <p:nvPicPr>
          <p:cNvPr id="6" name="Recorded Sound">
            <a:hlinkClick r:id="" action="ppaction://media"/>
            <a:extLst>
              <a:ext uri="{FF2B5EF4-FFF2-40B4-BE49-F238E27FC236}">
                <a16:creationId xmlns:a16="http://schemas.microsoft.com/office/drawing/2014/main" id="{9C5B6561-B87D-48DD-8E30-3F0AB13217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3358" y="236749"/>
            <a:ext cx="487363" cy="487363"/>
          </a:xfrm>
          <a:prstGeom prst="rect">
            <a:avLst/>
          </a:prstGeom>
        </p:spPr>
      </p:pic>
    </p:spTree>
    <p:extLst>
      <p:ext uri="{BB962C8B-B14F-4D97-AF65-F5344CB8AC3E}">
        <p14:creationId xmlns:p14="http://schemas.microsoft.com/office/powerpoint/2010/main" val="12995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E0904-721C-4D68-9EB8-1C9752E329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298ECBA-3258-45DF-8FD4-7581736BCC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2BF453-BD82-4B90-9FE7-5170313380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A29629B-75F7-43C4-88AD-DBD80C0E2BE3}"/>
              </a:ext>
            </a:extLst>
          </p:cNvPr>
          <p:cNvSpPr>
            <a:spLocks noGrp="1"/>
          </p:cNvSpPr>
          <p:nvPr>
            <p:ph type="title"/>
          </p:nvPr>
        </p:nvSpPr>
        <p:spPr>
          <a:xfrm>
            <a:off x="8151372" y="-1784411"/>
            <a:ext cx="3684234" cy="6303145"/>
          </a:xfrm>
        </p:spPr>
        <p:txBody>
          <a:bodyPr vert="horz" lIns="91440" tIns="45720" rIns="91440" bIns="45720" rtlCol="0" anchor="b">
            <a:normAutofit/>
          </a:bodyPr>
          <a:lstStyle/>
          <a:p>
            <a:pPr>
              <a:lnSpc>
                <a:spcPct val="85000"/>
              </a:lnSpc>
            </a:pPr>
            <a:r>
              <a:rPr lang="en-US" sz="4000" dirty="0">
                <a:solidFill>
                  <a:srgbClr val="FFFFFF"/>
                </a:solidFill>
              </a:rPr>
              <a:t>Immigration </a:t>
            </a:r>
            <a:br>
              <a:rPr lang="en-US" sz="4000" dirty="0">
                <a:solidFill>
                  <a:srgbClr val="FFFFFF"/>
                </a:solidFill>
              </a:rPr>
            </a:br>
            <a:r>
              <a:rPr lang="en-US" sz="4000" dirty="0">
                <a:solidFill>
                  <a:srgbClr val="FFFFFF"/>
                </a:solidFill>
              </a:rPr>
              <a:t>in the Media</a:t>
            </a:r>
          </a:p>
        </p:txBody>
      </p:sp>
      <p:sp useBgFill="1">
        <p:nvSpPr>
          <p:cNvPr id="16" name="Rectangle 15">
            <a:extLst>
              <a:ext uri="{FF2B5EF4-FFF2-40B4-BE49-F238E27FC236}">
                <a16:creationId xmlns:a16="http://schemas.microsoft.com/office/drawing/2014/main" id="{072366D3-9B5C-42E1-9906-77FF6BB55E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A73630CC-4C26-4C8D-8B04-E0037E3F2CE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5282" y="658320"/>
            <a:ext cx="7112784" cy="5014512"/>
          </a:xfrm>
          <a:prstGeom prst="rect">
            <a:avLst/>
          </a:prstGeom>
        </p:spPr>
      </p:pic>
      <p:sp>
        <p:nvSpPr>
          <p:cNvPr id="18" name="Rectangle 17">
            <a:extLst>
              <a:ext uri="{FF2B5EF4-FFF2-40B4-BE49-F238E27FC236}">
                <a16:creationId xmlns:a16="http://schemas.microsoft.com/office/drawing/2014/main" id="{121F5E60-4E89-4B16-A245-12BD993599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34F9BF-2A7D-4DEE-B4FA-7E6CFEB2DCFC}"/>
              </a:ext>
            </a:extLst>
          </p:cNvPr>
          <p:cNvSpPr txBox="1"/>
          <p:nvPr/>
        </p:nvSpPr>
        <p:spPr>
          <a:xfrm>
            <a:off x="899160" y="6096000"/>
            <a:ext cx="6606540" cy="707886"/>
          </a:xfrm>
          <a:prstGeom prst="rect">
            <a:avLst/>
          </a:prstGeom>
          <a:noFill/>
        </p:spPr>
        <p:txBody>
          <a:bodyPr wrap="square" rtlCol="0">
            <a:spAutoFit/>
          </a:bodyPr>
          <a:lstStyle/>
          <a:p>
            <a:r>
              <a:rPr lang="en-US" sz="1000" dirty="0"/>
              <a:t>Source: Massey, Douglas S, and Karen A Pren. “Unintended Consequences of US Immigration Policy: Explaining the Post-1965 Surge from Latin America.” </a:t>
            </a:r>
            <a:r>
              <a:rPr lang="en-US" sz="1000" i="1" dirty="0"/>
              <a:t>Population and Development Review</a:t>
            </a:r>
            <a:r>
              <a:rPr lang="en-US" sz="1000" dirty="0"/>
              <a:t>, U.S. National Library of Medicine, 2012, </a:t>
            </a:r>
            <a:r>
              <a:rPr lang="en-US" sz="1000" u="sng" dirty="0">
                <a:hlinkClick r:id="rId5"/>
              </a:rPr>
              <a:t>www.ncbi.nlm.nih.gov/pmc/articles/PMC3407978/</a:t>
            </a:r>
            <a:r>
              <a:rPr lang="en-US" sz="1000" dirty="0"/>
              <a:t>.</a:t>
            </a:r>
          </a:p>
          <a:p>
            <a:endParaRPr lang="en-US" sz="1000" dirty="0"/>
          </a:p>
        </p:txBody>
      </p:sp>
      <p:pic>
        <p:nvPicPr>
          <p:cNvPr id="4" name="Recorded Sound">
            <a:hlinkClick r:id="" action="ppaction://media"/>
            <a:extLst>
              <a:ext uri="{FF2B5EF4-FFF2-40B4-BE49-F238E27FC236}">
                <a16:creationId xmlns:a16="http://schemas.microsoft.com/office/drawing/2014/main" id="{4DF2EA55-BC23-4145-BF6E-B3B9F194A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6838" y="879798"/>
            <a:ext cx="487363" cy="487363"/>
          </a:xfrm>
          <a:prstGeom prst="rect">
            <a:avLst/>
          </a:prstGeom>
        </p:spPr>
      </p:pic>
    </p:spTree>
    <p:extLst>
      <p:ext uri="{BB962C8B-B14F-4D97-AF65-F5344CB8AC3E}">
        <p14:creationId xmlns:p14="http://schemas.microsoft.com/office/powerpoint/2010/main" val="369519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6A58-ADD9-4CF4-B116-0F4CD0FE3194}"/>
              </a:ext>
            </a:extLst>
          </p:cNvPr>
          <p:cNvSpPr>
            <a:spLocks noGrp="1"/>
          </p:cNvSpPr>
          <p:nvPr>
            <p:ph type="title"/>
          </p:nvPr>
        </p:nvSpPr>
        <p:spPr>
          <a:xfrm>
            <a:off x="713232" y="383516"/>
            <a:ext cx="9692640" cy="1325562"/>
          </a:xfrm>
        </p:spPr>
        <p:txBody>
          <a:bodyPr/>
          <a:lstStyle/>
          <a:p>
            <a:r>
              <a:rPr lang="en-US" dirty="0"/>
              <a:t>Costa Rica’s Social Welfare Programs</a:t>
            </a:r>
          </a:p>
        </p:txBody>
      </p:sp>
      <p:sp>
        <p:nvSpPr>
          <p:cNvPr id="3" name="Content Placeholder 2">
            <a:extLst>
              <a:ext uri="{FF2B5EF4-FFF2-40B4-BE49-F238E27FC236}">
                <a16:creationId xmlns:a16="http://schemas.microsoft.com/office/drawing/2014/main" id="{C97D212A-48C0-4F47-BC34-19A98676AF37}"/>
              </a:ext>
            </a:extLst>
          </p:cNvPr>
          <p:cNvSpPr>
            <a:spLocks noGrp="1"/>
          </p:cNvSpPr>
          <p:nvPr>
            <p:ph idx="1"/>
          </p:nvPr>
        </p:nvSpPr>
        <p:spPr/>
        <p:txBody>
          <a:bodyPr/>
          <a:lstStyle/>
          <a:p>
            <a:pPr marL="0" indent="0">
              <a:buNone/>
            </a:pPr>
            <a:r>
              <a:rPr lang="en-US" dirty="0"/>
              <a:t>Historically, Costa Rica has been known for having a generous social welfare system, including a nationalized healthcare system. </a:t>
            </a:r>
          </a:p>
          <a:p>
            <a:pPr>
              <a:buFont typeface="Wingdings" panose="05000000000000000000" pitchFamily="2" charset="2"/>
              <a:buChar char="v"/>
            </a:pPr>
            <a:r>
              <a:rPr lang="en-US" dirty="0"/>
              <a:t>Nicaraguans are portrayed in the media as being criminals who are taking advantage of the social services in Costa Rica. </a:t>
            </a:r>
          </a:p>
          <a:p>
            <a:pPr>
              <a:buFont typeface="Wingdings" panose="05000000000000000000" pitchFamily="2" charset="2"/>
              <a:buChar char="v"/>
            </a:pPr>
            <a:r>
              <a:rPr lang="en-US" b="1" dirty="0"/>
              <a:t>Why?</a:t>
            </a:r>
          </a:p>
          <a:p>
            <a:pPr>
              <a:buFont typeface="Wingdings" panose="05000000000000000000" pitchFamily="2" charset="2"/>
              <a:buChar char="v"/>
            </a:pPr>
            <a:r>
              <a:rPr lang="en-US" dirty="0"/>
              <a:t>2011:</a:t>
            </a:r>
          </a:p>
          <a:p>
            <a:pPr lvl="1">
              <a:buFont typeface="Wingdings" panose="05000000000000000000" pitchFamily="2" charset="2"/>
              <a:buChar char="v"/>
            </a:pPr>
            <a:r>
              <a:rPr lang="en-US" dirty="0"/>
              <a:t>Costa Rican Social Security Funds has faced financial troubles. </a:t>
            </a:r>
          </a:p>
          <a:p>
            <a:pPr lvl="1">
              <a:buFont typeface="Wingdings" panose="05000000000000000000" pitchFamily="2" charset="2"/>
              <a:buChar char="v"/>
            </a:pPr>
            <a:r>
              <a:rPr lang="en-US" dirty="0"/>
              <a:t>The healthcare system is seeing a decline in the quality of healthcare being given. </a:t>
            </a:r>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p:txBody>
      </p:sp>
      <p:sp>
        <p:nvSpPr>
          <p:cNvPr id="4" name="TextBox 3">
            <a:extLst>
              <a:ext uri="{FF2B5EF4-FFF2-40B4-BE49-F238E27FC236}">
                <a16:creationId xmlns:a16="http://schemas.microsoft.com/office/drawing/2014/main" id="{F0AD6A4D-0918-4FE9-B046-68E77F7AC9FF}"/>
              </a:ext>
            </a:extLst>
          </p:cNvPr>
          <p:cNvSpPr txBox="1"/>
          <p:nvPr/>
        </p:nvSpPr>
        <p:spPr>
          <a:xfrm>
            <a:off x="856107" y="6180137"/>
            <a:ext cx="7154420" cy="553998"/>
          </a:xfrm>
          <a:prstGeom prst="rect">
            <a:avLst/>
          </a:prstGeom>
          <a:noFill/>
        </p:spPr>
        <p:txBody>
          <a:bodyPr wrap="square" rtlCol="0">
            <a:spAutoFit/>
          </a:bodyPr>
          <a:lstStyle/>
          <a:p>
            <a:r>
              <a:rPr lang="en-US" sz="1000" dirty="0"/>
              <a:t>Sources: Malone, Mary Fran T. “Fearing the ‘Nicas’: Perceptions of Immigrants and Policy Choices in Costa Rica.” </a:t>
            </a:r>
            <a:r>
              <a:rPr lang="en-US" sz="1000" i="1" dirty="0"/>
              <a:t>Latin American Politics and Society</a:t>
            </a:r>
            <a:r>
              <a:rPr lang="en-US" sz="1000" dirty="0"/>
              <a:t>, vol. 61, no. 1, 2018, pp. 1–28., doi:10.1017/lap.2018.57.</a:t>
            </a:r>
          </a:p>
          <a:p>
            <a:endParaRPr lang="en-US" sz="1000" dirty="0"/>
          </a:p>
        </p:txBody>
      </p:sp>
      <p:pic>
        <p:nvPicPr>
          <p:cNvPr id="5" name="Recorded Sound">
            <a:hlinkClick r:id="" action="ppaction://media"/>
            <a:extLst>
              <a:ext uri="{FF2B5EF4-FFF2-40B4-BE49-F238E27FC236}">
                <a16:creationId xmlns:a16="http://schemas.microsoft.com/office/drawing/2014/main" id="{DA6C5A39-3E77-422D-B732-7CDABD9A4D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2190" y="383516"/>
            <a:ext cx="487363" cy="487363"/>
          </a:xfrm>
          <a:prstGeom prst="rect">
            <a:avLst/>
          </a:prstGeom>
        </p:spPr>
      </p:pic>
    </p:spTree>
    <p:extLst>
      <p:ext uri="{BB962C8B-B14F-4D97-AF65-F5344CB8AC3E}">
        <p14:creationId xmlns:p14="http://schemas.microsoft.com/office/powerpoint/2010/main" val="39689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otalTime>5322</TotalTime>
  <Words>1650</Words>
  <Application>Microsoft Office PowerPoint</Application>
  <PresentationFormat>Widescreen</PresentationFormat>
  <Paragraphs>129</Paragraphs>
  <Slides>13</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Century Schoolbook</vt:lpstr>
      <vt:lpstr>Wingdings</vt:lpstr>
      <vt:lpstr>Wingdings 2</vt:lpstr>
      <vt:lpstr>View</vt:lpstr>
      <vt:lpstr>Using Costa Rica to Examine How and Why Immigration Policies are Becoming Stricter </vt:lpstr>
      <vt:lpstr>History of Costa Rica’s Immigration Policy </vt:lpstr>
      <vt:lpstr>History of Costa Rica’s Immigration Policy Cont. </vt:lpstr>
      <vt:lpstr>Costa Rica’s History with Nicaragua </vt:lpstr>
      <vt:lpstr> The Immigration Crisis </vt:lpstr>
      <vt:lpstr>Comparing the United States and Costa Rica (Economic Fears) </vt:lpstr>
      <vt:lpstr>The Media and Its Influence</vt:lpstr>
      <vt:lpstr>Immigration  in the Media</vt:lpstr>
      <vt:lpstr>Costa Rica’s Social Welfare Programs</vt:lpstr>
      <vt:lpstr>A Sense of Nationalism </vt:lpstr>
      <vt:lpstr>What I Found Was More Questions</vt:lpstr>
      <vt:lpstr>Conclusion </vt:lpstr>
      <vt:lpstr>Literature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Costa Rica to Examine How and Why Immigration Policies are Becoming Stricter</dc:title>
  <dc:creator>Alyissa Horn</dc:creator>
  <cp:lastModifiedBy>Alexandra Noelle Graver</cp:lastModifiedBy>
  <cp:revision>2</cp:revision>
  <dcterms:created xsi:type="dcterms:W3CDTF">2020-03-27T20:00:14Z</dcterms:created>
  <dcterms:modified xsi:type="dcterms:W3CDTF">2020-05-01T14:23:00Z</dcterms:modified>
</cp:coreProperties>
</file>