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sldIdLst>
    <p:sldId id="256" r:id="rId2"/>
    <p:sldId id="260" r:id="rId3"/>
    <p:sldId id="261" r:id="rId4"/>
    <p:sldId id="262" r:id="rId5"/>
    <p:sldId id="263" r:id="rId6"/>
    <p:sldId id="264" r:id="rId7"/>
    <p:sldId id="265" r:id="rId8"/>
    <p:sldId id="257" r:id="rId9"/>
    <p:sldId id="258" r:id="rId10"/>
    <p:sldId id="266"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33"/>
    <p:restoredTop sz="94687"/>
  </p:normalViewPr>
  <p:slideViewPr>
    <p:cSldViewPr snapToGrid="0" snapToObjects="1">
      <p:cViewPr varScale="1">
        <p:scale>
          <a:sx n="69" d="100"/>
          <a:sy n="69" d="100"/>
        </p:scale>
        <p:origin x="27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21634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1118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1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3620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8756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15251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135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6319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8848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873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9267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3903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5/5/2020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012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539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8168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664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5/5/2020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7761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5/5/2020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445817899"/>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doi.org/10.1044/0161-1461.3104.362" TargetMode="External"/><Relationship Id="rId3" Type="http://schemas.openxmlformats.org/officeDocument/2006/relationships/hyperlink" Target="https://doi.org/10.1007/978-3-319-53646-0_1" TargetMode="External"/><Relationship Id="rId7" Type="http://schemas.openxmlformats.org/officeDocument/2006/relationships/hyperlink" Target="https://doi.org/10.1044/jshd.3701.55" TargetMode="External"/><Relationship Id="rId2" Type="http://schemas.openxmlformats.org/officeDocument/2006/relationships/hyperlink" Target="https://doi.org/10.1159/000444750" TargetMode="External"/><Relationship Id="rId1" Type="http://schemas.openxmlformats.org/officeDocument/2006/relationships/slideLayout" Target="../slideLayouts/slideLayout2.xml"/><Relationship Id="rId6" Type="http://schemas.openxmlformats.org/officeDocument/2006/relationships/hyperlink" Target="https://doi.org/10.1044/0161-1461.1804.357" TargetMode="External"/><Relationship Id="rId11" Type="http://schemas.openxmlformats.org/officeDocument/2006/relationships/hyperlink" Target="http://www.scielo.br/scielo.php?script=sci_arttext&amp;pid=S0100-879X2001000100002" TargetMode="External"/><Relationship Id="rId5" Type="http://schemas.openxmlformats.org/officeDocument/2006/relationships/hyperlink" Target="https://www.teachingenglish.org.uk/article/word-stress" TargetMode="External"/><Relationship Id="rId10" Type="http://schemas.openxmlformats.org/officeDocument/2006/relationships/hyperlink" Target="https://lafeber.com/pet-birds/a-look-at-how-parrots-talk/" TargetMode="External"/><Relationship Id="rId4" Type="http://schemas.openxmlformats.org/officeDocument/2006/relationships/hyperlink" Target="https://mtss.madison.k12.wi.us/files/mtss/Spanish-Syllable-Types-and-Patterns.pdf" TargetMode="External"/><Relationship Id="rId9" Type="http://schemas.openxmlformats.org/officeDocument/2006/relationships/hyperlink" Target="https://doi.org/10.1590/S0100-879X200100010000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CA733A-8D25-4E63-8273-CC14052E0E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8D1010-80A4-7C49-87D3-7F89B6282171}"/>
              </a:ext>
            </a:extLst>
          </p:cNvPr>
          <p:cNvSpPr>
            <a:spLocks noGrp="1"/>
          </p:cNvSpPr>
          <p:nvPr>
            <p:ph type="ctrTitle"/>
          </p:nvPr>
        </p:nvSpPr>
        <p:spPr>
          <a:xfrm>
            <a:off x="1370693" y="4406537"/>
            <a:ext cx="9440034" cy="1088336"/>
          </a:xfrm>
        </p:spPr>
        <p:txBody>
          <a:bodyPr>
            <a:normAutofit/>
          </a:bodyPr>
          <a:lstStyle/>
          <a:p>
            <a:pPr>
              <a:lnSpc>
                <a:spcPct val="90000"/>
              </a:lnSpc>
            </a:pPr>
            <a:r>
              <a:rPr lang="en-US" sz="3400"/>
              <a:t>Observational Speech, Language, and Hearing Findings in Costa Rica </a:t>
            </a:r>
          </a:p>
        </p:txBody>
      </p:sp>
      <p:sp>
        <p:nvSpPr>
          <p:cNvPr id="3" name="Subtitle 2">
            <a:extLst>
              <a:ext uri="{FF2B5EF4-FFF2-40B4-BE49-F238E27FC236}">
                <a16:creationId xmlns:a16="http://schemas.microsoft.com/office/drawing/2014/main" id="{AC2F4656-11C9-444F-8470-68CF1B598D60}"/>
              </a:ext>
            </a:extLst>
          </p:cNvPr>
          <p:cNvSpPr>
            <a:spLocks noGrp="1"/>
          </p:cNvSpPr>
          <p:nvPr>
            <p:ph type="subTitle" idx="1"/>
          </p:nvPr>
        </p:nvSpPr>
        <p:spPr>
          <a:xfrm>
            <a:off x="1370693" y="5494872"/>
            <a:ext cx="9440034" cy="621614"/>
          </a:xfrm>
        </p:spPr>
        <p:txBody>
          <a:bodyPr>
            <a:normAutofit/>
          </a:bodyPr>
          <a:lstStyle/>
          <a:p>
            <a:r>
              <a:rPr lang="en-US" dirty="0">
                <a:solidFill>
                  <a:srgbClr val="46B386"/>
                </a:solidFill>
              </a:rPr>
              <a:t>Anna Marie Sulminski </a:t>
            </a:r>
            <a:endParaRPr lang="en-US">
              <a:solidFill>
                <a:srgbClr val="46B386"/>
              </a:solidFill>
            </a:endParaRP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8" name="Picture 7" descr="A person sitting on a bench next to a body of water&#10;&#10;Description automatically generated">
            <a:extLst>
              <a:ext uri="{FF2B5EF4-FFF2-40B4-BE49-F238E27FC236}">
                <a16:creationId xmlns:a16="http://schemas.microsoft.com/office/drawing/2014/main" id="{401B1E99-AAED-8E48-912A-893F23A8E709}"/>
              </a:ext>
            </a:extLst>
          </p:cNvPr>
          <p:cNvPicPr>
            <a:picLocks noChangeAspect="1"/>
          </p:cNvPicPr>
          <p:nvPr/>
        </p:nvPicPr>
        <p:blipFill rotWithShape="1">
          <a:blip r:embed="rId4"/>
          <a:srcRect b="4829"/>
          <a:stretch/>
        </p:blipFill>
        <p:spPr>
          <a:xfrm>
            <a:off x="-1" y="-1"/>
            <a:ext cx="6095987" cy="4220682"/>
          </a:xfrm>
          <a:prstGeom prst="rect">
            <a:avLst/>
          </a:prstGeom>
        </p:spPr>
      </p:pic>
      <p:pic>
        <p:nvPicPr>
          <p:cNvPr id="4" name="Picture 3" descr="A palm tree&#10;&#10;Description automatically generated">
            <a:extLst>
              <a:ext uri="{FF2B5EF4-FFF2-40B4-BE49-F238E27FC236}">
                <a16:creationId xmlns:a16="http://schemas.microsoft.com/office/drawing/2014/main" id="{32C1C036-B849-45CA-83EB-6F856E2B55AE}"/>
              </a:ext>
            </a:extLst>
          </p:cNvPr>
          <p:cNvPicPr>
            <a:picLocks noChangeAspect="1"/>
          </p:cNvPicPr>
          <p:nvPr/>
        </p:nvPicPr>
        <p:blipFill rotWithShape="1">
          <a:blip r:embed="rId5"/>
          <a:srcRect l="3508" r="2" b="2"/>
          <a:stretch/>
        </p:blipFill>
        <p:spPr>
          <a:xfrm>
            <a:off x="6090710" y="10"/>
            <a:ext cx="6101290" cy="4220671"/>
          </a:xfrm>
          <a:prstGeom prst="rect">
            <a:avLst/>
          </a:prstGeom>
        </p:spPr>
      </p:pic>
    </p:spTree>
    <p:extLst>
      <p:ext uri="{BB962C8B-B14F-4D97-AF65-F5344CB8AC3E}">
        <p14:creationId xmlns:p14="http://schemas.microsoft.com/office/powerpoint/2010/main" val="2874785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16C0-C366-0A4F-95E9-7439C4715B50}"/>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3062527-0253-7740-B486-D256900A07B7}"/>
              </a:ext>
            </a:extLst>
          </p:cNvPr>
          <p:cNvSpPr>
            <a:spLocks noGrp="1"/>
          </p:cNvSpPr>
          <p:nvPr>
            <p:ph idx="1"/>
          </p:nvPr>
        </p:nvSpPr>
        <p:spPr/>
        <p:txBody>
          <a:bodyPr>
            <a:normAutofit fontScale="92500" lnSpcReduction="20000"/>
          </a:bodyPr>
          <a:lstStyle/>
          <a:p>
            <a:pPr marL="36900" indent="0" algn="ctr">
              <a:buNone/>
            </a:pPr>
            <a:r>
              <a:rPr lang="en-US" sz="2800" dirty="0">
                <a:effectLst/>
              </a:rPr>
              <a:t>Speech and language skills are used similarly in Costa Rica compared to the United States.  There are some slight differences between these two languages. However, this trip has shown that social skills and observations that were made can also be made within our own environment.  It is essential to use communication. This may be through an interpreter or using a second language, even if the second language is not mastered. It is not clear what factors have played a role for the people of Costa Rica on English as a second language.  These observations that have been made show that various backgrounds and cultures can still communicate with one another to reach a goal.  </a:t>
            </a:r>
          </a:p>
          <a:p>
            <a:endParaRPr lang="en-US" dirty="0"/>
          </a:p>
        </p:txBody>
      </p:sp>
    </p:spTree>
    <p:extLst>
      <p:ext uri="{BB962C8B-B14F-4D97-AF65-F5344CB8AC3E}">
        <p14:creationId xmlns:p14="http://schemas.microsoft.com/office/powerpoint/2010/main" val="3680293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2B71-3B3C-4E4F-9E46-F00A76B13C8A}"/>
              </a:ext>
            </a:extLst>
          </p:cNvPr>
          <p:cNvSpPr>
            <a:spLocks noGrp="1"/>
          </p:cNvSpPr>
          <p:nvPr>
            <p:ph type="title"/>
          </p:nvPr>
        </p:nvSpPr>
        <p:spPr>
          <a:xfrm>
            <a:off x="919119" y="-278295"/>
            <a:ext cx="10353762" cy="1257300"/>
          </a:xfrm>
        </p:spPr>
        <p:txBody>
          <a:bodyPr/>
          <a:lstStyle/>
          <a:p>
            <a:r>
              <a:rPr lang="en-US" dirty="0"/>
              <a:t>References </a:t>
            </a:r>
          </a:p>
        </p:txBody>
      </p:sp>
      <p:sp>
        <p:nvSpPr>
          <p:cNvPr id="3" name="Content Placeholder 2">
            <a:extLst>
              <a:ext uri="{FF2B5EF4-FFF2-40B4-BE49-F238E27FC236}">
                <a16:creationId xmlns:a16="http://schemas.microsoft.com/office/drawing/2014/main" id="{FEE4FD6E-2218-3349-BF36-6ABB0F12BCCB}"/>
              </a:ext>
            </a:extLst>
          </p:cNvPr>
          <p:cNvSpPr>
            <a:spLocks noGrp="1"/>
          </p:cNvSpPr>
          <p:nvPr>
            <p:ph idx="1"/>
          </p:nvPr>
        </p:nvSpPr>
        <p:spPr>
          <a:xfrm>
            <a:off x="919119" y="979005"/>
            <a:ext cx="10353762" cy="5215559"/>
          </a:xfrm>
        </p:spPr>
        <p:txBody>
          <a:bodyPr>
            <a:normAutofit fontScale="25000" lnSpcReduction="20000"/>
          </a:bodyPr>
          <a:lstStyle/>
          <a:p>
            <a:pPr marL="494100" indent="-457200">
              <a:buAutoNum type="arabicPeriod"/>
            </a:pPr>
            <a:r>
              <a:rPr lang="en-US" sz="5600" dirty="0">
                <a:effectLst/>
              </a:rPr>
              <a:t>Conti-Ramsden, G., &amp; Durkin, K. (2015). What factors influence language impairment? Considering resilience as well as risk. </a:t>
            </a:r>
            <a:r>
              <a:rPr lang="en-US" sz="5600" i="1" dirty="0">
                <a:effectLst/>
              </a:rPr>
              <a:t>Folia </a:t>
            </a:r>
            <a:r>
              <a:rPr lang="en-US" sz="5600" i="1" dirty="0" err="1">
                <a:effectLst/>
              </a:rPr>
              <a:t>Phoniatrica</a:t>
            </a:r>
            <a:r>
              <a:rPr lang="en-US" sz="5600" i="1" dirty="0">
                <a:effectLst/>
              </a:rPr>
              <a:t> et </a:t>
            </a:r>
            <a:r>
              <a:rPr lang="en-US" sz="5600" i="1" dirty="0" err="1">
                <a:effectLst/>
              </a:rPr>
              <a:t>Logopaedica</a:t>
            </a:r>
            <a:r>
              <a:rPr lang="en-US" sz="5600" dirty="0">
                <a:effectLst/>
              </a:rPr>
              <a:t>, </a:t>
            </a:r>
            <a:r>
              <a:rPr lang="en-US" sz="5600" i="1" dirty="0">
                <a:effectLst/>
              </a:rPr>
              <a:t>67</a:t>
            </a:r>
            <a:r>
              <a:rPr lang="en-US" sz="5600" dirty="0">
                <a:effectLst/>
              </a:rPr>
              <a:t>(6), 293–299. </a:t>
            </a:r>
            <a:r>
              <a:rPr lang="en-US" sz="5600" dirty="0">
                <a:effectLst/>
                <a:hlinkClick r:id="rId2"/>
              </a:rPr>
              <a:t>https://doi.org/10.1159/000444750</a:t>
            </a:r>
            <a:endParaRPr lang="en-US" sz="5600" dirty="0">
              <a:effectLst/>
            </a:endParaRPr>
          </a:p>
          <a:p>
            <a:pPr marL="494100" indent="-457200">
              <a:buFont typeface="Wingdings 2" charset="2"/>
              <a:buAutoNum type="arabicPeriod"/>
            </a:pPr>
            <a:r>
              <a:rPr lang="en-US" sz="5600" dirty="0">
                <a:effectLst/>
              </a:rPr>
              <a:t>Mariscal S., </a:t>
            </a:r>
            <a:r>
              <a:rPr lang="en-US" sz="5600" dirty="0" err="1">
                <a:effectLst/>
              </a:rPr>
              <a:t>Auza</a:t>
            </a:r>
            <a:r>
              <a:rPr lang="en-US" sz="5600" dirty="0">
                <a:effectLst/>
              </a:rPr>
              <a:t> Benavides A. (2017). Typical language development of monolingual </a:t>
            </a:r>
            <a:r>
              <a:rPr lang="en-US" sz="5600" dirty="0" err="1">
                <a:effectLst/>
              </a:rPr>
              <a:t>spanish</a:t>
            </a:r>
            <a:r>
              <a:rPr lang="en-US" sz="5600" dirty="0">
                <a:effectLst/>
              </a:rPr>
              <a:t>-speaking children. </a:t>
            </a:r>
            <a:r>
              <a:rPr lang="en-US" sz="5600" i="1" dirty="0">
                <a:effectLst/>
              </a:rPr>
              <a:t>Language Development and Disorders in Spanish-speaking Children, 14</a:t>
            </a:r>
            <a:r>
              <a:rPr lang="en-US" sz="5600" dirty="0">
                <a:effectLst/>
              </a:rPr>
              <a:t>, 3-36. </a:t>
            </a:r>
            <a:r>
              <a:rPr lang="en-US" sz="5600" dirty="0">
                <a:effectLst/>
                <a:hlinkClick r:id="rId3"/>
              </a:rPr>
              <a:t>https://doi.org/10.1007/978-3-319-53646-0_1</a:t>
            </a:r>
            <a:endParaRPr lang="en-US" sz="5600" dirty="0">
              <a:effectLst/>
            </a:endParaRPr>
          </a:p>
          <a:p>
            <a:pPr marL="494100" indent="-457200">
              <a:buFont typeface="Wingdings 2" charset="2"/>
              <a:buAutoNum type="arabicPeriod"/>
            </a:pPr>
            <a:r>
              <a:rPr lang="en-US" sz="5600" dirty="0" err="1">
                <a:effectLst/>
              </a:rPr>
              <a:t>Levelt</a:t>
            </a:r>
            <a:r>
              <a:rPr lang="en-US" sz="5600" dirty="0">
                <a:effectLst/>
              </a:rPr>
              <a:t>, C., Schiller, N., </a:t>
            </a:r>
            <a:r>
              <a:rPr lang="en-US" sz="5600" dirty="0" err="1">
                <a:effectLst/>
              </a:rPr>
              <a:t>Levelt</a:t>
            </a:r>
            <a:r>
              <a:rPr lang="en-US" sz="5600" dirty="0">
                <a:effectLst/>
              </a:rPr>
              <a:t>, W. (2009). The acquisition of syllable types. </a:t>
            </a:r>
            <a:r>
              <a:rPr lang="en-US" sz="5600" i="1" dirty="0">
                <a:effectLst/>
              </a:rPr>
              <a:t>Language Acquisition, 8</a:t>
            </a:r>
            <a:r>
              <a:rPr lang="en-US" sz="5600" dirty="0">
                <a:effectLst/>
              </a:rPr>
              <a:t> (3), 237-264. 10.1207/S15327817LA0803_2</a:t>
            </a:r>
          </a:p>
          <a:p>
            <a:pPr marL="494100" indent="-457200">
              <a:buFont typeface="Wingdings 2" charset="2"/>
              <a:buAutoNum type="arabicPeriod"/>
            </a:pPr>
            <a:r>
              <a:rPr lang="en-US" sz="5600" dirty="0" err="1">
                <a:effectLst/>
              </a:rPr>
              <a:t>Guirao</a:t>
            </a:r>
            <a:r>
              <a:rPr lang="en-US" sz="5600" dirty="0">
                <a:effectLst/>
              </a:rPr>
              <a:t>, M., Manrique, A. M. B. (1972). Identification of </a:t>
            </a:r>
            <a:r>
              <a:rPr lang="en-US" sz="5600" dirty="0" err="1">
                <a:effectLst/>
              </a:rPr>
              <a:t>spanish</a:t>
            </a:r>
            <a:r>
              <a:rPr lang="en-US" sz="5600" dirty="0">
                <a:effectLst/>
              </a:rPr>
              <a:t> vowels. </a:t>
            </a:r>
            <a:r>
              <a:rPr lang="en-US" sz="5600" i="1" dirty="0">
                <a:effectLst/>
              </a:rPr>
              <a:t>Proceedings of the Seventh International Congress of Phonetic Sciences, </a:t>
            </a:r>
            <a:r>
              <a:rPr lang="en-US" sz="5600" dirty="0">
                <a:effectLst/>
              </a:rPr>
              <a:t>514-520. </a:t>
            </a:r>
            <a:r>
              <a:rPr lang="en-US" sz="5600" dirty="0">
                <a:effectLst/>
                <a:hlinkClick r:id="rId4"/>
              </a:rPr>
              <a:t>https://mtss.madison.k12.wi.us/files/mtss/Spanish-Syllable-Types-and-Patterns.pdf</a:t>
            </a:r>
            <a:endParaRPr lang="en-US" sz="5600" dirty="0">
              <a:effectLst/>
            </a:endParaRPr>
          </a:p>
          <a:p>
            <a:pPr marL="494100" indent="-457200">
              <a:buFont typeface="Wingdings 2" charset="2"/>
              <a:buAutoNum type="arabicPeriod"/>
            </a:pPr>
            <a:r>
              <a:rPr lang="en-US" sz="5600" dirty="0" err="1">
                <a:effectLst/>
              </a:rPr>
              <a:t>Pathare</a:t>
            </a:r>
            <a:r>
              <a:rPr lang="en-US" sz="5600" dirty="0">
                <a:effectLst/>
              </a:rPr>
              <a:t>, E. (2019). </a:t>
            </a:r>
            <a:r>
              <a:rPr lang="en-US" sz="5600" i="1" dirty="0">
                <a:effectLst/>
              </a:rPr>
              <a:t>Word Stress</a:t>
            </a:r>
            <a:r>
              <a:rPr lang="en-US" sz="5600" dirty="0">
                <a:effectLst/>
              </a:rPr>
              <a:t>. British Council. </a:t>
            </a:r>
            <a:r>
              <a:rPr lang="en-US" sz="5600" dirty="0">
                <a:effectLst/>
                <a:hlinkClick r:id="rId5"/>
              </a:rPr>
              <a:t>https://www.teachingenglish.org.uk/article/word-stress</a:t>
            </a:r>
            <a:endParaRPr lang="en-US" sz="5600" dirty="0">
              <a:effectLst/>
            </a:endParaRPr>
          </a:p>
          <a:p>
            <a:pPr marL="494100" indent="-457200">
              <a:buFont typeface="Wingdings 2" charset="2"/>
              <a:buAutoNum type="arabicPeriod"/>
            </a:pPr>
            <a:r>
              <a:rPr lang="en-US" sz="5600" dirty="0" err="1">
                <a:effectLst/>
              </a:rPr>
              <a:t>Rajakumari</a:t>
            </a:r>
            <a:r>
              <a:rPr lang="en-US" sz="5600" dirty="0">
                <a:effectLst/>
              </a:rPr>
              <a:t>, J. J. C., </a:t>
            </a:r>
            <a:r>
              <a:rPr lang="en-US" sz="5600" dirty="0" err="1">
                <a:effectLst/>
              </a:rPr>
              <a:t>Amritha</a:t>
            </a:r>
            <a:r>
              <a:rPr lang="en-US" sz="5600" dirty="0">
                <a:effectLst/>
              </a:rPr>
              <a:t>, M. L., </a:t>
            </a:r>
            <a:r>
              <a:rPr lang="en-US" sz="5600" dirty="0" err="1">
                <a:effectLst/>
              </a:rPr>
              <a:t>Sushmi</a:t>
            </a:r>
            <a:r>
              <a:rPr lang="en-US" sz="5600" dirty="0">
                <a:effectLst/>
              </a:rPr>
              <a:t>, S. C., &amp; </a:t>
            </a:r>
            <a:r>
              <a:rPr lang="en-US" sz="5600" dirty="0" err="1">
                <a:effectLst/>
              </a:rPr>
              <a:t>Sundaresan</a:t>
            </a:r>
            <a:r>
              <a:rPr lang="en-US" sz="5600" dirty="0">
                <a:effectLst/>
              </a:rPr>
              <a:t>. (2018). Phonological process in </a:t>
            </a:r>
            <a:r>
              <a:rPr lang="en-US" sz="5600" dirty="0" err="1">
                <a:effectLst/>
              </a:rPr>
              <a:t>tamil</a:t>
            </a:r>
            <a:r>
              <a:rPr lang="en-US" sz="5600" dirty="0">
                <a:effectLst/>
              </a:rPr>
              <a:t> speaking monolingual and bilingual children - A comparative study. </a:t>
            </a:r>
            <a:r>
              <a:rPr lang="en-US" sz="5600" i="1" dirty="0">
                <a:effectLst/>
              </a:rPr>
              <a:t>Language in India</a:t>
            </a:r>
            <a:r>
              <a:rPr lang="en-US" sz="5600" dirty="0">
                <a:effectLst/>
              </a:rPr>
              <a:t>, </a:t>
            </a:r>
            <a:r>
              <a:rPr lang="en-US" sz="5600" i="1" dirty="0">
                <a:effectLst/>
              </a:rPr>
              <a:t>18</a:t>
            </a:r>
            <a:r>
              <a:rPr lang="en-US" sz="5600" dirty="0">
                <a:effectLst/>
              </a:rPr>
              <a:t>(5), 202–209. </a:t>
            </a:r>
          </a:p>
          <a:p>
            <a:pPr marL="494100" indent="-457200">
              <a:buFont typeface="Wingdings 2" charset="2"/>
              <a:buAutoNum type="arabicPeriod"/>
            </a:pPr>
            <a:r>
              <a:rPr lang="en-US" sz="5600" dirty="0">
                <a:effectLst/>
              </a:rPr>
              <a:t>Jimenez, B. C. (1987). Acquisition of Spanish consonants in children aged 3-5 years, 7 months. </a:t>
            </a:r>
            <a:r>
              <a:rPr lang="en-US" sz="5600" i="1" dirty="0">
                <a:effectLst/>
              </a:rPr>
              <a:t>Language, Speech, and Hearing Services in Schools, 18</a:t>
            </a:r>
            <a:r>
              <a:rPr lang="en-US" sz="5600" dirty="0">
                <a:effectLst/>
              </a:rPr>
              <a:t>, 357–363. </a:t>
            </a:r>
            <a:r>
              <a:rPr lang="en-US" sz="5600" dirty="0">
                <a:effectLst/>
                <a:hlinkClick r:id="rId6"/>
              </a:rPr>
              <a:t>https://doi.org/10.1044/0161-1461.1804.357</a:t>
            </a:r>
            <a:endParaRPr lang="en-US" sz="5600" dirty="0">
              <a:effectLst/>
            </a:endParaRPr>
          </a:p>
          <a:p>
            <a:pPr marL="494100" indent="-457200">
              <a:buFont typeface="Wingdings 2" charset="2"/>
              <a:buAutoNum type="arabicPeriod"/>
            </a:pPr>
            <a:r>
              <a:rPr lang="en-US" sz="5600" dirty="0">
                <a:effectLst/>
              </a:rPr>
              <a:t>Sander, E. (1972) When are speech sounds learned? </a:t>
            </a:r>
            <a:r>
              <a:rPr lang="en-US" sz="5600" i="1" dirty="0">
                <a:effectLst/>
              </a:rPr>
              <a:t>Journal of Speech and Hearing Disorders</a:t>
            </a:r>
            <a:r>
              <a:rPr lang="en-US" sz="5600" dirty="0">
                <a:effectLst/>
              </a:rPr>
              <a:t>, 37, 55-63. </a:t>
            </a:r>
            <a:r>
              <a:rPr lang="en-US" sz="5600" dirty="0">
                <a:effectLst/>
                <a:hlinkClick r:id="rId7"/>
              </a:rPr>
              <a:t>https://doi.org/10.1044/jshd.3701.55</a:t>
            </a:r>
            <a:endParaRPr lang="en-US" sz="5600" dirty="0">
              <a:effectLst/>
            </a:endParaRPr>
          </a:p>
          <a:p>
            <a:pPr marL="871200" lvl="1" indent="-457200">
              <a:buFont typeface="Wingdings 2" charset="2"/>
              <a:buAutoNum type="arabicPeriod"/>
            </a:pPr>
            <a:r>
              <a:rPr lang="en-US" sz="5400" dirty="0">
                <a:effectLst/>
              </a:rPr>
              <a:t>Goldstein, B. (1999). </a:t>
            </a:r>
            <a:r>
              <a:rPr lang="en-US" sz="5400" i="1" dirty="0">
                <a:effectLst/>
              </a:rPr>
              <a:t>Cultural and linguistic diversity resource guide for speech-language pathologists</a:t>
            </a:r>
            <a:r>
              <a:rPr lang="en-US" sz="5400" dirty="0">
                <a:effectLst/>
              </a:rPr>
              <a:t>. Cengage Learning.</a:t>
            </a:r>
          </a:p>
          <a:p>
            <a:pPr marL="494100" indent="-457200">
              <a:buFont typeface="Wingdings 2" charset="2"/>
              <a:buAutoNum type="arabicPeriod"/>
            </a:pPr>
            <a:r>
              <a:rPr lang="en-US" sz="5600" dirty="0">
                <a:effectLst/>
              </a:rPr>
              <a:t>Crandell, C., </a:t>
            </a:r>
            <a:r>
              <a:rPr lang="en-US" sz="5600" dirty="0" err="1">
                <a:effectLst/>
              </a:rPr>
              <a:t>Smaldino</a:t>
            </a:r>
            <a:r>
              <a:rPr lang="en-US" sz="5600" dirty="0">
                <a:effectLst/>
              </a:rPr>
              <a:t>, J. (2000). Classroom acoustics for children with normal hearing and with hearing impairment. </a:t>
            </a:r>
            <a:r>
              <a:rPr lang="en-US" sz="5600" i="1" dirty="0">
                <a:effectLst/>
              </a:rPr>
              <a:t>Language, Speech, and Hearing Services in Schools, 37</a:t>
            </a:r>
            <a:r>
              <a:rPr lang="en-US" sz="5600" dirty="0">
                <a:effectLst/>
              </a:rPr>
              <a:t>, 15-19. </a:t>
            </a:r>
            <a:r>
              <a:rPr lang="en-US" sz="5600" dirty="0">
                <a:effectLst/>
                <a:hlinkClick r:id="rId8"/>
              </a:rPr>
              <a:t>https://doi.org/10.1044/0161-1461.3104.362</a:t>
            </a:r>
            <a:endParaRPr lang="en-US" sz="5600" dirty="0">
              <a:effectLst/>
            </a:endParaRPr>
          </a:p>
          <a:p>
            <a:pPr marL="494100" indent="-457200">
              <a:buFont typeface="Wingdings 2" charset="2"/>
              <a:buAutoNum type="arabicPeriod"/>
            </a:pPr>
            <a:r>
              <a:rPr lang="en-US" sz="5600" dirty="0">
                <a:effectLst/>
              </a:rPr>
              <a:t>Gilmore, D. P., Da Costa, C. P., Duarte D. P. F. (2001). Sloth biology: An update on their physiological ecology, behavior and role as vectors of arthropods and arboviruses. </a:t>
            </a:r>
            <a:r>
              <a:rPr lang="en-US" sz="5600" i="1" dirty="0">
                <a:effectLst/>
              </a:rPr>
              <a:t>Brazilian Journal of Medical and Biological Research</a:t>
            </a:r>
            <a:r>
              <a:rPr lang="en-US" sz="5600" dirty="0">
                <a:effectLst/>
              </a:rPr>
              <a:t>, </a:t>
            </a:r>
            <a:r>
              <a:rPr lang="en-US" sz="5600" i="1" dirty="0">
                <a:effectLst/>
              </a:rPr>
              <a:t>34</a:t>
            </a:r>
            <a:r>
              <a:rPr lang="en-US" sz="5600" dirty="0">
                <a:effectLst/>
              </a:rPr>
              <a:t>(1) 9-25. </a:t>
            </a:r>
            <a:r>
              <a:rPr lang="en-US" sz="5600" dirty="0">
                <a:effectLst/>
                <a:hlinkClick r:id="rId9"/>
              </a:rPr>
              <a:t>https://doi.org/10.1590/S0100-879X2001000100002</a:t>
            </a:r>
            <a:endParaRPr lang="en-US" sz="5600" dirty="0">
              <a:effectLst/>
            </a:endParaRPr>
          </a:p>
          <a:p>
            <a:pPr marL="494100" indent="-457200">
              <a:buFont typeface="Wingdings 2" charset="2"/>
              <a:buAutoNum type="arabicPeriod"/>
            </a:pPr>
            <a:r>
              <a:rPr lang="en-US" sz="5600" dirty="0">
                <a:effectLst/>
              </a:rPr>
              <a:t>Rowe, M. (2019). </a:t>
            </a:r>
            <a:r>
              <a:rPr lang="en-US" sz="5600" i="1" dirty="0">
                <a:effectLst/>
              </a:rPr>
              <a:t>A look at how parrots talk</a:t>
            </a:r>
            <a:r>
              <a:rPr lang="en-US" sz="5600" dirty="0">
                <a:effectLst/>
              </a:rPr>
              <a:t>. </a:t>
            </a:r>
            <a:r>
              <a:rPr lang="en-US" sz="5600" dirty="0" err="1">
                <a:effectLst/>
              </a:rPr>
              <a:t>Lafeber</a:t>
            </a:r>
            <a:r>
              <a:rPr lang="en-US" sz="5600" dirty="0">
                <a:effectLst/>
              </a:rPr>
              <a:t> Company</a:t>
            </a:r>
            <a:r>
              <a:rPr lang="en-US" sz="5600" i="1" dirty="0">
                <a:effectLst/>
              </a:rPr>
              <a:t>. </a:t>
            </a:r>
            <a:r>
              <a:rPr lang="en-US" sz="5600" dirty="0">
                <a:effectLst/>
                <a:hlinkClick r:id="rId10"/>
              </a:rPr>
              <a:t>https://lafeber.com/pet-birds/a-look-at-how-parrots-talk/</a:t>
            </a:r>
            <a:endParaRPr lang="en-US" sz="5600" dirty="0">
              <a:effectLst/>
            </a:endParaRPr>
          </a:p>
          <a:p>
            <a:pPr marL="36900" indent="0">
              <a:buNone/>
            </a:pPr>
            <a:endParaRPr lang="en-US" sz="5600" dirty="0">
              <a:effectLst/>
            </a:endParaRPr>
          </a:p>
          <a:p>
            <a:pPr marL="494100" indent="-457200">
              <a:buFont typeface="Wingdings 2" charset="2"/>
              <a:buAutoNum type="arabicPeriod"/>
            </a:pPr>
            <a:endParaRPr lang="en-US" sz="5600" dirty="0">
              <a:effectLst/>
            </a:endParaRPr>
          </a:p>
          <a:p>
            <a:pPr marL="494100" indent="-457200">
              <a:buFont typeface="Wingdings 2" charset="2"/>
              <a:buAutoNum type="arabicPeriod"/>
            </a:pPr>
            <a:endParaRPr lang="en-US" sz="5600" dirty="0">
              <a:effectLst/>
            </a:endParaRPr>
          </a:p>
          <a:p>
            <a:pPr marL="494100" indent="-457200">
              <a:buFont typeface="Wingdings 2" charset="2"/>
              <a:buAutoNum type="arabicPeriod"/>
            </a:pPr>
            <a:endParaRPr lang="en-US" sz="5600" dirty="0">
              <a:effectLst/>
            </a:endParaRPr>
          </a:p>
          <a:p>
            <a:pPr marL="36900" indent="0">
              <a:buNone/>
            </a:pPr>
            <a:endParaRPr lang="en-US" dirty="0">
              <a:effectLst/>
            </a:endParaRPr>
          </a:p>
          <a:p>
            <a:endParaRPr lang="en-US" dirty="0">
              <a:effectLst/>
            </a:endParaRPr>
          </a:p>
          <a:p>
            <a:pPr marL="871200" lvl="1" indent="-457200">
              <a:buFont typeface="Wingdings 2" charset="2"/>
              <a:buAutoNum type="arabicPeriod"/>
            </a:pPr>
            <a:endParaRPr lang="en-US" dirty="0">
              <a:effectLst/>
            </a:endParaRPr>
          </a:p>
          <a:p>
            <a:pPr marL="871200" lvl="1" indent="-457200">
              <a:buFont typeface="Wingdings 2" charset="2"/>
              <a:buAutoNum type="arabicPeriod"/>
            </a:pPr>
            <a:endParaRPr lang="en-US" dirty="0">
              <a:effectLst/>
            </a:endParaRPr>
          </a:p>
          <a:p>
            <a:pPr marL="494100" indent="-457200">
              <a:buFont typeface="Wingdings 2" charset="2"/>
              <a:buAutoNum type="arabicPeriod"/>
            </a:pPr>
            <a:endParaRPr lang="en-US" dirty="0">
              <a:effectLst/>
            </a:endParaRPr>
          </a:p>
          <a:p>
            <a:pPr marL="494100" indent="-457200">
              <a:buFont typeface="Wingdings 2" charset="2"/>
              <a:buAutoNum type="arabicPeriod"/>
            </a:pPr>
            <a:endParaRPr lang="en-US" dirty="0">
              <a:effectLst/>
            </a:endParaRPr>
          </a:p>
          <a:p>
            <a:pPr marL="494100" indent="-457200">
              <a:buFont typeface="Wingdings 2" charset="2"/>
              <a:buAutoNum type="arabicPeriod"/>
            </a:pPr>
            <a:endParaRPr lang="en-US" dirty="0">
              <a:effectLst/>
            </a:endParaRPr>
          </a:p>
          <a:p>
            <a:pPr marL="494100" indent="-457200">
              <a:buFont typeface="Wingdings 2" charset="2"/>
              <a:buAutoNum type="arabicPeriod"/>
            </a:pPr>
            <a:endParaRPr lang="en-US" dirty="0">
              <a:effectLst/>
            </a:endParaRPr>
          </a:p>
          <a:p>
            <a:pPr marL="494100" indent="-457200">
              <a:buFont typeface="Wingdings 2" charset="2"/>
              <a:buAutoNum type="arabicPeriod"/>
            </a:pPr>
            <a:endParaRPr lang="en-US" dirty="0">
              <a:effectLst/>
            </a:endParaRPr>
          </a:p>
          <a:p>
            <a:pPr marL="494100" indent="-457200">
              <a:buFont typeface="Wingdings 2" charset="2"/>
              <a:buAutoNum type="arabicPeriod"/>
            </a:pPr>
            <a:endParaRPr lang="en-US" dirty="0">
              <a:effectLst/>
            </a:endParaRPr>
          </a:p>
          <a:p>
            <a:pPr marL="494100" indent="-457200">
              <a:buAutoNum type="arabicPeriod"/>
            </a:pPr>
            <a:endParaRPr lang="en-US" dirty="0">
              <a:effectLst/>
            </a:endParaRPr>
          </a:p>
          <a:p>
            <a:pPr marL="36900" indent="0">
              <a:buNone/>
            </a:pPr>
            <a:r>
              <a:rPr lang="en-US" dirty="0">
                <a:effectLst/>
              </a:rPr>
              <a:t>Gilmore, D. P., Da Costa, C. P., Duarte D. P. F. (2001). Sloth biology: An update on their physiological ecology, behavior and role as vectors of arthropods and arboviruses. </a:t>
            </a:r>
            <a:r>
              <a:rPr lang="en-US" i="1" dirty="0">
                <a:effectLst/>
              </a:rPr>
              <a:t>Brazilian Journal of Medical and Biological Research, 34</a:t>
            </a:r>
            <a:r>
              <a:rPr lang="en-US" dirty="0">
                <a:effectLst/>
              </a:rPr>
              <a:t>(1) 9-25. </a:t>
            </a:r>
            <a:r>
              <a:rPr lang="en-US" u="sng" dirty="0">
                <a:effectLst/>
                <a:hlinkClick r:id="rId11"/>
              </a:rPr>
              <a:t>http://www.scielo.br/scielo.php?script=sci_arttext&amp;pid=S0100-879X2001000100002</a:t>
            </a:r>
            <a:endParaRPr lang="en-US" dirty="0">
              <a:effectLst/>
            </a:endParaRPr>
          </a:p>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41198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C6FB-EB5C-CB43-AD4E-0F1BAA346FA3}"/>
              </a:ext>
            </a:extLst>
          </p:cNvPr>
          <p:cNvSpPr>
            <a:spLocks noGrp="1"/>
          </p:cNvSpPr>
          <p:nvPr>
            <p:ph type="title"/>
          </p:nvPr>
        </p:nvSpPr>
        <p:spPr>
          <a:xfrm>
            <a:off x="913795" y="527941"/>
            <a:ext cx="10353762" cy="1261872"/>
          </a:xfrm>
        </p:spPr>
        <p:txBody>
          <a:bodyPr>
            <a:normAutofit/>
          </a:bodyPr>
          <a:lstStyle/>
          <a:p>
            <a:r>
              <a:rPr lang="en-US" sz="4400" dirty="0"/>
              <a:t>What is speech?</a:t>
            </a:r>
          </a:p>
        </p:txBody>
      </p:sp>
      <p:sp>
        <p:nvSpPr>
          <p:cNvPr id="3" name="Content Placeholder 2">
            <a:extLst>
              <a:ext uri="{FF2B5EF4-FFF2-40B4-BE49-F238E27FC236}">
                <a16:creationId xmlns:a16="http://schemas.microsoft.com/office/drawing/2014/main" id="{337546AB-49DC-644A-8522-A52FA13A4DE7}"/>
              </a:ext>
            </a:extLst>
          </p:cNvPr>
          <p:cNvSpPr>
            <a:spLocks noGrp="1"/>
          </p:cNvSpPr>
          <p:nvPr>
            <p:ph sz="half" idx="1"/>
          </p:nvPr>
        </p:nvSpPr>
        <p:spPr/>
        <p:txBody>
          <a:bodyPr>
            <a:noAutofit/>
          </a:bodyPr>
          <a:lstStyle/>
          <a:p>
            <a:r>
              <a:rPr lang="en-US" sz="2400" dirty="0">
                <a:effectLst/>
              </a:rPr>
              <a:t>Speech is a tool utilized for communication among people of society. </a:t>
            </a:r>
          </a:p>
          <a:p>
            <a:r>
              <a:rPr lang="en-US" sz="2400" dirty="0">
                <a:effectLst/>
              </a:rPr>
              <a:t>Speech and language abilities are very important for proper developmental goals. </a:t>
            </a:r>
          </a:p>
          <a:p>
            <a:r>
              <a:rPr lang="en-US" sz="2400" dirty="0">
                <a:effectLst/>
              </a:rPr>
              <a:t>We begin to use speech and language at a very young age and use these skills to communicate wants and needs </a:t>
            </a:r>
            <a:endParaRPr lang="en-US" sz="2400" dirty="0"/>
          </a:p>
        </p:txBody>
      </p:sp>
      <p:sp>
        <p:nvSpPr>
          <p:cNvPr id="4" name="Content Placeholder 3">
            <a:extLst>
              <a:ext uri="{FF2B5EF4-FFF2-40B4-BE49-F238E27FC236}">
                <a16:creationId xmlns:a16="http://schemas.microsoft.com/office/drawing/2014/main" id="{DB198DC5-763B-7D41-97DE-94D30DB3842A}"/>
              </a:ext>
            </a:extLst>
          </p:cNvPr>
          <p:cNvSpPr>
            <a:spLocks noGrp="1"/>
          </p:cNvSpPr>
          <p:nvPr>
            <p:ph sz="half" idx="2"/>
          </p:nvPr>
        </p:nvSpPr>
        <p:spPr/>
        <p:txBody>
          <a:bodyPr>
            <a:normAutofit/>
          </a:bodyPr>
          <a:lstStyle/>
          <a:p>
            <a:r>
              <a:rPr lang="en-US" sz="2400" dirty="0">
                <a:effectLst/>
              </a:rPr>
              <a:t>Factors such as gender, socioeconomic status, age, cultural background, educational levels, etc. all play an important role in speech and language</a:t>
            </a:r>
            <a:r>
              <a:rPr lang="en-US" sz="2400" baseline="30000" dirty="0">
                <a:effectLst/>
              </a:rPr>
              <a:t>1</a:t>
            </a:r>
            <a:endParaRPr lang="en-US" sz="2400" dirty="0">
              <a:effectLst/>
            </a:endParaRPr>
          </a:p>
          <a:p>
            <a:r>
              <a:rPr lang="en-US" sz="2400" dirty="0">
                <a:effectLst/>
              </a:rPr>
              <a:t>Various cultures and backgrounds will create different dialects and social interactions among interlocutors.</a:t>
            </a:r>
          </a:p>
          <a:p>
            <a:endParaRPr lang="en-US" dirty="0"/>
          </a:p>
        </p:txBody>
      </p:sp>
    </p:spTree>
    <p:extLst>
      <p:ext uri="{BB962C8B-B14F-4D97-AF65-F5344CB8AC3E}">
        <p14:creationId xmlns:p14="http://schemas.microsoft.com/office/powerpoint/2010/main" val="1705659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3C54-B19D-A149-89AB-9CB4E578D453}"/>
              </a:ext>
            </a:extLst>
          </p:cNvPr>
          <p:cNvSpPr>
            <a:spLocks noGrp="1"/>
          </p:cNvSpPr>
          <p:nvPr>
            <p:ph type="title"/>
          </p:nvPr>
        </p:nvSpPr>
        <p:spPr>
          <a:xfrm>
            <a:off x="1447801" y="0"/>
            <a:ext cx="9590550" cy="1089679"/>
          </a:xfrm>
        </p:spPr>
        <p:txBody>
          <a:bodyPr>
            <a:normAutofit/>
          </a:bodyPr>
          <a:lstStyle/>
          <a:p>
            <a:r>
              <a:rPr lang="en-US" sz="6000" dirty="0"/>
              <a:t>Research Questions</a:t>
            </a:r>
          </a:p>
        </p:txBody>
      </p:sp>
      <p:sp>
        <p:nvSpPr>
          <p:cNvPr id="3" name="Text Placeholder 2">
            <a:extLst>
              <a:ext uri="{FF2B5EF4-FFF2-40B4-BE49-F238E27FC236}">
                <a16:creationId xmlns:a16="http://schemas.microsoft.com/office/drawing/2014/main" id="{54888D14-34BC-4B46-B95E-7DE9E5947AD4}"/>
              </a:ext>
            </a:extLst>
          </p:cNvPr>
          <p:cNvSpPr>
            <a:spLocks noGrp="1"/>
          </p:cNvSpPr>
          <p:nvPr>
            <p:ph type="body" idx="1"/>
          </p:nvPr>
        </p:nvSpPr>
        <p:spPr>
          <a:xfrm>
            <a:off x="1447801" y="1385998"/>
            <a:ext cx="9590550" cy="4984322"/>
          </a:xfrm>
          <a:ln>
            <a:solidFill>
              <a:schemeClr val="tx1"/>
            </a:solidFill>
          </a:ln>
        </p:spPr>
        <p:txBody>
          <a:bodyPr>
            <a:noAutofit/>
          </a:bodyPr>
          <a:lstStyle/>
          <a:p>
            <a:r>
              <a:rPr lang="en-US" sz="3600" dirty="0">
                <a:effectLst/>
              </a:rPr>
              <a:t>How does the dialect and social interaction in Costa Rica among speakers differ from the dialect and social interactions among speakers in the United States? </a:t>
            </a:r>
          </a:p>
          <a:p>
            <a:endParaRPr lang="en-US" sz="3600" dirty="0">
              <a:effectLst/>
            </a:endParaRPr>
          </a:p>
          <a:p>
            <a:r>
              <a:rPr lang="en-US" sz="3600" dirty="0">
                <a:effectLst/>
              </a:rPr>
              <a:t>How does the Spanish language differ from English such as comparing the pragmatic skills, morphemes, semantics, and phonemes? </a:t>
            </a:r>
            <a:endParaRPr lang="en-US" sz="3600" dirty="0"/>
          </a:p>
        </p:txBody>
      </p:sp>
    </p:spTree>
    <p:extLst>
      <p:ext uri="{BB962C8B-B14F-4D97-AF65-F5344CB8AC3E}">
        <p14:creationId xmlns:p14="http://schemas.microsoft.com/office/powerpoint/2010/main" val="352044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0DFB-130F-B34C-9CB8-75993A550C7D}"/>
              </a:ext>
            </a:extLst>
          </p:cNvPr>
          <p:cNvSpPr>
            <a:spLocks noGrp="1"/>
          </p:cNvSpPr>
          <p:nvPr>
            <p:ph type="title"/>
          </p:nvPr>
        </p:nvSpPr>
        <p:spPr>
          <a:xfrm>
            <a:off x="915046" y="27440"/>
            <a:ext cx="10353762" cy="970450"/>
          </a:xfrm>
        </p:spPr>
        <p:txBody>
          <a:bodyPr/>
          <a:lstStyle/>
          <a:p>
            <a:r>
              <a:rPr lang="en-US" dirty="0"/>
              <a:t>The Spanish Language </a:t>
            </a:r>
          </a:p>
        </p:txBody>
      </p:sp>
      <p:sp>
        <p:nvSpPr>
          <p:cNvPr id="3" name="Text Placeholder 2">
            <a:extLst>
              <a:ext uri="{FF2B5EF4-FFF2-40B4-BE49-F238E27FC236}">
                <a16:creationId xmlns:a16="http://schemas.microsoft.com/office/drawing/2014/main" id="{377A05F7-DAA3-5542-A74B-19D9EDC6A371}"/>
              </a:ext>
            </a:extLst>
          </p:cNvPr>
          <p:cNvSpPr>
            <a:spLocks noGrp="1"/>
          </p:cNvSpPr>
          <p:nvPr>
            <p:ph type="body" idx="1"/>
          </p:nvPr>
        </p:nvSpPr>
        <p:spPr>
          <a:xfrm>
            <a:off x="799797" y="1100723"/>
            <a:ext cx="3300984" cy="764782"/>
          </a:xfrm>
        </p:spPr>
        <p:txBody>
          <a:bodyPr/>
          <a:lstStyle/>
          <a:p>
            <a:r>
              <a:rPr lang="en-US" dirty="0"/>
              <a:t>English vs Spanish </a:t>
            </a:r>
          </a:p>
        </p:txBody>
      </p:sp>
      <p:sp>
        <p:nvSpPr>
          <p:cNvPr id="4" name="Text Placeholder 3">
            <a:extLst>
              <a:ext uri="{FF2B5EF4-FFF2-40B4-BE49-F238E27FC236}">
                <a16:creationId xmlns:a16="http://schemas.microsoft.com/office/drawing/2014/main" id="{52A9F1AB-6D6E-B441-9A32-9D68E86A1B6C}"/>
              </a:ext>
            </a:extLst>
          </p:cNvPr>
          <p:cNvSpPr>
            <a:spLocks noGrp="1"/>
          </p:cNvSpPr>
          <p:nvPr>
            <p:ph type="body" sz="half" idx="15"/>
          </p:nvPr>
        </p:nvSpPr>
        <p:spPr>
          <a:xfrm>
            <a:off x="685800" y="1968340"/>
            <a:ext cx="3528979" cy="3822860"/>
          </a:xfrm>
          <a:ln>
            <a:solidFill>
              <a:schemeClr val="tx1"/>
            </a:solidFill>
          </a:ln>
        </p:spPr>
        <p:txBody>
          <a:bodyPr>
            <a:normAutofit/>
          </a:bodyPr>
          <a:lstStyle/>
          <a:p>
            <a:pPr algn="l"/>
            <a:r>
              <a:rPr lang="en-US" sz="1600" dirty="0">
                <a:effectLst/>
              </a:rPr>
              <a:t>The official language of Costa Rica is Spanish. Although Spanish has different grammatical structures and phonemes used in their language, we are still able to compare the English and Spanish language to one another.  “Spanish has 5 vocalic sounds and 19 consonant phonemes (24 in English).”</a:t>
            </a:r>
            <a:r>
              <a:rPr lang="en-US" sz="1600" baseline="30000" dirty="0">
                <a:effectLst/>
              </a:rPr>
              <a:t>2</a:t>
            </a:r>
            <a:r>
              <a:rPr lang="en-US" sz="1600" dirty="0">
                <a:effectLst/>
              </a:rPr>
              <a:t> Comparing the English phonetic alphabet and the Spanish phonetic alphabet shows that the Spanish language includes all the letters of the standard English alphabet. </a:t>
            </a:r>
            <a:endParaRPr lang="en-US" sz="1600" dirty="0"/>
          </a:p>
        </p:txBody>
      </p:sp>
      <p:sp>
        <p:nvSpPr>
          <p:cNvPr id="5" name="Text Placeholder 4">
            <a:extLst>
              <a:ext uri="{FF2B5EF4-FFF2-40B4-BE49-F238E27FC236}">
                <a16:creationId xmlns:a16="http://schemas.microsoft.com/office/drawing/2014/main" id="{3576E31F-1B0A-C74B-A719-1006A6B27E47}"/>
              </a:ext>
            </a:extLst>
          </p:cNvPr>
          <p:cNvSpPr>
            <a:spLocks noGrp="1"/>
          </p:cNvSpPr>
          <p:nvPr>
            <p:ph type="body" sz="quarter" idx="3"/>
          </p:nvPr>
        </p:nvSpPr>
        <p:spPr>
          <a:xfrm>
            <a:off x="4440809" y="1100723"/>
            <a:ext cx="3300984" cy="764783"/>
          </a:xfrm>
        </p:spPr>
        <p:txBody>
          <a:bodyPr/>
          <a:lstStyle/>
          <a:p>
            <a:r>
              <a:rPr lang="en-US" dirty="0"/>
              <a:t>Syllable Shapes </a:t>
            </a:r>
          </a:p>
        </p:txBody>
      </p:sp>
      <p:sp>
        <p:nvSpPr>
          <p:cNvPr id="6" name="Text Placeholder 5">
            <a:extLst>
              <a:ext uri="{FF2B5EF4-FFF2-40B4-BE49-F238E27FC236}">
                <a16:creationId xmlns:a16="http://schemas.microsoft.com/office/drawing/2014/main" id="{757BDFFE-49AE-9D4C-BA80-A1C196B1196B}"/>
              </a:ext>
            </a:extLst>
          </p:cNvPr>
          <p:cNvSpPr>
            <a:spLocks noGrp="1"/>
          </p:cNvSpPr>
          <p:nvPr>
            <p:ph type="body" sz="half" idx="16"/>
          </p:nvPr>
        </p:nvSpPr>
        <p:spPr>
          <a:xfrm>
            <a:off x="4440809" y="1968340"/>
            <a:ext cx="3301610" cy="3822860"/>
          </a:xfrm>
          <a:ln>
            <a:solidFill>
              <a:schemeClr val="tx1"/>
            </a:solidFill>
          </a:ln>
        </p:spPr>
        <p:txBody>
          <a:bodyPr/>
          <a:lstStyle/>
          <a:p>
            <a:pPr algn="l"/>
            <a:r>
              <a:rPr lang="en-US" sz="1600" dirty="0">
                <a:effectLst/>
              </a:rPr>
              <a:t>When discussing the production of words, it is easy to use symbols such as C for consonant and V for vowels to describe the shape of the word.  The syllabic structures that are most generally used among beginning speakers in English are a CV followed by CVC. </a:t>
            </a:r>
            <a:r>
              <a:rPr lang="en-US" sz="1600" baseline="30000" dirty="0">
                <a:effectLst/>
              </a:rPr>
              <a:t>3  </a:t>
            </a:r>
            <a:r>
              <a:rPr lang="en-US" sz="1600" dirty="0">
                <a:effectLst/>
              </a:rPr>
              <a:t>In Spanish, they follow the same developmental norms as their most frequent syllabic patterns that are used are CV followed by CVC. </a:t>
            </a:r>
            <a:r>
              <a:rPr lang="en-US" sz="1600" baseline="30000" dirty="0">
                <a:effectLst/>
              </a:rPr>
              <a:t>4</a:t>
            </a:r>
            <a:endParaRPr lang="en-US" sz="1600" dirty="0">
              <a:effectLst/>
            </a:endParaRPr>
          </a:p>
          <a:p>
            <a:pPr algn="l"/>
            <a:endParaRPr lang="en-US" dirty="0"/>
          </a:p>
        </p:txBody>
      </p:sp>
      <p:sp>
        <p:nvSpPr>
          <p:cNvPr id="7" name="Text Placeholder 6">
            <a:extLst>
              <a:ext uri="{FF2B5EF4-FFF2-40B4-BE49-F238E27FC236}">
                <a16:creationId xmlns:a16="http://schemas.microsoft.com/office/drawing/2014/main" id="{CA4AA241-CF21-D54C-BB3C-2A28A71F4A1D}"/>
              </a:ext>
            </a:extLst>
          </p:cNvPr>
          <p:cNvSpPr>
            <a:spLocks noGrp="1"/>
          </p:cNvSpPr>
          <p:nvPr>
            <p:ph type="body" sz="quarter" idx="13"/>
          </p:nvPr>
        </p:nvSpPr>
        <p:spPr>
          <a:xfrm>
            <a:off x="7977223" y="1066801"/>
            <a:ext cx="3300984" cy="764782"/>
          </a:xfrm>
        </p:spPr>
        <p:txBody>
          <a:bodyPr/>
          <a:lstStyle/>
          <a:p>
            <a:r>
              <a:rPr lang="en-US" dirty="0"/>
              <a:t>Stressed Syllables </a:t>
            </a:r>
          </a:p>
        </p:txBody>
      </p:sp>
      <p:sp>
        <p:nvSpPr>
          <p:cNvPr id="8" name="Text Placeholder 7">
            <a:extLst>
              <a:ext uri="{FF2B5EF4-FFF2-40B4-BE49-F238E27FC236}">
                <a16:creationId xmlns:a16="http://schemas.microsoft.com/office/drawing/2014/main" id="{5AAAA21D-A60E-8641-8137-093D663625D7}"/>
              </a:ext>
            </a:extLst>
          </p:cNvPr>
          <p:cNvSpPr>
            <a:spLocks noGrp="1"/>
          </p:cNvSpPr>
          <p:nvPr>
            <p:ph type="body" sz="half" idx="17"/>
          </p:nvPr>
        </p:nvSpPr>
        <p:spPr>
          <a:xfrm>
            <a:off x="7965946" y="1968340"/>
            <a:ext cx="3301610" cy="3822859"/>
          </a:xfrm>
          <a:ln>
            <a:solidFill>
              <a:schemeClr val="tx1"/>
            </a:solidFill>
          </a:ln>
        </p:spPr>
        <p:txBody>
          <a:bodyPr>
            <a:normAutofit/>
          </a:bodyPr>
          <a:lstStyle/>
          <a:p>
            <a:pPr algn="l"/>
            <a:r>
              <a:rPr lang="en-US" dirty="0">
                <a:effectLst/>
              </a:rPr>
              <a:t>The way in which words are pronounced in English are based upon the stressed syllable which we are taught naturally through the development of language.  To explain this in greater detail, each word in English will have a stressed syllable in which our voice may become louder, longer, or more articulated. </a:t>
            </a:r>
            <a:r>
              <a:rPr lang="en-US" baseline="30000" dirty="0">
                <a:effectLst/>
              </a:rPr>
              <a:t>5</a:t>
            </a:r>
            <a:r>
              <a:rPr lang="en-US" dirty="0">
                <a:effectLst/>
              </a:rPr>
              <a:t> The fact that English non-stressed syllables are reduced compared to stressed ones is a difficult trait for Spanish learners of English as L2.”</a:t>
            </a:r>
            <a:r>
              <a:rPr lang="en-US" baseline="30000" dirty="0">
                <a:effectLst/>
              </a:rPr>
              <a:t>2</a:t>
            </a:r>
            <a:r>
              <a:rPr lang="en-US" dirty="0">
                <a:effectLst/>
              </a:rPr>
              <a:t>  This means that the unstressed pattern that is typically used by English speakers can be a difficult task to learn for Spanish speakers who are learning English as a second language.    </a:t>
            </a:r>
            <a:endParaRPr lang="en-US" dirty="0"/>
          </a:p>
        </p:txBody>
      </p:sp>
    </p:spTree>
    <p:extLst>
      <p:ext uri="{BB962C8B-B14F-4D97-AF65-F5344CB8AC3E}">
        <p14:creationId xmlns:p14="http://schemas.microsoft.com/office/powerpoint/2010/main" val="3897944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D283-EA9B-4449-9831-E5EE64E37F36}"/>
              </a:ext>
            </a:extLst>
          </p:cNvPr>
          <p:cNvSpPr>
            <a:spLocks noGrp="1"/>
          </p:cNvSpPr>
          <p:nvPr>
            <p:ph type="title"/>
          </p:nvPr>
        </p:nvSpPr>
        <p:spPr/>
        <p:txBody>
          <a:bodyPr/>
          <a:lstStyle/>
          <a:p>
            <a:r>
              <a:rPr lang="en-US" dirty="0"/>
              <a:t>Substitution Processes</a:t>
            </a:r>
          </a:p>
        </p:txBody>
      </p:sp>
      <p:sp>
        <p:nvSpPr>
          <p:cNvPr id="3" name="Content Placeholder 2">
            <a:extLst>
              <a:ext uri="{FF2B5EF4-FFF2-40B4-BE49-F238E27FC236}">
                <a16:creationId xmlns:a16="http://schemas.microsoft.com/office/drawing/2014/main" id="{58F87B2F-3137-7E4C-9C9B-CB4CF0D0D942}"/>
              </a:ext>
            </a:extLst>
          </p:cNvPr>
          <p:cNvSpPr>
            <a:spLocks noGrp="1"/>
          </p:cNvSpPr>
          <p:nvPr>
            <p:ph idx="1"/>
          </p:nvPr>
        </p:nvSpPr>
        <p:spPr/>
        <p:txBody>
          <a:bodyPr>
            <a:normAutofit fontScale="92500"/>
          </a:bodyPr>
          <a:lstStyle/>
          <a:p>
            <a:r>
              <a:rPr lang="en-US" dirty="0">
                <a:effectLst/>
              </a:rPr>
              <a:t>A phonological process occurs when a child substitutes a phoneme for another phoneme that is easier to produce. </a:t>
            </a:r>
            <a:r>
              <a:rPr lang="en-US" baseline="30000" dirty="0">
                <a:effectLst/>
              </a:rPr>
              <a:t>6</a:t>
            </a:r>
            <a:endParaRPr lang="en-US" dirty="0">
              <a:effectLst/>
            </a:endParaRPr>
          </a:p>
          <a:p>
            <a:r>
              <a:rPr lang="en-US" dirty="0">
                <a:effectLst/>
              </a:rPr>
              <a:t>For a bilingual speaker, natural speech tendencies will default to their first language.  For example, in Spanish, all words that contain the ‘s’ sound are preceded by an ‘</a:t>
            </a:r>
            <a:r>
              <a:rPr lang="en-US" dirty="0" err="1">
                <a:effectLst/>
              </a:rPr>
              <a:t>ɛ’phoneme</a:t>
            </a:r>
            <a:r>
              <a:rPr lang="en-US" dirty="0">
                <a:effectLst/>
              </a:rPr>
              <a:t> . </a:t>
            </a:r>
          </a:p>
          <a:p>
            <a:r>
              <a:rPr lang="en-US" dirty="0">
                <a:effectLst/>
              </a:rPr>
              <a:t>The /</a:t>
            </a:r>
            <a:r>
              <a:rPr lang="en-US" dirty="0" err="1">
                <a:effectLst/>
              </a:rPr>
              <a:t>ɛ</a:t>
            </a:r>
            <a:r>
              <a:rPr lang="en-US" dirty="0">
                <a:effectLst/>
              </a:rPr>
              <a:t>/ phoneme was not consistent before the /s/ phoneme within the veterinarian’s discussion at the Animal Rescue Center</a:t>
            </a:r>
          </a:p>
          <a:p>
            <a:r>
              <a:rPr lang="en-US" dirty="0">
                <a:effectLst/>
              </a:rPr>
              <a:t>For words that included /</a:t>
            </a:r>
            <a:r>
              <a:rPr lang="en-US" dirty="0" err="1">
                <a:effectLst/>
              </a:rPr>
              <a:t>θ</a:t>
            </a:r>
            <a:r>
              <a:rPr lang="en-US" dirty="0">
                <a:effectLst/>
              </a:rPr>
              <a:t>/ and /</a:t>
            </a:r>
            <a:r>
              <a:rPr lang="en-US" dirty="0" err="1">
                <a:effectLst/>
              </a:rPr>
              <a:t>ð</a:t>
            </a:r>
            <a:r>
              <a:rPr lang="en-US" dirty="0">
                <a:effectLst/>
              </a:rPr>
              <a:t>/ which is the stressed and unstressed ‘</a:t>
            </a:r>
            <a:r>
              <a:rPr lang="en-US" dirty="0" err="1">
                <a:effectLst/>
              </a:rPr>
              <a:t>th</a:t>
            </a:r>
            <a:r>
              <a:rPr lang="en-US" dirty="0">
                <a:effectLst/>
              </a:rPr>
              <a:t>’ sound, he substituted these phonemes for /d/. </a:t>
            </a:r>
          </a:p>
          <a:p>
            <a:r>
              <a:rPr lang="en-US" dirty="0">
                <a:effectLst/>
              </a:rPr>
              <a:t>Students at the University of Costa Rica also used /t/ and /d/ instead of /</a:t>
            </a:r>
            <a:r>
              <a:rPr lang="en-US" dirty="0" err="1">
                <a:effectLst/>
              </a:rPr>
              <a:t>θ</a:t>
            </a:r>
            <a:r>
              <a:rPr lang="en-US" dirty="0">
                <a:effectLst/>
              </a:rPr>
              <a:t>/ and /</a:t>
            </a:r>
            <a:r>
              <a:rPr lang="en-US" dirty="0" err="1">
                <a:effectLst/>
              </a:rPr>
              <a:t>ð</a:t>
            </a:r>
            <a:r>
              <a:rPr lang="en-US" dirty="0">
                <a:effectLst/>
              </a:rPr>
              <a:t>/. </a:t>
            </a:r>
          </a:p>
          <a:p>
            <a:pPr lvl="1"/>
            <a:r>
              <a:rPr lang="en-US" dirty="0">
                <a:effectLst/>
              </a:rPr>
              <a:t>This substitution process is logical as /</a:t>
            </a:r>
            <a:r>
              <a:rPr lang="en-US" dirty="0" err="1">
                <a:effectLst/>
              </a:rPr>
              <a:t>θ</a:t>
            </a:r>
            <a:r>
              <a:rPr lang="en-US" dirty="0">
                <a:effectLst/>
              </a:rPr>
              <a:t>/ and /</a:t>
            </a:r>
            <a:r>
              <a:rPr lang="en-US" dirty="0" err="1">
                <a:effectLst/>
              </a:rPr>
              <a:t>ð</a:t>
            </a:r>
            <a:r>
              <a:rPr lang="en-US" dirty="0">
                <a:effectLst/>
              </a:rPr>
              <a:t>/  are not within the Spanish phonemic inventory </a:t>
            </a:r>
            <a:r>
              <a:rPr lang="en-US" baseline="30000" dirty="0">
                <a:effectLst/>
              </a:rPr>
              <a:t>7</a:t>
            </a:r>
            <a:endParaRPr lang="en-US" dirty="0"/>
          </a:p>
        </p:txBody>
      </p:sp>
    </p:spTree>
    <p:extLst>
      <p:ext uri="{BB962C8B-B14F-4D97-AF65-F5344CB8AC3E}">
        <p14:creationId xmlns:p14="http://schemas.microsoft.com/office/powerpoint/2010/main" val="3429244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57D17-F181-5F43-936E-9999707E3AF4}"/>
              </a:ext>
            </a:extLst>
          </p:cNvPr>
          <p:cNvSpPr>
            <a:spLocks noGrp="1"/>
          </p:cNvSpPr>
          <p:nvPr>
            <p:ph type="title"/>
          </p:nvPr>
        </p:nvSpPr>
        <p:spPr/>
        <p:txBody>
          <a:bodyPr/>
          <a:lstStyle/>
          <a:p>
            <a:r>
              <a:rPr lang="en-US" dirty="0"/>
              <a:t>Spanish Vs. English Developmental Norms</a:t>
            </a:r>
          </a:p>
        </p:txBody>
      </p:sp>
      <p:sp>
        <p:nvSpPr>
          <p:cNvPr id="3" name="Text Placeholder 2">
            <a:extLst>
              <a:ext uri="{FF2B5EF4-FFF2-40B4-BE49-F238E27FC236}">
                <a16:creationId xmlns:a16="http://schemas.microsoft.com/office/drawing/2014/main" id="{6874DB0D-1E48-7B4C-B1F8-D89F9D023A61}"/>
              </a:ext>
            </a:extLst>
          </p:cNvPr>
          <p:cNvSpPr>
            <a:spLocks noGrp="1"/>
          </p:cNvSpPr>
          <p:nvPr>
            <p:ph type="body" idx="1"/>
          </p:nvPr>
        </p:nvSpPr>
        <p:spPr/>
        <p:txBody>
          <a:bodyPr/>
          <a:lstStyle/>
          <a:p>
            <a:r>
              <a:rPr lang="en-US" dirty="0"/>
              <a:t>Spanish </a:t>
            </a:r>
          </a:p>
        </p:txBody>
      </p:sp>
      <p:sp>
        <p:nvSpPr>
          <p:cNvPr id="4" name="Content Placeholder 3">
            <a:extLst>
              <a:ext uri="{FF2B5EF4-FFF2-40B4-BE49-F238E27FC236}">
                <a16:creationId xmlns:a16="http://schemas.microsoft.com/office/drawing/2014/main" id="{020301B5-2E40-994F-959A-BA01C92B7568}"/>
              </a:ext>
            </a:extLst>
          </p:cNvPr>
          <p:cNvSpPr>
            <a:spLocks noGrp="1"/>
          </p:cNvSpPr>
          <p:nvPr>
            <p:ph sz="half" idx="2"/>
          </p:nvPr>
        </p:nvSpPr>
        <p:spPr>
          <a:xfrm>
            <a:off x="1046013" y="2702103"/>
            <a:ext cx="4764764" cy="3043533"/>
          </a:xfrm>
        </p:spPr>
        <p:txBody>
          <a:bodyPr/>
          <a:lstStyle/>
          <a:p>
            <a:r>
              <a:rPr lang="en-US" dirty="0">
                <a:effectLst/>
              </a:rPr>
              <a:t>/p / and /b/ were used correctly 90% of the time by age 3;3 </a:t>
            </a:r>
            <a:r>
              <a:rPr lang="en-US" baseline="30000" dirty="0">
                <a:effectLst/>
              </a:rPr>
              <a:t>8</a:t>
            </a:r>
            <a:endParaRPr lang="en-US" dirty="0"/>
          </a:p>
        </p:txBody>
      </p:sp>
      <p:sp>
        <p:nvSpPr>
          <p:cNvPr id="5" name="Text Placeholder 4">
            <a:extLst>
              <a:ext uri="{FF2B5EF4-FFF2-40B4-BE49-F238E27FC236}">
                <a16:creationId xmlns:a16="http://schemas.microsoft.com/office/drawing/2014/main" id="{F1FB20AA-3F98-AB45-B1D0-7E059E007F47}"/>
              </a:ext>
            </a:extLst>
          </p:cNvPr>
          <p:cNvSpPr>
            <a:spLocks noGrp="1"/>
          </p:cNvSpPr>
          <p:nvPr>
            <p:ph type="body" sz="quarter" idx="3"/>
          </p:nvPr>
        </p:nvSpPr>
        <p:spPr/>
        <p:txBody>
          <a:bodyPr/>
          <a:lstStyle/>
          <a:p>
            <a:r>
              <a:rPr lang="en-US" dirty="0"/>
              <a:t>English </a:t>
            </a:r>
          </a:p>
        </p:txBody>
      </p:sp>
      <p:sp>
        <p:nvSpPr>
          <p:cNvPr id="6" name="Content Placeholder 5">
            <a:extLst>
              <a:ext uri="{FF2B5EF4-FFF2-40B4-BE49-F238E27FC236}">
                <a16:creationId xmlns:a16="http://schemas.microsoft.com/office/drawing/2014/main" id="{F2B74CE5-4045-8147-9370-E89C70600584}"/>
              </a:ext>
            </a:extLst>
          </p:cNvPr>
          <p:cNvSpPr>
            <a:spLocks noGrp="1"/>
          </p:cNvSpPr>
          <p:nvPr>
            <p:ph sz="quarter" idx="4"/>
          </p:nvPr>
        </p:nvSpPr>
        <p:spPr/>
        <p:txBody>
          <a:bodyPr/>
          <a:lstStyle/>
          <a:p>
            <a:r>
              <a:rPr lang="en-US" dirty="0">
                <a:effectLst/>
              </a:rPr>
              <a:t>Based upon a study, /p/ and /b/ were used correctly 90% of the time by age 3;0 </a:t>
            </a:r>
            <a:endParaRPr lang="en-US" dirty="0"/>
          </a:p>
        </p:txBody>
      </p:sp>
      <p:sp>
        <p:nvSpPr>
          <p:cNvPr id="7" name="TextBox 6">
            <a:extLst>
              <a:ext uri="{FF2B5EF4-FFF2-40B4-BE49-F238E27FC236}">
                <a16:creationId xmlns:a16="http://schemas.microsoft.com/office/drawing/2014/main" id="{646411A5-A68F-194B-9CC8-1517B9FF1823}"/>
              </a:ext>
            </a:extLst>
          </p:cNvPr>
          <p:cNvSpPr txBox="1"/>
          <p:nvPr/>
        </p:nvSpPr>
        <p:spPr>
          <a:xfrm>
            <a:off x="509935" y="4147289"/>
            <a:ext cx="11161482" cy="1631216"/>
          </a:xfrm>
          <a:prstGeom prst="rect">
            <a:avLst/>
          </a:prstGeom>
          <a:noFill/>
        </p:spPr>
        <p:txBody>
          <a:bodyPr wrap="square" rtlCol="0">
            <a:spAutoFit/>
          </a:bodyPr>
          <a:lstStyle/>
          <a:p>
            <a:pPr algn="ctr"/>
            <a:r>
              <a:rPr lang="en-US" sz="2000" dirty="0"/>
              <a:t>For both Spanish and English /p/ and /b/ are the first phonemes mastered during language development. While three months does not seem like a long period of time, children are still developing language and pragmatic skill at this age.  3 months can look very different between individuals.   </a:t>
            </a:r>
          </a:p>
          <a:p>
            <a:endParaRPr lang="en-US" sz="2000" dirty="0"/>
          </a:p>
        </p:txBody>
      </p:sp>
    </p:spTree>
    <p:extLst>
      <p:ext uri="{BB962C8B-B14F-4D97-AF65-F5344CB8AC3E}">
        <p14:creationId xmlns:p14="http://schemas.microsoft.com/office/powerpoint/2010/main" val="2538432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5637C-AF9B-7B47-9B36-F783CC2E475C}"/>
              </a:ext>
            </a:extLst>
          </p:cNvPr>
          <p:cNvSpPr>
            <a:spLocks noGrp="1"/>
          </p:cNvSpPr>
          <p:nvPr>
            <p:ph type="title"/>
          </p:nvPr>
        </p:nvSpPr>
        <p:spPr>
          <a:xfrm>
            <a:off x="913795" y="-190499"/>
            <a:ext cx="10353762" cy="1257300"/>
          </a:xfrm>
        </p:spPr>
        <p:txBody>
          <a:bodyPr/>
          <a:lstStyle/>
          <a:p>
            <a:r>
              <a:rPr lang="en-US" dirty="0"/>
              <a:t>Acoustics </a:t>
            </a:r>
          </a:p>
        </p:txBody>
      </p:sp>
      <p:sp>
        <p:nvSpPr>
          <p:cNvPr id="3" name="Content Placeholder 2">
            <a:extLst>
              <a:ext uri="{FF2B5EF4-FFF2-40B4-BE49-F238E27FC236}">
                <a16:creationId xmlns:a16="http://schemas.microsoft.com/office/drawing/2014/main" id="{EDB318F4-ADE3-AD42-A0CC-44B8B90B19A9}"/>
              </a:ext>
            </a:extLst>
          </p:cNvPr>
          <p:cNvSpPr>
            <a:spLocks noGrp="1"/>
          </p:cNvSpPr>
          <p:nvPr>
            <p:ph idx="1"/>
          </p:nvPr>
        </p:nvSpPr>
        <p:spPr>
          <a:xfrm>
            <a:off x="924443" y="1066801"/>
            <a:ext cx="6750975" cy="5181600"/>
          </a:xfrm>
        </p:spPr>
        <p:txBody>
          <a:bodyPr>
            <a:normAutofit fontScale="40000" lnSpcReduction="20000"/>
          </a:bodyPr>
          <a:lstStyle/>
          <a:p>
            <a:r>
              <a:rPr lang="en-US" sz="4200" dirty="0">
                <a:effectLst/>
              </a:rPr>
              <a:t>For a person who uses hearing aids, poor acoustics can cause the targeted sound to become echoed or interfere with the hearing aid.  A proper signal to noise ratio is essential in order for a person with hearing aids to understand speech accordingly. </a:t>
            </a:r>
          </a:p>
          <a:p>
            <a:r>
              <a:rPr lang="en-US" sz="4200" dirty="0">
                <a:effectLst/>
              </a:rPr>
              <a:t>A signal to noise ratio describes the target signal combating background noise.  </a:t>
            </a:r>
          </a:p>
          <a:p>
            <a:r>
              <a:rPr lang="en-US" sz="4200" dirty="0">
                <a:effectLst/>
              </a:rPr>
              <a:t>An example of this ratio would be a speech signal of 82 dB and a noise signal of 72 dB would create a signal to noise ratio of +10 </a:t>
            </a:r>
            <a:r>
              <a:rPr lang="en-US" sz="4200" dirty="0" err="1">
                <a:effectLst/>
              </a:rPr>
              <a:t>dB.</a:t>
            </a:r>
            <a:r>
              <a:rPr lang="en-US" sz="4200" dirty="0">
                <a:effectLst/>
              </a:rPr>
              <a:t> An extremely well signal to noise ratio would be +12dB </a:t>
            </a:r>
            <a:r>
              <a:rPr lang="en-US" sz="4200" baseline="30000" dirty="0">
                <a:effectLst/>
              </a:rPr>
              <a:t>9</a:t>
            </a:r>
            <a:endParaRPr lang="en-US" sz="4200" dirty="0">
              <a:effectLst/>
            </a:endParaRPr>
          </a:p>
          <a:p>
            <a:r>
              <a:rPr lang="en-US" sz="4200" dirty="0">
                <a:effectLst/>
              </a:rPr>
              <a:t>In this condition, a child with a hearing impairment would have a speech perception score of 60% which is a small percentage considering typical hearing peers have speech perception scores of 83% </a:t>
            </a:r>
            <a:r>
              <a:rPr lang="en-US" sz="4200" baseline="30000" dirty="0">
                <a:effectLst/>
              </a:rPr>
              <a:t>9</a:t>
            </a:r>
            <a:endParaRPr lang="en-US" sz="4200" dirty="0">
              <a:effectLst/>
            </a:endParaRPr>
          </a:p>
          <a:p>
            <a:r>
              <a:rPr lang="en-US" sz="4200" dirty="0">
                <a:effectLst/>
              </a:rPr>
              <a:t>The classroom at the University of Costa Rica had a very poor signal to noise ratio. It was very difficult for myself and some of my other classmates to hear the presentation. Although I am not sure how Costa Rica accommodates hearing impairments nor am I aware how architecture is built for presentation usage, this observation was interesting to me.  </a:t>
            </a:r>
          </a:p>
          <a:p>
            <a:endParaRPr lang="en-US" dirty="0"/>
          </a:p>
        </p:txBody>
      </p:sp>
      <p:pic>
        <p:nvPicPr>
          <p:cNvPr id="5" name="Picture 4" descr="A group of people posing for the camera&#10;&#10;Description automatically generated">
            <a:extLst>
              <a:ext uri="{FF2B5EF4-FFF2-40B4-BE49-F238E27FC236}">
                <a16:creationId xmlns:a16="http://schemas.microsoft.com/office/drawing/2014/main" id="{6EC34911-F46C-CD4D-96AC-D630C4C0B669}"/>
              </a:ext>
            </a:extLst>
          </p:cNvPr>
          <p:cNvPicPr>
            <a:picLocks noChangeAspect="1"/>
          </p:cNvPicPr>
          <p:nvPr/>
        </p:nvPicPr>
        <p:blipFill>
          <a:blip r:embed="rId2"/>
          <a:stretch>
            <a:fillRect/>
          </a:stretch>
        </p:blipFill>
        <p:spPr>
          <a:xfrm>
            <a:off x="7686066" y="1066801"/>
            <a:ext cx="4039623" cy="4820227"/>
          </a:xfrm>
          <a:prstGeom prst="rect">
            <a:avLst/>
          </a:prstGeom>
        </p:spPr>
      </p:pic>
    </p:spTree>
    <p:extLst>
      <p:ext uri="{BB962C8B-B14F-4D97-AF65-F5344CB8AC3E}">
        <p14:creationId xmlns:p14="http://schemas.microsoft.com/office/powerpoint/2010/main" val="196964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8CCEB25-E2E3-481F-A03A-19767D3E72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CC50F-7329-E04C-9E81-BC0612FA0205}"/>
              </a:ext>
            </a:extLst>
          </p:cNvPr>
          <p:cNvSpPr>
            <a:spLocks noGrp="1"/>
          </p:cNvSpPr>
          <p:nvPr>
            <p:ph type="ctrTitle"/>
          </p:nvPr>
        </p:nvSpPr>
        <p:spPr>
          <a:xfrm>
            <a:off x="663964" y="0"/>
            <a:ext cx="3838314" cy="970450"/>
          </a:xfrm>
        </p:spPr>
        <p:txBody>
          <a:bodyPr vert="horz" lIns="91440" tIns="45720" rIns="91440" bIns="45720" rtlCol="0" anchor="b">
            <a:normAutofit/>
          </a:bodyPr>
          <a:lstStyle/>
          <a:p>
            <a:pPr algn="l"/>
            <a:r>
              <a:rPr lang="en-US" sz="2800" b="1" dirty="0"/>
              <a:t>Animal Rescue Center </a:t>
            </a:r>
          </a:p>
        </p:txBody>
      </p:sp>
      <p:sp>
        <p:nvSpPr>
          <p:cNvPr id="3" name="Subtitle 2">
            <a:extLst>
              <a:ext uri="{FF2B5EF4-FFF2-40B4-BE49-F238E27FC236}">
                <a16:creationId xmlns:a16="http://schemas.microsoft.com/office/drawing/2014/main" id="{F539A8B5-B61D-EA4D-92E1-644296285B20}"/>
              </a:ext>
            </a:extLst>
          </p:cNvPr>
          <p:cNvSpPr>
            <a:spLocks noGrp="1"/>
          </p:cNvSpPr>
          <p:nvPr>
            <p:ph type="subTitle" idx="1"/>
          </p:nvPr>
        </p:nvSpPr>
        <p:spPr>
          <a:xfrm>
            <a:off x="401783" y="1732449"/>
            <a:ext cx="3590762" cy="4668351"/>
          </a:xfrm>
        </p:spPr>
        <p:txBody>
          <a:bodyPr vert="horz" lIns="91440" tIns="45720" rIns="91440" bIns="45720" rtlCol="0" anchor="t">
            <a:normAutofit/>
          </a:bodyPr>
          <a:lstStyle/>
          <a:p>
            <a:pPr marL="342900" indent="-342900" algn="l">
              <a:lnSpc>
                <a:spcPct val="90000"/>
              </a:lnSpc>
              <a:buFont typeface="Wingdings 2" charset="2"/>
              <a:buChar char="•"/>
            </a:pPr>
            <a:r>
              <a:rPr lang="en-US" sz="1400" dirty="0">
                <a:solidFill>
                  <a:schemeClr val="tx2"/>
                </a:solidFill>
              </a:rPr>
              <a:t>29 sloths in total – 3 of these sloths had a cleft palate</a:t>
            </a:r>
          </a:p>
          <a:p>
            <a:pPr marL="342900" indent="-342900" algn="l">
              <a:lnSpc>
                <a:spcPct val="90000"/>
              </a:lnSpc>
              <a:buFont typeface="Wingdings 2" charset="2"/>
              <a:buChar char="•"/>
            </a:pPr>
            <a:r>
              <a:rPr lang="en-US" sz="1400" dirty="0">
                <a:solidFill>
                  <a:schemeClr val="tx2"/>
                </a:solidFill>
              </a:rPr>
              <a:t>The cleft palate does not affect food consistency provided</a:t>
            </a:r>
          </a:p>
          <a:p>
            <a:pPr marL="342900" indent="-342900" algn="l">
              <a:lnSpc>
                <a:spcPct val="90000"/>
              </a:lnSpc>
              <a:buFont typeface="Wingdings 2" charset="2"/>
              <a:buChar char="•"/>
            </a:pPr>
            <a:r>
              <a:rPr lang="en-US" sz="1400" dirty="0">
                <a:solidFill>
                  <a:schemeClr val="tx2"/>
                </a:solidFill>
              </a:rPr>
              <a:t>Digestive tract may become an issue because the sloths could swallow larger chunks of food</a:t>
            </a:r>
          </a:p>
          <a:p>
            <a:pPr marL="342900" indent="-342900" algn="l">
              <a:lnSpc>
                <a:spcPct val="90000"/>
              </a:lnSpc>
              <a:buFont typeface="Wingdings 2" charset="2"/>
              <a:buChar char="•"/>
            </a:pPr>
            <a:r>
              <a:rPr lang="en-US" sz="1400" dirty="0">
                <a:solidFill>
                  <a:schemeClr val="tx2"/>
                </a:solidFill>
              </a:rPr>
              <a:t>”In captivity, citrus fruits, lettuce and bananas are accepted by three-toed sloths… it has been argued that three-toed sloths may starve to death on a full stomach if the wrong selection of food is made, due to the slow digestion of leaves” </a:t>
            </a:r>
            <a:r>
              <a:rPr lang="en-US" sz="1400" baseline="30000" dirty="0">
                <a:solidFill>
                  <a:schemeClr val="tx2"/>
                </a:solidFill>
              </a:rPr>
              <a:t>10</a:t>
            </a:r>
            <a:endParaRPr lang="en-US" sz="1400" dirty="0">
              <a:solidFill>
                <a:schemeClr val="tx2"/>
              </a:solidFill>
            </a:endParaRPr>
          </a:p>
          <a:p>
            <a:pPr marL="800100" lvl="1" indent="-342900" algn="l">
              <a:lnSpc>
                <a:spcPct val="90000"/>
              </a:lnSpc>
              <a:buFont typeface="Wingdings 2" charset="2"/>
              <a:buChar char="•"/>
            </a:pPr>
            <a:r>
              <a:rPr lang="en-US" sz="1400" dirty="0">
                <a:solidFill>
                  <a:schemeClr val="tx2"/>
                </a:solidFill>
              </a:rPr>
              <a:t>“leaves have only a low available caloric density. Since the maximal daily bulk that can be processed is limited, the energy available from this diet is low” </a:t>
            </a:r>
            <a:r>
              <a:rPr lang="en-US" sz="1200" baseline="30000" dirty="0">
                <a:solidFill>
                  <a:schemeClr val="tx2"/>
                </a:solidFill>
              </a:rPr>
              <a:t>10</a:t>
            </a:r>
            <a:endParaRPr lang="en-US" sz="1200" dirty="0">
              <a:solidFill>
                <a:schemeClr val="tx2"/>
              </a:solidFill>
            </a:endParaRPr>
          </a:p>
        </p:txBody>
      </p:sp>
      <p:pic>
        <p:nvPicPr>
          <p:cNvPr id="26" name="Picture 25">
            <a:extLst>
              <a:ext uri="{FF2B5EF4-FFF2-40B4-BE49-F238E27FC236}">
                <a16:creationId xmlns:a16="http://schemas.microsoft.com/office/drawing/2014/main" id="{B536FA4E-0152-4E27-91DA-0FC22D1846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5" name="Picture 4" descr="A black bear sitting on a wire fence&#10;&#10;Description automatically generated">
            <a:extLst>
              <a:ext uri="{FF2B5EF4-FFF2-40B4-BE49-F238E27FC236}">
                <a16:creationId xmlns:a16="http://schemas.microsoft.com/office/drawing/2014/main" id="{82FC8C1C-0265-044D-9016-07D2C303CE79}"/>
              </a:ext>
            </a:extLst>
          </p:cNvPr>
          <p:cNvPicPr>
            <a:picLocks noChangeAspect="1"/>
          </p:cNvPicPr>
          <p:nvPr/>
        </p:nvPicPr>
        <p:blipFill rotWithShape="1">
          <a:blip r:embed="rId4"/>
          <a:srcRect l="12898" r="25826" b="-1"/>
          <a:stretch/>
        </p:blipFill>
        <p:spPr>
          <a:xfrm>
            <a:off x="4654295" y="10"/>
            <a:ext cx="7537705" cy="6857990"/>
          </a:xfrm>
          <a:prstGeom prst="rect">
            <a:avLst/>
          </a:prstGeom>
        </p:spPr>
      </p:pic>
    </p:spTree>
    <p:extLst>
      <p:ext uri="{BB962C8B-B14F-4D97-AF65-F5344CB8AC3E}">
        <p14:creationId xmlns:p14="http://schemas.microsoft.com/office/powerpoint/2010/main" val="232955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98318E6-69F4-42F4-AB85-F01AA0DAF3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D10D3-F616-CF4B-AF9E-994627979D2D}"/>
              </a:ext>
            </a:extLst>
          </p:cNvPr>
          <p:cNvSpPr>
            <a:spLocks noGrp="1"/>
          </p:cNvSpPr>
          <p:nvPr>
            <p:ph type="title"/>
          </p:nvPr>
        </p:nvSpPr>
        <p:spPr>
          <a:xfrm>
            <a:off x="5146160" y="609599"/>
            <a:ext cx="5978072" cy="1505804"/>
          </a:xfrm>
        </p:spPr>
        <p:txBody>
          <a:bodyPr>
            <a:normAutofit/>
          </a:bodyPr>
          <a:lstStyle/>
          <a:p>
            <a:r>
              <a:rPr lang="en-US" dirty="0"/>
              <a:t>Animal Rescue Center</a:t>
            </a:r>
          </a:p>
        </p:txBody>
      </p:sp>
      <p:pic>
        <p:nvPicPr>
          <p:cNvPr id="7" name="Picture 6" descr="A picture containing outdoor, person, man, street&#10;&#10;Description automatically generated">
            <a:extLst>
              <a:ext uri="{FF2B5EF4-FFF2-40B4-BE49-F238E27FC236}">
                <a16:creationId xmlns:a16="http://schemas.microsoft.com/office/drawing/2014/main" id="{5D2A8BC3-14AD-A845-B51D-8B49C5BE94C1}"/>
              </a:ext>
            </a:extLst>
          </p:cNvPr>
          <p:cNvPicPr>
            <a:picLocks noChangeAspect="1"/>
          </p:cNvPicPr>
          <p:nvPr/>
        </p:nvPicPr>
        <p:blipFill rotWithShape="1">
          <a:blip r:embed="rId3"/>
          <a:srcRect t="11118"/>
          <a:stretch/>
        </p:blipFill>
        <p:spPr>
          <a:xfrm rot="5400000">
            <a:off x="-1153824" y="1143176"/>
            <a:ext cx="6858000" cy="4571649"/>
          </a:xfrm>
          <a:prstGeom prst="rect">
            <a:avLst/>
          </a:prstGeom>
        </p:spPr>
      </p:pic>
      <p:pic>
        <p:nvPicPr>
          <p:cNvPr id="14" name="Picture 13">
            <a:extLst>
              <a:ext uri="{FF2B5EF4-FFF2-40B4-BE49-F238E27FC236}">
                <a16:creationId xmlns:a16="http://schemas.microsoft.com/office/drawing/2014/main" id="{559DF61F-9058-49C9-8F75-DC501F983B0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
        <p:nvSpPr>
          <p:cNvPr id="3" name="Content Placeholder 2">
            <a:extLst>
              <a:ext uri="{FF2B5EF4-FFF2-40B4-BE49-F238E27FC236}">
                <a16:creationId xmlns:a16="http://schemas.microsoft.com/office/drawing/2014/main" id="{DFC94C37-7FA1-C74D-84A8-2935A44E8AD9}"/>
              </a:ext>
            </a:extLst>
          </p:cNvPr>
          <p:cNvSpPr>
            <a:spLocks noGrp="1"/>
          </p:cNvSpPr>
          <p:nvPr>
            <p:ph idx="1"/>
          </p:nvPr>
        </p:nvSpPr>
        <p:spPr>
          <a:xfrm>
            <a:off x="5146160" y="2286000"/>
            <a:ext cx="5978072" cy="3477088"/>
          </a:xfrm>
        </p:spPr>
        <p:txBody>
          <a:bodyPr anchor="ctr">
            <a:normAutofit/>
          </a:bodyPr>
          <a:lstStyle/>
          <a:p>
            <a:pPr>
              <a:lnSpc>
                <a:spcPct val="90000"/>
              </a:lnSpc>
            </a:pPr>
            <a:r>
              <a:rPr lang="en-US" sz="1500"/>
              <a:t>There were a large variety of birds at the Animal Rescue Center</a:t>
            </a:r>
          </a:p>
          <a:p>
            <a:pPr>
              <a:lnSpc>
                <a:spcPct val="90000"/>
              </a:lnSpc>
            </a:pPr>
            <a:r>
              <a:rPr lang="en-US" sz="1500"/>
              <a:t>Some of the birds were able to articulate and produce words such as “</a:t>
            </a:r>
            <a:r>
              <a:rPr lang="en-US" sz="1500" err="1"/>
              <a:t>hola</a:t>
            </a:r>
            <a:r>
              <a:rPr lang="en-US" sz="1500"/>
              <a:t>” and “Hannah,” a name of one of the main volunteers there</a:t>
            </a:r>
          </a:p>
          <a:p>
            <a:pPr>
              <a:lnSpc>
                <a:spcPct val="90000"/>
              </a:lnSpc>
            </a:pPr>
            <a:r>
              <a:rPr lang="en-US" sz="1500"/>
              <a:t>The birds who had speech communication abilities are no longer able to be released to the wild since the birds would then teach other animals in the wild how to speak</a:t>
            </a:r>
          </a:p>
          <a:p>
            <a:pPr lvl="1">
              <a:lnSpc>
                <a:spcPct val="90000"/>
              </a:lnSpc>
            </a:pPr>
            <a:r>
              <a:rPr lang="en-US" sz="1500">
                <a:effectLst/>
              </a:rPr>
              <a:t>“Birds do not have vocal folds in their larynx. Instead, the vocal folds are used to vocalize are found in what is known as the syrinx...They produce pitch and volume by changing the pressure of the forced air from lungs into the syrinx, and exercising the muscles of the syrinx” </a:t>
            </a:r>
            <a:r>
              <a:rPr lang="en-US" sz="1500" baseline="30000">
                <a:effectLst/>
              </a:rPr>
              <a:t>11</a:t>
            </a:r>
            <a:r>
              <a:rPr lang="en-US" sz="1500">
                <a:effectLst/>
              </a:rPr>
              <a:t> </a:t>
            </a:r>
            <a:endParaRPr lang="en-US" sz="1500"/>
          </a:p>
        </p:txBody>
      </p:sp>
    </p:spTree>
    <p:extLst>
      <p:ext uri="{BB962C8B-B14F-4D97-AF65-F5344CB8AC3E}">
        <p14:creationId xmlns:p14="http://schemas.microsoft.com/office/powerpoint/2010/main" val="3795948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DarkSeedRightStep">
      <a:dk1>
        <a:srgbClr val="000000"/>
      </a:dk1>
      <a:lt1>
        <a:srgbClr val="FFFFFF"/>
      </a:lt1>
      <a:dk2>
        <a:srgbClr val="223B31"/>
      </a:dk2>
      <a:lt2>
        <a:srgbClr val="E8E2E4"/>
      </a:lt2>
      <a:accent1>
        <a:srgbClr val="46B386"/>
      </a:accent1>
      <a:accent2>
        <a:srgbClr val="3BB1B1"/>
      </a:accent2>
      <a:accent3>
        <a:srgbClr val="4D91C3"/>
      </a:accent3>
      <a:accent4>
        <a:srgbClr val="5263BA"/>
      </a:accent4>
      <a:accent5>
        <a:srgbClr val="7155C6"/>
      </a:accent5>
      <a:accent6>
        <a:srgbClr val="9249B7"/>
      </a:accent6>
      <a:hlink>
        <a:srgbClr val="7F872D"/>
      </a:hlink>
      <a:folHlink>
        <a:srgbClr val="7F7F7F"/>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2</TotalTime>
  <Words>888</Words>
  <Application>Microsoft Office PowerPoint</Application>
  <PresentationFormat>Widescreen</PresentationFormat>
  <Paragraphs>81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Calisto MT</vt:lpstr>
      <vt:lpstr>Trebuchet MS</vt:lpstr>
      <vt:lpstr>Wingdings 2</vt:lpstr>
      <vt:lpstr>SlateVTI</vt:lpstr>
      <vt:lpstr>Observational Speech, Language, and Hearing Findings in Costa Rica </vt:lpstr>
      <vt:lpstr>What is speech?</vt:lpstr>
      <vt:lpstr>Research Questions</vt:lpstr>
      <vt:lpstr>The Spanish Language </vt:lpstr>
      <vt:lpstr>Substitution Processes</vt:lpstr>
      <vt:lpstr>Spanish Vs. English Developmental Norms</vt:lpstr>
      <vt:lpstr>Acoustics </vt:lpstr>
      <vt:lpstr>Animal Rescue Center </vt:lpstr>
      <vt:lpstr>Animal Rescue Center</vt:lpstr>
      <vt:lpstr>Conclusions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Observational Speech, Language, and Hearing Findings in Costa Rica</dc:title>
  <dc:creator>Anna Marie Christina Sulminski</dc:creator>
  <cp:lastModifiedBy>Alexandra Noelle Graver</cp:lastModifiedBy>
  <cp:revision>2</cp:revision>
  <dcterms:created xsi:type="dcterms:W3CDTF">2020-04-17T20:15:24Z</dcterms:created>
  <dcterms:modified xsi:type="dcterms:W3CDTF">2020-05-05T19:50:28Z</dcterms:modified>
</cp:coreProperties>
</file>