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6"/>
  </p:notesMasterIdLst>
  <p:sldIdLst>
    <p:sldId id="256" r:id="rId2"/>
    <p:sldId id="269" r:id="rId3"/>
    <p:sldId id="257" r:id="rId4"/>
    <p:sldId id="258" r:id="rId5"/>
    <p:sldId id="270" r:id="rId6"/>
    <p:sldId id="259" r:id="rId7"/>
    <p:sldId id="271" r:id="rId8"/>
    <p:sldId id="272" r:id="rId9"/>
    <p:sldId id="262" r:id="rId10"/>
    <p:sldId id="273" r:id="rId11"/>
    <p:sldId id="274" r:id="rId12"/>
    <p:sldId id="281" r:id="rId13"/>
    <p:sldId id="276" r:id="rId14"/>
    <p:sldId id="277" r:id="rId15"/>
    <p:sldId id="278" r:id="rId16"/>
    <p:sldId id="280" r:id="rId17"/>
    <p:sldId id="261" r:id="rId18"/>
    <p:sldId id="260" r:id="rId19"/>
    <p:sldId id="268" r:id="rId20"/>
    <p:sldId id="263" r:id="rId21"/>
    <p:sldId id="264" r:id="rId22"/>
    <p:sldId id="266" r:id="rId23"/>
    <p:sldId id="265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6FF"/>
    <a:srgbClr val="26D1A4"/>
    <a:srgbClr val="2CEEBB"/>
    <a:srgbClr val="6A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13"/>
  </p:normalViewPr>
  <p:slideViewPr>
    <p:cSldViewPr snapToGrid="0" snapToObjects="1">
      <p:cViewPr varScale="1">
        <p:scale>
          <a:sx n="90" d="100"/>
          <a:sy n="90" d="100"/>
        </p:scale>
        <p:origin x="-4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svg"/><Relationship Id="rId5" Type="http://schemas.openxmlformats.org/officeDocument/2006/relationships/image" Target="../media/image6.png"/><Relationship Id="rId6" Type="http://schemas.openxmlformats.org/officeDocument/2006/relationships/image" Target="../media/image10.svg"/><Relationship Id="rId1" Type="http://schemas.openxmlformats.org/officeDocument/2006/relationships/image" Target="../media/image4.png"/><Relationship Id="rId2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svg"/><Relationship Id="rId5" Type="http://schemas.openxmlformats.org/officeDocument/2006/relationships/image" Target="../media/image6.png"/><Relationship Id="rId6" Type="http://schemas.openxmlformats.org/officeDocument/2006/relationships/image" Target="../media/image10.svg"/><Relationship Id="rId1" Type="http://schemas.openxmlformats.org/officeDocument/2006/relationships/image" Target="../media/image4.png"/><Relationship Id="rId2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1B1AA-6858-41DD-9A3C-03BDAB91C4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BE9624F-5F68-44D5-8FF7-7CBA5C86129B}">
      <dgm:prSet/>
      <dgm:spPr/>
      <dgm:t>
        <a:bodyPr/>
        <a:lstStyle/>
        <a:p>
          <a:r>
            <a:rPr lang="en-US" dirty="0"/>
            <a:t>Experiential Learning Activities on Poverty</a:t>
          </a:r>
        </a:p>
      </dgm:t>
    </dgm:pt>
    <dgm:pt modelId="{7F7EDA51-B638-4C17-BA22-4415E35F1BC5}" type="parTrans" cxnId="{0B518ABE-0C6C-4484-9947-BA96F20BB5B8}">
      <dgm:prSet/>
      <dgm:spPr/>
      <dgm:t>
        <a:bodyPr/>
        <a:lstStyle/>
        <a:p>
          <a:endParaRPr lang="en-US"/>
        </a:p>
      </dgm:t>
    </dgm:pt>
    <dgm:pt modelId="{7A9CB909-94B3-42B8-8E76-1428D753FBB5}" type="sibTrans" cxnId="{0B518ABE-0C6C-4484-9947-BA96F20BB5B8}">
      <dgm:prSet/>
      <dgm:spPr/>
      <dgm:t>
        <a:bodyPr/>
        <a:lstStyle/>
        <a:p>
          <a:endParaRPr lang="en-US"/>
        </a:p>
      </dgm:t>
    </dgm:pt>
    <dgm:pt modelId="{9A95B12E-0F0D-478B-B91C-ED971F5DE7E6}">
      <dgm:prSet/>
      <dgm:spPr/>
      <dgm:t>
        <a:bodyPr/>
        <a:lstStyle/>
        <a:p>
          <a:r>
            <a:rPr lang="en-US" dirty="0"/>
            <a:t>Recommendations on Teaching Additional </a:t>
          </a:r>
          <a:r>
            <a:rPr lang="en-US" dirty="0" smtClean="0"/>
            <a:t>Information About Poverty</a:t>
          </a:r>
          <a:endParaRPr lang="en-US" dirty="0"/>
        </a:p>
      </dgm:t>
    </dgm:pt>
    <dgm:pt modelId="{D422E0CD-FC49-4DC4-A47C-AF399EDB2E3B}" type="parTrans" cxnId="{F1FE9520-1CF3-453F-A795-CD4121EFCCB8}">
      <dgm:prSet/>
      <dgm:spPr/>
      <dgm:t>
        <a:bodyPr/>
        <a:lstStyle/>
        <a:p>
          <a:endParaRPr lang="en-US"/>
        </a:p>
      </dgm:t>
    </dgm:pt>
    <dgm:pt modelId="{98569807-EB5C-4550-B047-A03B3648CE9F}" type="sibTrans" cxnId="{F1FE9520-1CF3-453F-A795-CD4121EFCCB8}">
      <dgm:prSet/>
      <dgm:spPr/>
      <dgm:t>
        <a:bodyPr/>
        <a:lstStyle/>
        <a:p>
          <a:endParaRPr lang="en-US"/>
        </a:p>
      </dgm:t>
    </dgm:pt>
    <dgm:pt modelId="{49B3DEB3-6274-40D7-97FF-CA02DA86385A}">
      <dgm:prSet/>
      <dgm:spPr/>
      <dgm:t>
        <a:bodyPr/>
        <a:lstStyle/>
        <a:p>
          <a:r>
            <a:rPr lang="en-US" dirty="0"/>
            <a:t>Teaching Students how to Improve Economic Circumstances of Clients</a:t>
          </a:r>
        </a:p>
      </dgm:t>
    </dgm:pt>
    <dgm:pt modelId="{304BFC76-02D2-4B76-8F21-1ACC03F51B62}" type="parTrans" cxnId="{9222D078-6C16-490F-88DE-DCD051EC1976}">
      <dgm:prSet/>
      <dgm:spPr/>
      <dgm:t>
        <a:bodyPr/>
        <a:lstStyle/>
        <a:p>
          <a:endParaRPr lang="en-US"/>
        </a:p>
      </dgm:t>
    </dgm:pt>
    <dgm:pt modelId="{34920E3B-0DF3-404E-BD92-370A67DB5DFD}" type="sibTrans" cxnId="{9222D078-6C16-490F-88DE-DCD051EC1976}">
      <dgm:prSet/>
      <dgm:spPr/>
      <dgm:t>
        <a:bodyPr/>
        <a:lstStyle/>
        <a:p>
          <a:endParaRPr lang="en-US"/>
        </a:p>
      </dgm:t>
    </dgm:pt>
    <dgm:pt modelId="{8AE980DF-4A69-4635-9D4E-4345ABBCEC5D}" type="pres">
      <dgm:prSet presAssocID="{96C1B1AA-6858-41DD-9A3C-03BDAB91C4A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D156AD-4F4C-4E27-B788-D1B2EC3F056B}" type="pres">
      <dgm:prSet presAssocID="{ABE9624F-5F68-44D5-8FF7-7CBA5C86129B}" presName="compNode" presStyleCnt="0"/>
      <dgm:spPr/>
    </dgm:pt>
    <dgm:pt modelId="{B3992205-23CB-4DE4-955F-B76F7133088C}" type="pres">
      <dgm:prSet presAssocID="{ABE9624F-5F68-44D5-8FF7-7CBA5C86129B}" presName="bgRect" presStyleLbl="bgShp" presStyleIdx="0" presStyleCnt="3"/>
      <dgm:spPr/>
    </dgm:pt>
    <dgm:pt modelId="{7202BA25-A73E-4525-91CB-CE9D43809881}" type="pres">
      <dgm:prSet presAssocID="{ABE9624F-5F68-44D5-8FF7-7CBA5C86129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B1544A3-D130-42A8-ACD7-16723BCC828E}" type="pres">
      <dgm:prSet presAssocID="{ABE9624F-5F68-44D5-8FF7-7CBA5C86129B}" presName="spaceRect" presStyleCnt="0"/>
      <dgm:spPr/>
    </dgm:pt>
    <dgm:pt modelId="{BAA95D41-AD58-43A3-A98C-C160E6EE3B36}" type="pres">
      <dgm:prSet presAssocID="{ABE9624F-5F68-44D5-8FF7-7CBA5C86129B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B54BF7C-932C-4954-861B-BA2925D2B858}" type="pres">
      <dgm:prSet presAssocID="{7A9CB909-94B3-42B8-8E76-1428D753FBB5}" presName="sibTrans" presStyleCnt="0"/>
      <dgm:spPr/>
    </dgm:pt>
    <dgm:pt modelId="{B8D04169-E516-4AD0-BCB1-EE1C9F51DF3D}" type="pres">
      <dgm:prSet presAssocID="{9A95B12E-0F0D-478B-B91C-ED971F5DE7E6}" presName="compNode" presStyleCnt="0"/>
      <dgm:spPr/>
    </dgm:pt>
    <dgm:pt modelId="{06E99C26-1715-4CBF-85B3-AEC0A5700E40}" type="pres">
      <dgm:prSet presAssocID="{9A95B12E-0F0D-478B-B91C-ED971F5DE7E6}" presName="bgRect" presStyleLbl="bgShp" presStyleIdx="1" presStyleCnt="3"/>
      <dgm:spPr/>
      <dgm:t>
        <a:bodyPr/>
        <a:lstStyle/>
        <a:p>
          <a:endParaRPr lang="en-US"/>
        </a:p>
      </dgm:t>
    </dgm:pt>
    <dgm:pt modelId="{05A8AFDE-5F8B-4664-81E4-0DAABDE967D3}" type="pres">
      <dgm:prSet presAssocID="{9A95B12E-0F0D-478B-B91C-ED971F5DE7E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487D2A8-BB04-49E5-9C2E-D915F4DF94F2}" type="pres">
      <dgm:prSet presAssocID="{9A95B12E-0F0D-478B-B91C-ED971F5DE7E6}" presName="spaceRect" presStyleCnt="0"/>
      <dgm:spPr/>
    </dgm:pt>
    <dgm:pt modelId="{0B0A69E1-0B00-4F89-8740-0778AE834A3E}" type="pres">
      <dgm:prSet presAssocID="{9A95B12E-0F0D-478B-B91C-ED971F5DE7E6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A270AF1-D8F5-45E5-8EEB-996DAC626E74}" type="pres">
      <dgm:prSet presAssocID="{98569807-EB5C-4550-B047-A03B3648CE9F}" presName="sibTrans" presStyleCnt="0"/>
      <dgm:spPr/>
    </dgm:pt>
    <dgm:pt modelId="{90BAF2D5-BF18-4861-A99E-EA301CA9CB80}" type="pres">
      <dgm:prSet presAssocID="{49B3DEB3-6274-40D7-97FF-CA02DA86385A}" presName="compNode" presStyleCnt="0"/>
      <dgm:spPr/>
    </dgm:pt>
    <dgm:pt modelId="{9559E666-C4AE-48C8-961E-0EBC31B5AB5C}" type="pres">
      <dgm:prSet presAssocID="{49B3DEB3-6274-40D7-97FF-CA02DA86385A}" presName="bgRect" presStyleLbl="bgShp" presStyleIdx="2" presStyleCnt="3"/>
      <dgm:spPr/>
    </dgm:pt>
    <dgm:pt modelId="{2BB37421-AD5D-4D7A-BA53-F7BD79ADB836}" type="pres">
      <dgm:prSet presAssocID="{49B3DEB3-6274-40D7-97FF-CA02DA86385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5E6D08D-2698-440F-AEDA-33DDCCBA59F8}" type="pres">
      <dgm:prSet presAssocID="{49B3DEB3-6274-40D7-97FF-CA02DA86385A}" presName="spaceRect" presStyleCnt="0"/>
      <dgm:spPr/>
    </dgm:pt>
    <dgm:pt modelId="{146F00DF-81A0-4A77-A118-659838652F3F}" type="pres">
      <dgm:prSet presAssocID="{49B3DEB3-6274-40D7-97FF-CA02DA86385A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222D078-6C16-490F-88DE-DCD051EC1976}" srcId="{96C1B1AA-6858-41DD-9A3C-03BDAB91C4AB}" destId="{49B3DEB3-6274-40D7-97FF-CA02DA86385A}" srcOrd="2" destOrd="0" parTransId="{304BFC76-02D2-4B76-8F21-1ACC03F51B62}" sibTransId="{34920E3B-0DF3-404E-BD92-370A67DB5DFD}"/>
    <dgm:cxn modelId="{0B518ABE-0C6C-4484-9947-BA96F20BB5B8}" srcId="{96C1B1AA-6858-41DD-9A3C-03BDAB91C4AB}" destId="{ABE9624F-5F68-44D5-8FF7-7CBA5C86129B}" srcOrd="0" destOrd="0" parTransId="{7F7EDA51-B638-4C17-BA22-4415E35F1BC5}" sibTransId="{7A9CB909-94B3-42B8-8E76-1428D753FBB5}"/>
    <dgm:cxn modelId="{8D9D8B70-42D7-0E43-A23C-4693C9BD0339}" type="presOf" srcId="{ABE9624F-5F68-44D5-8FF7-7CBA5C86129B}" destId="{BAA95D41-AD58-43A3-A98C-C160E6EE3B36}" srcOrd="0" destOrd="0" presId="urn:microsoft.com/office/officeart/2018/2/layout/IconVerticalSolidList"/>
    <dgm:cxn modelId="{F1FE9520-1CF3-453F-A795-CD4121EFCCB8}" srcId="{96C1B1AA-6858-41DD-9A3C-03BDAB91C4AB}" destId="{9A95B12E-0F0D-478B-B91C-ED971F5DE7E6}" srcOrd="1" destOrd="0" parTransId="{D422E0CD-FC49-4DC4-A47C-AF399EDB2E3B}" sibTransId="{98569807-EB5C-4550-B047-A03B3648CE9F}"/>
    <dgm:cxn modelId="{B8D9CB06-2559-E745-904C-54793E801986}" type="presOf" srcId="{9A95B12E-0F0D-478B-B91C-ED971F5DE7E6}" destId="{0B0A69E1-0B00-4F89-8740-0778AE834A3E}" srcOrd="0" destOrd="0" presId="urn:microsoft.com/office/officeart/2018/2/layout/IconVerticalSolidList"/>
    <dgm:cxn modelId="{B68A1C59-5F7C-414E-9071-05050AF555D6}" type="presOf" srcId="{96C1B1AA-6858-41DD-9A3C-03BDAB91C4AB}" destId="{8AE980DF-4A69-4635-9D4E-4345ABBCEC5D}" srcOrd="0" destOrd="0" presId="urn:microsoft.com/office/officeart/2018/2/layout/IconVerticalSolidList"/>
    <dgm:cxn modelId="{95C97103-E37C-C84D-B6D6-A62E9FB27625}" type="presOf" srcId="{49B3DEB3-6274-40D7-97FF-CA02DA86385A}" destId="{146F00DF-81A0-4A77-A118-659838652F3F}" srcOrd="0" destOrd="0" presId="urn:microsoft.com/office/officeart/2018/2/layout/IconVerticalSolidList"/>
    <dgm:cxn modelId="{D78A2760-7923-8A48-8122-D569DAD0D311}" type="presParOf" srcId="{8AE980DF-4A69-4635-9D4E-4345ABBCEC5D}" destId="{A0D156AD-4F4C-4E27-B788-D1B2EC3F056B}" srcOrd="0" destOrd="0" presId="urn:microsoft.com/office/officeart/2018/2/layout/IconVerticalSolidList"/>
    <dgm:cxn modelId="{B5D01DFA-EAE1-2047-BA30-0D75D2C3AA64}" type="presParOf" srcId="{A0D156AD-4F4C-4E27-B788-D1B2EC3F056B}" destId="{B3992205-23CB-4DE4-955F-B76F7133088C}" srcOrd="0" destOrd="0" presId="urn:microsoft.com/office/officeart/2018/2/layout/IconVerticalSolidList"/>
    <dgm:cxn modelId="{84150DF0-24D3-C04C-95BF-3178D9A39CDC}" type="presParOf" srcId="{A0D156AD-4F4C-4E27-B788-D1B2EC3F056B}" destId="{7202BA25-A73E-4525-91CB-CE9D43809881}" srcOrd="1" destOrd="0" presId="urn:microsoft.com/office/officeart/2018/2/layout/IconVerticalSolidList"/>
    <dgm:cxn modelId="{B6371664-0657-D84D-A972-6F3D5642CABB}" type="presParOf" srcId="{A0D156AD-4F4C-4E27-B788-D1B2EC3F056B}" destId="{FB1544A3-D130-42A8-ACD7-16723BCC828E}" srcOrd="2" destOrd="0" presId="urn:microsoft.com/office/officeart/2018/2/layout/IconVerticalSolidList"/>
    <dgm:cxn modelId="{9E209ED2-EBD6-134B-9681-7368005D690B}" type="presParOf" srcId="{A0D156AD-4F4C-4E27-B788-D1B2EC3F056B}" destId="{BAA95D41-AD58-43A3-A98C-C160E6EE3B36}" srcOrd="3" destOrd="0" presId="urn:microsoft.com/office/officeart/2018/2/layout/IconVerticalSolidList"/>
    <dgm:cxn modelId="{9F397862-E463-3341-A02B-0F44703398D1}" type="presParOf" srcId="{8AE980DF-4A69-4635-9D4E-4345ABBCEC5D}" destId="{6B54BF7C-932C-4954-861B-BA2925D2B858}" srcOrd="1" destOrd="0" presId="urn:microsoft.com/office/officeart/2018/2/layout/IconVerticalSolidList"/>
    <dgm:cxn modelId="{012A3BC1-2A1B-8944-8305-6F8E9E45B845}" type="presParOf" srcId="{8AE980DF-4A69-4635-9D4E-4345ABBCEC5D}" destId="{B8D04169-E516-4AD0-BCB1-EE1C9F51DF3D}" srcOrd="2" destOrd="0" presId="urn:microsoft.com/office/officeart/2018/2/layout/IconVerticalSolidList"/>
    <dgm:cxn modelId="{AFF82194-95C8-5D49-9FA3-79BBE5883006}" type="presParOf" srcId="{B8D04169-E516-4AD0-BCB1-EE1C9F51DF3D}" destId="{06E99C26-1715-4CBF-85B3-AEC0A5700E40}" srcOrd="0" destOrd="0" presId="urn:microsoft.com/office/officeart/2018/2/layout/IconVerticalSolidList"/>
    <dgm:cxn modelId="{B9685D50-E6CD-DD4B-BB98-3F018C9BC520}" type="presParOf" srcId="{B8D04169-E516-4AD0-BCB1-EE1C9F51DF3D}" destId="{05A8AFDE-5F8B-4664-81E4-0DAABDE967D3}" srcOrd="1" destOrd="0" presId="urn:microsoft.com/office/officeart/2018/2/layout/IconVerticalSolidList"/>
    <dgm:cxn modelId="{83FDC6C8-3B3F-5540-AEF9-4F8B8C04122C}" type="presParOf" srcId="{B8D04169-E516-4AD0-BCB1-EE1C9F51DF3D}" destId="{2487D2A8-BB04-49E5-9C2E-D915F4DF94F2}" srcOrd="2" destOrd="0" presId="urn:microsoft.com/office/officeart/2018/2/layout/IconVerticalSolidList"/>
    <dgm:cxn modelId="{55AC9D13-0266-144A-B292-E8E605143437}" type="presParOf" srcId="{B8D04169-E516-4AD0-BCB1-EE1C9F51DF3D}" destId="{0B0A69E1-0B00-4F89-8740-0778AE834A3E}" srcOrd="3" destOrd="0" presId="urn:microsoft.com/office/officeart/2018/2/layout/IconVerticalSolidList"/>
    <dgm:cxn modelId="{8C20291B-A96A-D146-8BF8-1D696285AABD}" type="presParOf" srcId="{8AE980DF-4A69-4635-9D4E-4345ABBCEC5D}" destId="{AA270AF1-D8F5-45E5-8EEB-996DAC626E74}" srcOrd="3" destOrd="0" presId="urn:microsoft.com/office/officeart/2018/2/layout/IconVerticalSolidList"/>
    <dgm:cxn modelId="{474B0D57-9895-124E-8080-8F41CD5FC292}" type="presParOf" srcId="{8AE980DF-4A69-4635-9D4E-4345ABBCEC5D}" destId="{90BAF2D5-BF18-4861-A99E-EA301CA9CB80}" srcOrd="4" destOrd="0" presId="urn:microsoft.com/office/officeart/2018/2/layout/IconVerticalSolidList"/>
    <dgm:cxn modelId="{13B6BC13-A0D7-FF45-8289-06A5C3710F58}" type="presParOf" srcId="{90BAF2D5-BF18-4861-A99E-EA301CA9CB80}" destId="{9559E666-C4AE-48C8-961E-0EBC31B5AB5C}" srcOrd="0" destOrd="0" presId="urn:microsoft.com/office/officeart/2018/2/layout/IconVerticalSolidList"/>
    <dgm:cxn modelId="{633B991E-C565-6645-9514-800462887867}" type="presParOf" srcId="{90BAF2D5-BF18-4861-A99E-EA301CA9CB80}" destId="{2BB37421-AD5D-4D7A-BA53-F7BD79ADB836}" srcOrd="1" destOrd="0" presId="urn:microsoft.com/office/officeart/2018/2/layout/IconVerticalSolidList"/>
    <dgm:cxn modelId="{A7B6E791-F805-2D49-9F77-88014FFAC8F8}" type="presParOf" srcId="{90BAF2D5-BF18-4861-A99E-EA301CA9CB80}" destId="{D5E6D08D-2698-440F-AEDA-33DDCCBA59F8}" srcOrd="2" destOrd="0" presId="urn:microsoft.com/office/officeart/2018/2/layout/IconVerticalSolidList"/>
    <dgm:cxn modelId="{795CF298-086A-8641-BCFB-9A323D2DDFEE}" type="presParOf" srcId="{90BAF2D5-BF18-4861-A99E-EA301CA9CB80}" destId="{146F00DF-81A0-4A77-A118-659838652F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92205-23CB-4DE4-955F-B76F7133088C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2BA25-A73E-4525-91CB-CE9D43809881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95D41-AD58-43A3-A98C-C160E6EE3B36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Experiential Learning Activities on Poverty</a:t>
          </a:r>
        </a:p>
      </dsp:txBody>
      <dsp:txXfrm>
        <a:off x="1725715" y="638"/>
        <a:ext cx="4180465" cy="1494125"/>
      </dsp:txXfrm>
    </dsp:sp>
    <dsp:sp modelId="{06E99C26-1715-4CBF-85B3-AEC0A5700E40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8AFDE-5F8B-4664-81E4-0DAABDE967D3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A69E1-0B00-4F89-8740-0778AE834A3E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Recommendations on Teaching Additional </a:t>
          </a:r>
          <a:r>
            <a:rPr lang="en-US" sz="2300" kern="1200" dirty="0" smtClean="0"/>
            <a:t>Information About Poverty</a:t>
          </a:r>
          <a:endParaRPr lang="en-US" sz="2300" kern="1200" dirty="0"/>
        </a:p>
      </dsp:txBody>
      <dsp:txXfrm>
        <a:off x="1725715" y="1868296"/>
        <a:ext cx="4180465" cy="1494125"/>
      </dsp:txXfrm>
    </dsp:sp>
    <dsp:sp modelId="{9559E666-C4AE-48C8-961E-0EBC31B5AB5C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37421-AD5D-4D7A-BA53-F7BD79ADB836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F00DF-81A0-4A77-A118-659838652F3F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Teaching Students how to Improve Economic Circumstances of Clients</a:t>
          </a:r>
        </a:p>
      </dsp:txBody>
      <dsp:txXfrm>
        <a:off x="1725715" y="3735953"/>
        <a:ext cx="4180465" cy="149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EF5A-6EE4-E34E-9B44-EA98D60D397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A7D4F-09C7-9D46-B533-C5685C80B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1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20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0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2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03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9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9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06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11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66955-F395-1642-8549-F5A01D5124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7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6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048067-9556-304D-B752-E763E88ED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314000"/>
            <a:ext cx="9068586" cy="2590800"/>
          </a:xfrm>
        </p:spPr>
        <p:txBody>
          <a:bodyPr/>
          <a:lstStyle/>
          <a:p>
            <a:r>
              <a:rPr lang="en-US" sz="3600" dirty="0">
                <a:solidFill>
                  <a:srgbClr val="3EB6FF"/>
                </a:solidFill>
              </a:rPr>
              <a:t>Fulfilling our Mission: </a:t>
            </a:r>
            <a:br>
              <a:rPr lang="en-US" sz="3600" dirty="0">
                <a:solidFill>
                  <a:srgbClr val="3EB6FF"/>
                </a:solidFill>
              </a:rPr>
            </a:br>
            <a:r>
              <a:rPr lang="en-US" sz="3600" dirty="0">
                <a:solidFill>
                  <a:srgbClr val="3EB6FF"/>
                </a:solidFill>
              </a:rPr>
              <a:t/>
            </a:r>
            <a:br>
              <a:rPr lang="en-US" sz="3600" dirty="0">
                <a:solidFill>
                  <a:srgbClr val="3EB6FF"/>
                </a:solidFill>
              </a:rPr>
            </a:br>
            <a:r>
              <a:rPr lang="en-US" sz="3600" dirty="0">
                <a:solidFill>
                  <a:srgbClr val="3EB6FF"/>
                </a:solidFill>
              </a:rPr>
              <a:t>A </a:t>
            </a:r>
            <a:r>
              <a:rPr lang="en-US" sz="3600" dirty="0" smtClean="0">
                <a:solidFill>
                  <a:srgbClr val="3EB6FF"/>
                </a:solidFill>
              </a:rPr>
              <a:t>Literature Review </a:t>
            </a:r>
            <a:r>
              <a:rPr lang="en-US" sz="3600" dirty="0">
                <a:solidFill>
                  <a:srgbClr val="3EB6FF"/>
                </a:solidFill>
              </a:rPr>
              <a:t>of Poverty </a:t>
            </a:r>
            <a:r>
              <a:rPr lang="en-US" sz="3600" dirty="0" smtClean="0">
                <a:solidFill>
                  <a:srgbClr val="3EB6FF"/>
                </a:solidFill>
              </a:rPr>
              <a:t>Content in </a:t>
            </a:r>
            <a:r>
              <a:rPr lang="en-US" sz="3600" dirty="0">
                <a:solidFill>
                  <a:srgbClr val="3EB6FF"/>
                </a:solidFill>
              </a:rPr>
              <a:t>Social Work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B9007E-C18B-4142-BB94-2DA937150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338" y="5033754"/>
            <a:ext cx="9070848" cy="457201"/>
          </a:xfrm>
        </p:spPr>
        <p:txBody>
          <a:bodyPr/>
          <a:lstStyle/>
          <a:p>
            <a:r>
              <a:rPr lang="en-US" dirty="0"/>
              <a:t>By Angeline </a:t>
            </a:r>
            <a:r>
              <a:rPr lang="en-US" dirty="0" err="1"/>
              <a:t>Cirino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91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cs typeface="Times New Roman"/>
              </a:rPr>
              <a:t>Changing Attitudes About Causes of Poverty </a:t>
            </a:r>
            <a:br>
              <a:rPr lang="en-US" sz="3400" dirty="0" smtClean="0">
                <a:cs typeface="Times New Roman"/>
              </a:rPr>
            </a:br>
            <a:r>
              <a:rPr lang="en-US" sz="2600" dirty="0" smtClean="0">
                <a:cs typeface="Times New Roman"/>
              </a:rPr>
              <a:t>(</a:t>
            </a:r>
            <a:r>
              <a:rPr lang="en-US" sz="2600" dirty="0">
                <a:cs typeface="Times New Roman"/>
              </a:rPr>
              <a:t>Lee &amp; </a:t>
            </a:r>
            <a:r>
              <a:rPr lang="en-US" sz="2600" dirty="0" err="1" smtClean="0">
                <a:cs typeface="Times New Roman"/>
              </a:rPr>
              <a:t>Priester</a:t>
            </a:r>
            <a:r>
              <a:rPr lang="en-US" sz="2600" dirty="0" smtClean="0">
                <a:cs typeface="Times New Roman"/>
              </a:rPr>
              <a:t>, 2016)</a:t>
            </a:r>
            <a:endParaRPr lang="en-US" sz="26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43 </a:t>
            </a:r>
            <a:r>
              <a:rPr lang="en-US" dirty="0">
                <a:cs typeface="Times New Roman"/>
              </a:rPr>
              <a:t>MSW students </a:t>
            </a:r>
          </a:p>
          <a:p>
            <a:r>
              <a:rPr lang="en-US" dirty="0">
                <a:cs typeface="Times New Roman"/>
              </a:rPr>
              <a:t>Poverty Simulation to teach students “poverty-aware” practice </a:t>
            </a:r>
          </a:p>
          <a:p>
            <a:r>
              <a:rPr lang="en-US" dirty="0">
                <a:cs typeface="Times New Roman"/>
              </a:rPr>
              <a:t>Beliefs About Poverty Scale before and after simulation</a:t>
            </a:r>
          </a:p>
          <a:p>
            <a:pPr lvl="1"/>
            <a:r>
              <a:rPr lang="en-US" dirty="0">
                <a:cs typeface="Times New Roman"/>
              </a:rPr>
              <a:t>Increase in empathy and understating of struggles and financial crimes, frustration towards the challenges of living in poverty and lack of services available  </a:t>
            </a:r>
          </a:p>
          <a:p>
            <a:pPr lvl="1"/>
            <a:r>
              <a:rPr lang="en-US" dirty="0">
                <a:cs typeface="Times New Roman"/>
              </a:rPr>
              <a:t>Became more aware of poverty, the stigma surrounding poverty and welfare, the structural causes, and encouraged more experiential teaching modalities </a:t>
            </a:r>
          </a:p>
          <a:p>
            <a:r>
              <a:rPr lang="en-US" dirty="0">
                <a:cs typeface="Times New Roman"/>
              </a:rPr>
              <a:t>Simulation helped students view causes of as structural, opposed to the individualistic viewpoint commonly held because of neoliberal </a:t>
            </a:r>
            <a:r>
              <a:rPr lang="en-US" dirty="0" smtClean="0">
                <a:cs typeface="Times New Roman"/>
              </a:rPr>
              <a:t>policies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140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cs typeface="Times New Roman"/>
              </a:rPr>
              <a:t>Immersion </a:t>
            </a:r>
            <a:r>
              <a:rPr lang="en-US" sz="4000" dirty="0">
                <a:cs typeface="Times New Roman"/>
              </a:rPr>
              <a:t>Learning </a:t>
            </a:r>
            <a:r>
              <a:rPr lang="en-US" sz="4000" dirty="0" smtClean="0">
                <a:cs typeface="Times New Roman"/>
              </a:rPr>
              <a:t>Experience </a:t>
            </a:r>
            <a:r>
              <a:rPr lang="en-US" sz="3400" dirty="0" smtClean="0">
                <a:cs typeface="Times New Roman"/>
              </a:rPr>
              <a:t/>
            </a:r>
            <a:br>
              <a:rPr lang="en-US" sz="3400" dirty="0" smtClean="0">
                <a:cs typeface="Times New Roman"/>
              </a:rPr>
            </a:br>
            <a:r>
              <a:rPr lang="en-US" sz="3200" dirty="0" smtClean="0">
                <a:cs typeface="Times New Roman"/>
              </a:rPr>
              <a:t>(Robinson, 2018)</a:t>
            </a:r>
            <a:endParaRPr lang="en-US" sz="32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9 </a:t>
            </a:r>
            <a:r>
              <a:rPr lang="en-US" dirty="0">
                <a:cs typeface="Times New Roman"/>
              </a:rPr>
              <a:t>BSW students </a:t>
            </a:r>
          </a:p>
          <a:p>
            <a:r>
              <a:rPr lang="en-US" dirty="0">
                <a:cs typeface="Times New Roman"/>
              </a:rPr>
              <a:t>Ethnographic research method </a:t>
            </a:r>
          </a:p>
          <a:p>
            <a:pPr lvl="1"/>
            <a:r>
              <a:rPr lang="en-US" dirty="0">
                <a:cs typeface="Times New Roman"/>
              </a:rPr>
              <a:t>Pre-trip seminar to read literature about poverty, homelessness, and sexual exploitation </a:t>
            </a:r>
          </a:p>
          <a:p>
            <a:pPr lvl="1"/>
            <a:r>
              <a:rPr lang="en-US" dirty="0">
                <a:cs typeface="Times New Roman"/>
              </a:rPr>
              <a:t>15 week immersion course including </a:t>
            </a:r>
            <a:r>
              <a:rPr lang="en-US" dirty="0" smtClean="0">
                <a:cs typeface="Times New Roman"/>
              </a:rPr>
              <a:t>1 </a:t>
            </a:r>
            <a:r>
              <a:rPr lang="en-US" dirty="0">
                <a:cs typeface="Times New Roman"/>
              </a:rPr>
              <a:t>week travel for volunteer opportunities </a:t>
            </a:r>
          </a:p>
          <a:p>
            <a:r>
              <a:rPr lang="en-US" dirty="0">
                <a:cs typeface="Times New Roman"/>
              </a:rPr>
              <a:t>Students had increased understanding of poverty, were able to apply learned material into practice, and learned how policy affects practice</a:t>
            </a:r>
          </a:p>
          <a:p>
            <a:r>
              <a:rPr lang="en-US" dirty="0">
                <a:cs typeface="Times New Roman"/>
              </a:rPr>
              <a:t>Discussing the information and immersion experience was helpful for the students </a:t>
            </a:r>
          </a:p>
          <a:p>
            <a:r>
              <a:rPr lang="en-US" dirty="0">
                <a:cs typeface="Times New Roman"/>
              </a:rPr>
              <a:t>Immersion learning was recommended for students to gain experience and understanding </a:t>
            </a:r>
          </a:p>
        </p:txBody>
      </p:sp>
    </p:spTree>
    <p:extLst>
      <p:ext uri="{BB962C8B-B14F-4D97-AF65-F5344CB8AC3E}">
        <p14:creationId xmlns:p14="http://schemas.microsoft.com/office/powerpoint/2010/main" val="2135217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5BDA2-3F4D-4B38-90E7-989465ECDD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65EEA05-AD42-442F-B6C6-CB9FC2894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C96869A-A70D-42F7-876F-605CB1718F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6CD407CC-EF5C-486F-9A14-7F681F986D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104" y="1420706"/>
            <a:ext cx="3856698" cy="4016587"/>
          </a:xfrm>
        </p:spPr>
        <p:txBody>
          <a:bodyPr>
            <a:normAutofit/>
          </a:bodyPr>
          <a:lstStyle/>
          <a:p>
            <a:pPr algn="ctr"/>
            <a:r>
              <a:rPr lang="en-US" sz="3100" dirty="0">
                <a:cs typeface="Times New Roman"/>
              </a:rPr>
              <a:t>Theme </a:t>
            </a:r>
            <a:r>
              <a:rPr lang="en-US" sz="3100" dirty="0" smtClean="0">
                <a:cs typeface="Times New Roman"/>
              </a:rPr>
              <a:t>2:</a:t>
            </a:r>
            <a:r>
              <a:rPr lang="en-US" sz="3100" dirty="0">
                <a:cs typeface="Times New Roman"/>
              </a:rPr>
              <a:t/>
            </a:r>
            <a:br>
              <a:rPr lang="en-US" sz="3100" dirty="0">
                <a:cs typeface="Times New Roman"/>
              </a:rPr>
            </a:br>
            <a:r>
              <a:rPr lang="en-US" sz="3100" dirty="0">
                <a:cs typeface="Times New Roman"/>
              </a:rPr>
              <a:t/>
            </a:r>
            <a:br>
              <a:rPr lang="en-US" sz="3100" dirty="0">
                <a:cs typeface="Times New Roman"/>
              </a:rPr>
            </a:br>
            <a:r>
              <a:rPr lang="en-US" sz="3100" dirty="0">
                <a:cs typeface="Times New Roman"/>
              </a:rPr>
              <a:t>Using </a:t>
            </a:r>
            <a:r>
              <a:rPr lang="en-US" sz="3100" dirty="0" smtClean="0">
                <a:cs typeface="Times New Roman"/>
              </a:rPr>
              <a:t>Recommendations to Teach </a:t>
            </a:r>
            <a:r>
              <a:rPr lang="en-US" sz="3100" dirty="0">
                <a:cs typeface="Times New Roman"/>
              </a:rPr>
              <a:t>about Poverty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sz="1600" dirty="0">
                <a:cs typeface="Times New Roman"/>
              </a:rPr>
              <a:t>Teaching strategies and course comparisons of poverty related teaching methods</a:t>
            </a:r>
          </a:p>
          <a:p>
            <a:r>
              <a:rPr lang="en-US" sz="1600" dirty="0">
                <a:cs typeface="Times New Roman"/>
              </a:rPr>
              <a:t>Review of specific classes related to poverty and social work</a:t>
            </a:r>
          </a:p>
          <a:p>
            <a:r>
              <a:rPr lang="en-US" sz="1600" dirty="0">
                <a:cs typeface="Times New Roman"/>
              </a:rPr>
              <a:t>Use of mainly traditional teaching format, with activities completed from textbooks and online media </a:t>
            </a:r>
          </a:p>
          <a:p>
            <a:r>
              <a:rPr lang="en-US" sz="1600" dirty="0">
                <a:cs typeface="Times New Roman"/>
              </a:rPr>
              <a:t>Courses changed student perceptions on poverty and associated polices and services </a:t>
            </a:r>
          </a:p>
          <a:p>
            <a:r>
              <a:rPr lang="en-US" sz="1600" dirty="0">
                <a:cs typeface="Times New Roman"/>
              </a:rPr>
              <a:t>Strong support from authors for implementing more poverty based courses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0DD76B5F-5BAA-48C6-9065-9AEF15D30B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81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cs typeface="Times New Roman"/>
              </a:rPr>
              <a:t>Social Empathy Framework </a:t>
            </a:r>
            <a:r>
              <a:rPr lang="en-US" sz="4400" dirty="0" smtClean="0">
                <a:cs typeface="Times New Roman"/>
              </a:rPr>
              <a:t/>
            </a:r>
            <a:br>
              <a:rPr lang="en-US" sz="4400" dirty="0" smtClean="0">
                <a:cs typeface="Times New Roman"/>
              </a:rPr>
            </a:br>
            <a:r>
              <a:rPr lang="en-US" sz="3200" dirty="0" smtClean="0">
                <a:cs typeface="Times New Roman"/>
              </a:rPr>
              <a:t>(Frank &amp; Rice, 2017)</a:t>
            </a:r>
            <a:endParaRPr lang="en-US" sz="32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/>
              </a:rPr>
              <a:t>Frank &amp; Rice </a:t>
            </a:r>
          </a:p>
          <a:p>
            <a:r>
              <a:rPr lang="en-US" dirty="0">
                <a:cs typeface="Times New Roman"/>
              </a:rPr>
              <a:t>23 BSW students </a:t>
            </a:r>
          </a:p>
          <a:p>
            <a:r>
              <a:rPr lang="en-US" dirty="0">
                <a:cs typeface="Times New Roman"/>
              </a:rPr>
              <a:t>Teaching recommendation for “Perspectives on Poverty in America” course</a:t>
            </a:r>
          </a:p>
          <a:p>
            <a:pPr lvl="1"/>
            <a:r>
              <a:rPr lang="en-US" dirty="0">
                <a:cs typeface="Times New Roman"/>
              </a:rPr>
              <a:t> Use text and additional media and activities to facilitate activities and discussions about poverty</a:t>
            </a:r>
          </a:p>
          <a:p>
            <a:r>
              <a:rPr lang="en-US" dirty="0">
                <a:cs typeface="Times New Roman"/>
              </a:rPr>
              <a:t>Pre/posttest design with Undergraduate Perceptions of Poverty Tracking Survey </a:t>
            </a:r>
          </a:p>
          <a:p>
            <a:pPr lvl="1"/>
            <a:r>
              <a:rPr lang="en-US" dirty="0">
                <a:cs typeface="Times New Roman"/>
              </a:rPr>
              <a:t>No difference in perceptions of people in poverty and living in impoverished conditions</a:t>
            </a:r>
          </a:p>
          <a:p>
            <a:pPr lvl="1"/>
            <a:r>
              <a:rPr lang="en-US" dirty="0">
                <a:cs typeface="Times New Roman"/>
              </a:rPr>
              <a:t>Difference in attitudes on welfare programs and believing in equal opportunity</a:t>
            </a:r>
          </a:p>
          <a:p>
            <a:pPr lvl="1"/>
            <a:r>
              <a:rPr lang="en-US" dirty="0">
                <a:cs typeface="Times New Roman"/>
              </a:rPr>
              <a:t>More likely to believe poverty stems from structural viewpoint</a:t>
            </a:r>
          </a:p>
          <a:p>
            <a:r>
              <a:rPr lang="en-US" dirty="0">
                <a:cs typeface="Times New Roman"/>
              </a:rPr>
              <a:t> Recommended using empathetic approach to change viewpoints on poverty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674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cs typeface="Times New Roman"/>
              </a:rPr>
              <a:t>Poverty </a:t>
            </a:r>
            <a:r>
              <a:rPr lang="en-US" sz="4000" dirty="0">
                <a:cs typeface="Times New Roman"/>
              </a:rPr>
              <a:t>in Urban </a:t>
            </a:r>
            <a:r>
              <a:rPr lang="en-US" sz="4000" dirty="0" smtClean="0">
                <a:cs typeface="Times New Roman"/>
              </a:rPr>
              <a:t>Communities </a:t>
            </a:r>
            <a:br>
              <a:rPr lang="en-US" sz="4000" dirty="0" smtClean="0">
                <a:cs typeface="Times New Roman"/>
              </a:rPr>
            </a:br>
            <a:r>
              <a:rPr lang="en-US" sz="3200" dirty="0" smtClean="0">
                <a:cs typeface="Times New Roman"/>
              </a:rPr>
              <a:t>(</a:t>
            </a:r>
            <a:r>
              <a:rPr lang="en-US" sz="3200" dirty="0">
                <a:cs typeface="Times New Roman"/>
              </a:rPr>
              <a:t>Gardner, Tuchman, &amp; </a:t>
            </a:r>
            <a:r>
              <a:rPr lang="en-US" sz="3200" dirty="0" smtClean="0">
                <a:cs typeface="Times New Roman"/>
              </a:rPr>
              <a:t>Hawkins, 2010) </a:t>
            </a:r>
            <a:endParaRPr lang="en-US" sz="32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1700" dirty="0" smtClean="0">
                <a:cs typeface="Times New Roman"/>
              </a:rPr>
              <a:t>Teaching </a:t>
            </a:r>
            <a:r>
              <a:rPr lang="en-US" sz="1700" dirty="0">
                <a:cs typeface="Times New Roman"/>
              </a:rPr>
              <a:t>recommendation and course comparison of 3 courses offered to MSW students </a:t>
            </a:r>
          </a:p>
          <a:p>
            <a:r>
              <a:rPr lang="en-US" sz="1700" dirty="0">
                <a:cs typeface="Times New Roman"/>
              </a:rPr>
              <a:t>Used the Community Assessment Project and Problem Based Learning </a:t>
            </a:r>
          </a:p>
          <a:p>
            <a:pPr lvl="1"/>
            <a:r>
              <a:rPr lang="en-US" sz="1700" dirty="0">
                <a:cs typeface="Times New Roman"/>
              </a:rPr>
              <a:t>Poster presentation of findings from all 3 courses at the end </a:t>
            </a:r>
          </a:p>
          <a:p>
            <a:r>
              <a:rPr lang="en-US" sz="1700" dirty="0">
                <a:cs typeface="Times New Roman"/>
              </a:rPr>
              <a:t>“Ending Poverty: Models for Social Change and Social Action” course reviewed literature on community well being, wrote policy recommendations</a:t>
            </a:r>
          </a:p>
          <a:p>
            <a:r>
              <a:rPr lang="en-US" sz="1700" dirty="0">
                <a:cs typeface="Times New Roman"/>
              </a:rPr>
              <a:t> “Social Work Research I” course conducted community assessment of well being </a:t>
            </a:r>
          </a:p>
          <a:p>
            <a:r>
              <a:rPr lang="en-US" sz="1700" dirty="0">
                <a:cs typeface="Times New Roman"/>
              </a:rPr>
              <a:t>“Advanced Social Policy in Aging” course reviewed data on community needs, policy recommendations  </a:t>
            </a:r>
          </a:p>
          <a:p>
            <a:r>
              <a:rPr lang="en-US" sz="1700" dirty="0">
                <a:cs typeface="Times New Roman"/>
              </a:rPr>
              <a:t>Recommended to use community assessment, research and policy related content for social work education </a:t>
            </a:r>
          </a:p>
        </p:txBody>
      </p:sp>
    </p:spTree>
    <p:extLst>
      <p:ext uri="{BB962C8B-B14F-4D97-AF65-F5344CB8AC3E}">
        <p14:creationId xmlns:p14="http://schemas.microsoft.com/office/powerpoint/2010/main" val="1190853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cs typeface="Times New Roman"/>
              </a:rPr>
              <a:t>Finding Themes in Poverty Courses </a:t>
            </a:r>
            <a:br>
              <a:rPr lang="en-US" sz="4000" dirty="0" smtClean="0">
                <a:cs typeface="Times New Roman"/>
              </a:rPr>
            </a:br>
            <a:r>
              <a:rPr lang="en-US" sz="3200" dirty="0" smtClean="0">
                <a:cs typeface="Times New Roman"/>
              </a:rPr>
              <a:t>(</a:t>
            </a:r>
            <a:r>
              <a:rPr lang="en-US" sz="3200" dirty="0">
                <a:cs typeface="Times New Roman"/>
              </a:rPr>
              <a:t>Harding, Ferguson, &amp; </a:t>
            </a:r>
            <a:r>
              <a:rPr lang="en-US" sz="3200" dirty="0" err="1" smtClean="0">
                <a:cs typeface="Times New Roman"/>
              </a:rPr>
              <a:t>Radey</a:t>
            </a:r>
            <a:r>
              <a:rPr lang="en-US" sz="3200" dirty="0" smtClean="0">
                <a:cs typeface="Times New Roman"/>
              </a:rPr>
              <a:t>, 2005) </a:t>
            </a:r>
            <a:r>
              <a:rPr lang="en-US" sz="3200" dirty="0">
                <a:cs typeface="Times New Roman"/>
              </a:rPr>
              <a:t/>
            </a:r>
            <a:br>
              <a:rPr lang="en-US" sz="3200" dirty="0">
                <a:cs typeface="Times New Roman"/>
              </a:rPr>
            </a:br>
            <a:endParaRPr lang="en-US" sz="32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/>
              </a:rPr>
              <a:t>Teaching </a:t>
            </a:r>
            <a:r>
              <a:rPr lang="en-US" dirty="0">
                <a:cs typeface="Times New Roman"/>
              </a:rPr>
              <a:t>strategy and course comparison of MSW and PhD programs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Assessed top 50 schools of social work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Web-based search for poverty and inequality specific courses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Collected data on texts used, level of staff, and themes found in syllabi or course descriptions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Common themes among poverty courses: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Poverty and policy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Family poverty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Causes of poverty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Recommended that social work schools offer more poverty-centered course content </a:t>
            </a:r>
          </a:p>
        </p:txBody>
      </p:sp>
    </p:spTree>
    <p:extLst>
      <p:ext uri="{BB962C8B-B14F-4D97-AF65-F5344CB8AC3E}">
        <p14:creationId xmlns:p14="http://schemas.microsoft.com/office/powerpoint/2010/main" val="1091024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>
                <a:cs typeface="Times New Roman"/>
              </a:rPr>
              <a:t>Using Food Justice in Social Work Courses</a:t>
            </a:r>
            <a:br>
              <a:rPr lang="en-US" sz="3400" dirty="0" smtClean="0">
                <a:cs typeface="Times New Roman"/>
              </a:rPr>
            </a:br>
            <a:r>
              <a:rPr lang="en-US" sz="2600" dirty="0" smtClean="0">
                <a:cs typeface="Times New Roman"/>
              </a:rPr>
              <a:t>(Kaiser, </a:t>
            </a:r>
            <a:r>
              <a:rPr lang="en-US" sz="2600" dirty="0" err="1" smtClean="0">
                <a:cs typeface="Times New Roman"/>
              </a:rPr>
              <a:t>Himmelheber</a:t>
            </a:r>
            <a:r>
              <a:rPr lang="en-US" sz="2600" dirty="0" smtClean="0">
                <a:cs typeface="Times New Roman"/>
              </a:rPr>
              <a:t>, Miller, &amp; Hayward, 2015)</a:t>
            </a:r>
            <a:endParaRPr lang="en-US" sz="26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Pedagogical framework with BSW and MSW students </a:t>
            </a:r>
          </a:p>
          <a:p>
            <a:r>
              <a:rPr lang="en-US" dirty="0" smtClean="0">
                <a:cs typeface="Times New Roman"/>
              </a:rPr>
              <a:t>Teaching recommendation to discuss how food injustice and economic inequalities negatively affect the health of those living in poverty</a:t>
            </a:r>
          </a:p>
          <a:p>
            <a:r>
              <a:rPr lang="en-US" dirty="0" smtClean="0">
                <a:cs typeface="Times New Roman"/>
              </a:rPr>
              <a:t>Teaching strategies include:</a:t>
            </a:r>
          </a:p>
          <a:p>
            <a:pPr lvl="1"/>
            <a:r>
              <a:rPr lang="en-US" dirty="0">
                <a:cs typeface="Times New Roman"/>
              </a:rPr>
              <a:t>V</a:t>
            </a:r>
            <a:r>
              <a:rPr lang="en-US" dirty="0" smtClean="0">
                <a:cs typeface="Times New Roman"/>
              </a:rPr>
              <a:t>olunteering at food shelters or farms</a:t>
            </a:r>
          </a:p>
          <a:p>
            <a:pPr lvl="1"/>
            <a:r>
              <a:rPr lang="en-US" dirty="0" smtClean="0">
                <a:cs typeface="Times New Roman"/>
              </a:rPr>
              <a:t> Incorporating research collection through interviews within the community experiencing food injustice </a:t>
            </a:r>
          </a:p>
          <a:p>
            <a:r>
              <a:rPr lang="en-US" dirty="0" smtClean="0">
                <a:cs typeface="Times New Roman"/>
              </a:rPr>
              <a:t>Food justice is a tool for connecting food availability to society and the environment </a:t>
            </a:r>
          </a:p>
          <a:p>
            <a:r>
              <a:rPr lang="en-US" dirty="0" smtClean="0">
                <a:cs typeface="Times New Roman"/>
              </a:rPr>
              <a:t>Recommended collaborative and service oriented assignments to help foster awareness towards food justice 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970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BF55B6-0AFB-EE4C-B96A-EED3D19D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Economics in Social Work Content</a:t>
            </a:r>
            <a:br>
              <a:rPr lang="en-US" sz="4000" dirty="0"/>
            </a:br>
            <a:r>
              <a:rPr lang="en-US" sz="3200" dirty="0"/>
              <a:t>(Tully, Nadel, &amp; Lesser, 2005)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F8C5B-D145-E14A-95CA-E3251C0ED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2000" dirty="0"/>
              <a:t>Suggest using more economic curriculum in social work education</a:t>
            </a:r>
          </a:p>
          <a:p>
            <a:pPr lvl="1"/>
            <a:r>
              <a:rPr lang="en-US" sz="2000" dirty="0"/>
              <a:t>Describe using content from a course </a:t>
            </a:r>
            <a:r>
              <a:rPr lang="en-US" sz="2000" dirty="0" smtClean="0"/>
              <a:t>titled </a:t>
            </a:r>
            <a:r>
              <a:rPr lang="en-US" sz="2000" dirty="0"/>
              <a:t>“Economics for </a:t>
            </a:r>
            <a:r>
              <a:rPr lang="en-US" sz="2000" dirty="0" smtClean="0"/>
              <a:t>Today”</a:t>
            </a:r>
            <a:endParaRPr lang="en-US" sz="2000" dirty="0"/>
          </a:p>
          <a:p>
            <a:r>
              <a:rPr lang="en-US" sz="2000" dirty="0"/>
              <a:t>Understanding basic understanding of the economics and help understand the causes and consequences of </a:t>
            </a:r>
            <a:r>
              <a:rPr lang="en-US" sz="2000" dirty="0" smtClean="0"/>
              <a:t>poverty</a:t>
            </a:r>
            <a:endParaRPr lang="en-US" sz="2000" dirty="0"/>
          </a:p>
          <a:p>
            <a:r>
              <a:rPr lang="en-US" sz="2000" dirty="0"/>
              <a:t>Micro and macro economic content can </a:t>
            </a:r>
            <a:r>
              <a:rPr lang="en-US" sz="2000" dirty="0" smtClean="0"/>
              <a:t>encourage students </a:t>
            </a:r>
            <a:r>
              <a:rPr lang="en-US" sz="2000" dirty="0"/>
              <a:t>to develop solutions to issues such as poverty and </a:t>
            </a:r>
            <a:r>
              <a:rPr lang="en-US" sz="2000" dirty="0" smtClean="0"/>
              <a:t>health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58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F91C93-B56E-464C-8226-4758C1BE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Using Technology in Poverty Education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n-US" sz="3200" dirty="0"/>
              <a:t>(</a:t>
            </a:r>
            <a:r>
              <a:rPr lang="en-US" sz="3200" dirty="0" err="1"/>
              <a:t>Gjesfjeld</a:t>
            </a:r>
            <a:r>
              <a:rPr lang="en-US" sz="3200" dirty="0"/>
              <a:t> &amp; Jung, 2014)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024C68-6CAB-E647-A3CE-215379EBD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Geographic information systems (GIS) is a tool for teaching students about poverty and food </a:t>
            </a:r>
            <a:r>
              <a:rPr lang="en-US" sz="1500" dirty="0" smtClean="0"/>
              <a:t>insecurity</a:t>
            </a: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Describe how food deserts, which are common in low-income areas, increase health disparities and inequality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Grocery stores are a critical social resource for healthy food choices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Explain a classroom activity using GIS to understand racial disparities in access to local grocery </a:t>
            </a:r>
            <a:r>
              <a:rPr lang="en-US" sz="1500" dirty="0" smtClean="0"/>
              <a:t>stores</a:t>
            </a:r>
            <a:endParaRPr lang="en-US" sz="1500" dirty="0"/>
          </a:p>
          <a:p>
            <a:pPr lvl="1">
              <a:lnSpc>
                <a:spcPct val="90000"/>
              </a:lnSpc>
            </a:pPr>
            <a:r>
              <a:rPr lang="en-US" sz="1500" dirty="0"/>
              <a:t>Findings of activity showed African Americans are less likely to live near a grocery store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Social work education can: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Use technology to explain the macro-level implications of food deserts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Teach students user-friendly platforms such as Google Maps to analyze macro-level resources in communities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Help students recognize how location of social resources is important to social justice and reducing poverty</a:t>
            </a:r>
          </a:p>
        </p:txBody>
      </p:sp>
    </p:spTree>
    <p:extLst>
      <p:ext uri="{BB962C8B-B14F-4D97-AF65-F5344CB8AC3E}">
        <p14:creationId xmlns:p14="http://schemas.microsoft.com/office/powerpoint/2010/main" val="656113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="" xmlns:a16="http://schemas.microsoft.com/office/drawing/2014/main" id="{3E25BDA2-3F4D-4B38-90E7-989465ECDD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F65EEA05-AD42-442F-B6C6-CB9FC2894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C96869A-A70D-42F7-876F-605CB1718F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CD407CC-EF5C-486F-9A14-7F681F986D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71F430-33B1-4B4B-82C2-6859CBA3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Theme 3: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Improving Economic Situation of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DE440F-C665-864E-8113-3223CB21D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Articles focused on teaching about: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employment opportunities for clients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Developing skills for helping clients access public benefits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Advocating for a fairer economic system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Cautioning clients about the dangers of predatory businesses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DD76B5F-5BAA-48C6-9065-9AEF15D30B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43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26D1A4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75" y="628718"/>
            <a:ext cx="10961649" cy="1527078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cs typeface="Times New Roman"/>
              </a:rPr>
              <a:t>Introduction</a:t>
            </a:r>
            <a:r>
              <a:rPr lang="en-US" sz="4400" dirty="0" smtClean="0">
                <a:cs typeface="Times New Roman"/>
              </a:rPr>
              <a:t>: Importance </a:t>
            </a:r>
            <a:r>
              <a:rPr lang="en-US" sz="4400" dirty="0">
                <a:cs typeface="Times New Roman"/>
              </a:rPr>
              <a:t>of Poverty to Social Work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382461"/>
            <a:ext cx="9792208" cy="3940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 smtClean="0">
                <a:cs typeface="Times New Roman"/>
              </a:rPr>
              <a:t>United </a:t>
            </a:r>
            <a:r>
              <a:rPr lang="en-US" sz="1500" dirty="0">
                <a:cs typeface="Times New Roman"/>
              </a:rPr>
              <a:t>Nations (UN) Report assessed the level of poverty affecting those in the United States (US), and the government's current efforts to address this issue 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The US has high disparities between the top 1 percent and the levels of poverty 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cs typeface="Times New Roman"/>
              </a:rPr>
              <a:t>40M in poverty, 18.5M in extreme poverty, and 5.3M in developing country conditions 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cs typeface="Times New Roman"/>
              </a:rPr>
              <a:t>Top 1% owns over 38% of US total wealth, bottom 90% lost overall wealth within last 25 years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There is a negative stigma towards the poor and impoverished Americans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US government fails to adequately address the high levels of poverty and the racism and oppression associated 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Poverty is widely viewed as an individualistic issue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cs typeface="Times New Roman"/>
              </a:rPr>
              <a:t>Teaching poverty in social work education is crucial in developing a critical understanding of poverty in the US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Can aid in professional skills to help those experiencing poverty on micro, macro, and mezzo levels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Aligns with core social work values of social justice and dignity and worth of all people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Can help social workers play a key role in creating a fairer society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1500" dirty="0">
                <a:cs typeface="Times New Roman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500" dirty="0">
              <a:latin typeface="Times New Roman"/>
              <a:cs typeface="Times New Roman"/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5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4008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31" name="Rectangle 26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74C0CB-F0E8-5645-8FCF-146B5444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Dangers of the Fringe Economy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(Karger, 2015)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="" xmlns:a16="http://schemas.microsoft.com/office/drawing/2014/main" id="{B30C9EC0-458C-DD44-8FAE-81F79BF0E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dirty="0"/>
              <a:t>Recommends teaching </a:t>
            </a:r>
            <a:r>
              <a:rPr lang="en-US" sz="1700" dirty="0" smtClean="0"/>
              <a:t>students </a:t>
            </a:r>
            <a:r>
              <a:rPr lang="en-US" sz="1700" dirty="0"/>
              <a:t>about how to help clients avoid predatory fringe </a:t>
            </a:r>
            <a:r>
              <a:rPr lang="en-US" sz="1700" dirty="0" smtClean="0"/>
              <a:t>economy</a:t>
            </a: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1700" dirty="0"/>
              <a:t>Due to income inequality, high cost of living, and diminishing welfare state, many people seek financial support fringe economy services such as: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Payday loans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Pawn shops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Car title loans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Rent-to-own stores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Used car sales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High interest credit cards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Important for social workers to provide knowledge to clients about dangers of the fringe economy, refer to consumer credit counseling, and and assist with spending </a:t>
            </a:r>
            <a:r>
              <a:rPr lang="en-US" sz="1700" dirty="0" smtClean="0"/>
              <a:t>habits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7935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4E8954-C7A6-9744-A5AC-1C9106D81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443253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Helping Clients Obtain Public Benefits </a:t>
            </a:r>
            <a:r>
              <a:rPr lang="en-US" sz="3200" dirty="0"/>
              <a:t>(Eamon, Wu, Maroney, &amp; </a:t>
            </a:r>
            <a:r>
              <a:rPr lang="en-US" sz="3200" dirty="0" err="1"/>
              <a:t>Cundari</a:t>
            </a:r>
            <a:r>
              <a:rPr lang="en-US" sz="3200" dirty="0"/>
              <a:t>,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92C77F-AED2-2C40-82BE-5C408EB2C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196996"/>
            <a:ext cx="9792208" cy="41145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Social workers must assess whether clients’ basic needs are met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Housing, food security, medical care, etc.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Benefits.gov</a:t>
            </a:r>
            <a:r>
              <a:rPr lang="en-US" sz="1700" dirty="0"/>
              <a:t> is an online platform where people can determine eligibility to public benefits</a:t>
            </a:r>
          </a:p>
          <a:p>
            <a:pPr>
              <a:lnSpc>
                <a:spcPct val="90000"/>
              </a:lnSpc>
            </a:pPr>
            <a:r>
              <a:rPr lang="en-US" sz="1700" dirty="0" err="1"/>
              <a:t>Benefits.gov</a:t>
            </a:r>
            <a:r>
              <a:rPr lang="en-US" sz="1700" dirty="0"/>
              <a:t> can assist by: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Eliminating the challenges of traveling to apply for those with children and physical health issues Reducing stigma of applying for benefits in person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Social workers can help clients through: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Being trained on operating </a:t>
            </a:r>
            <a:r>
              <a:rPr lang="en-US" sz="1700" dirty="0" err="1"/>
              <a:t>Benefits.gov</a:t>
            </a:r>
            <a:endParaRPr lang="en-US" sz="1700" dirty="0"/>
          </a:p>
          <a:p>
            <a:pPr lvl="1">
              <a:lnSpc>
                <a:spcPct val="90000"/>
              </a:lnSpc>
            </a:pPr>
            <a:r>
              <a:rPr lang="en-US" sz="1700" dirty="0"/>
              <a:t>Teaching clients how to use </a:t>
            </a:r>
            <a:r>
              <a:rPr lang="en-US" sz="1700" dirty="0" err="1"/>
              <a:t>Benefits.gov</a:t>
            </a:r>
            <a:r>
              <a:rPr lang="en-US" sz="1700" dirty="0"/>
              <a:t> or helping them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De-stigmatizing receipt of public benefits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Advocating for more macro-level equality given high rates of poverty and lack of sufficient public benefits</a:t>
            </a:r>
          </a:p>
          <a:p>
            <a:pPr lvl="1">
              <a:lnSpc>
                <a:spcPct val="9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32461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1D0F09-114D-9844-9F3B-E2542C96B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Economic Self-Sufficiency for Clients</a:t>
            </a:r>
            <a:br>
              <a:rPr lang="en-US" sz="4400" dirty="0"/>
            </a:br>
            <a:r>
              <a:rPr lang="en-US" sz="3600" dirty="0"/>
              <a:t>(Gates, </a:t>
            </a:r>
            <a:r>
              <a:rPr lang="en-US" sz="3600" dirty="0" err="1"/>
              <a:t>Koza</a:t>
            </a:r>
            <a:r>
              <a:rPr lang="en-US" sz="3600" dirty="0"/>
              <a:t>, &amp; </a:t>
            </a:r>
            <a:r>
              <a:rPr lang="en-US" sz="3600" dirty="0" err="1"/>
              <a:t>Akabas</a:t>
            </a:r>
            <a:r>
              <a:rPr lang="en-US" sz="3600" dirty="0"/>
              <a:t>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A0482C-66AB-574D-AF20-891C2A22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Recommending that social workers focus on </a:t>
            </a:r>
            <a:r>
              <a:rPr lang="en-US" dirty="0" smtClean="0"/>
              <a:t>assisting </a:t>
            </a:r>
            <a:r>
              <a:rPr lang="en-US" dirty="0"/>
              <a:t>clients in developing economic self-</a:t>
            </a:r>
            <a:r>
              <a:rPr lang="en-US" dirty="0" smtClean="0"/>
              <a:t>sufficiency</a:t>
            </a:r>
            <a:endParaRPr lang="en-US" dirty="0"/>
          </a:p>
          <a:p>
            <a:r>
              <a:rPr lang="en-US" dirty="0"/>
              <a:t>Policy changes in society have resulted in reduction of public benefits and focus on </a:t>
            </a:r>
            <a:r>
              <a:rPr lang="en-US" dirty="0" smtClean="0"/>
              <a:t>employment</a:t>
            </a:r>
            <a:endParaRPr lang="en-US" dirty="0"/>
          </a:p>
          <a:p>
            <a:r>
              <a:rPr lang="en-US" dirty="0"/>
              <a:t>Social </a:t>
            </a:r>
            <a:r>
              <a:rPr lang="en-US" dirty="0" smtClean="0"/>
              <a:t>work </a:t>
            </a:r>
            <a:r>
              <a:rPr lang="en-US" dirty="0"/>
              <a:t>education can assist by helping </a:t>
            </a:r>
            <a:r>
              <a:rPr lang="en-US" dirty="0" smtClean="0"/>
              <a:t>students know:</a:t>
            </a:r>
            <a:endParaRPr lang="en-US" dirty="0"/>
          </a:p>
          <a:p>
            <a:pPr lvl="1"/>
            <a:r>
              <a:rPr lang="en-US" dirty="0" smtClean="0"/>
              <a:t>How to help </a:t>
            </a:r>
            <a:r>
              <a:rPr lang="en-US" dirty="0"/>
              <a:t>clients overcome barriers to employment such as mental illness, addiction, housing</a:t>
            </a:r>
          </a:p>
          <a:p>
            <a:pPr lvl="1"/>
            <a:r>
              <a:rPr lang="en-US" dirty="0" smtClean="0"/>
              <a:t>How to help </a:t>
            </a:r>
            <a:r>
              <a:rPr lang="en-US" dirty="0"/>
              <a:t>clients use financial institutions to develop savings</a:t>
            </a:r>
          </a:p>
          <a:p>
            <a:pPr lvl="1"/>
            <a:r>
              <a:rPr lang="en-US" dirty="0"/>
              <a:t>Ensure social service agencies have organizations that assist with helping people find work</a:t>
            </a:r>
          </a:p>
          <a:p>
            <a:pPr lvl="1"/>
            <a:r>
              <a:rPr lang="en-US" dirty="0"/>
              <a:t>Core content on vocational development</a:t>
            </a:r>
          </a:p>
          <a:p>
            <a:pPr lvl="1"/>
            <a:r>
              <a:rPr lang="en-US" dirty="0"/>
              <a:t>Relationship between employment and client well-being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07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E790CD-5B27-C245-9813-688FA5498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577" y="628718"/>
            <a:ext cx="10772078" cy="1527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Technology Access and Skills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600" dirty="0"/>
              <a:t>(McNutt, </a:t>
            </a:r>
            <a:r>
              <a:rPr lang="en-US" sz="3600" dirty="0" err="1"/>
              <a:t>Quiero-Tajalli</a:t>
            </a:r>
            <a:r>
              <a:rPr lang="en-US" sz="3600" dirty="0"/>
              <a:t>, Boland, &amp; Campbell, </a:t>
            </a:r>
            <a:r>
              <a:rPr lang="en-US" sz="3600" dirty="0" smtClean="0"/>
              <a:t>2001)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861E02-83D1-7D49-B224-315FE9074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/>
              <a:t>Recommend social workers work </a:t>
            </a:r>
            <a:r>
              <a:rPr lang="en-US" dirty="0" smtClean="0"/>
              <a:t>to reduce </a:t>
            </a:r>
            <a:r>
              <a:rPr lang="en-US" dirty="0"/>
              <a:t>“information </a:t>
            </a:r>
            <a:r>
              <a:rPr lang="en-US" dirty="0" smtClean="0"/>
              <a:t>poverty”</a:t>
            </a:r>
            <a:endParaRPr lang="en-US" dirty="0"/>
          </a:p>
          <a:p>
            <a:r>
              <a:rPr lang="en-US" dirty="0"/>
              <a:t>Information poverty includes lack of technology skills and access to computers</a:t>
            </a:r>
          </a:p>
          <a:p>
            <a:r>
              <a:rPr lang="en-US" dirty="0"/>
              <a:t>Minority populations such as </a:t>
            </a:r>
            <a:r>
              <a:rPr lang="en-US" dirty="0" smtClean="0"/>
              <a:t>Latino/</a:t>
            </a:r>
            <a:r>
              <a:rPr lang="en-US" dirty="0"/>
              <a:t>x have limited access to computers and internet</a:t>
            </a:r>
          </a:p>
          <a:p>
            <a:r>
              <a:rPr lang="en-US" dirty="0"/>
              <a:t>Technology disparities result in development of technology skills for minority populations</a:t>
            </a:r>
          </a:p>
          <a:p>
            <a:r>
              <a:rPr lang="en-US" dirty="0"/>
              <a:t>Social workers can:</a:t>
            </a:r>
          </a:p>
          <a:p>
            <a:pPr lvl="1"/>
            <a:r>
              <a:rPr lang="en-US" dirty="0"/>
              <a:t>Assist clients in familiarizing themselves and developing skills with technology and computers</a:t>
            </a:r>
          </a:p>
          <a:p>
            <a:pPr lvl="1"/>
            <a:r>
              <a:rPr lang="en-US" dirty="0"/>
              <a:t>Help clients recognize the immense power that comes with technology skills</a:t>
            </a:r>
          </a:p>
          <a:p>
            <a:pPr lvl="1"/>
            <a:r>
              <a:rPr lang="en-US" dirty="0"/>
              <a:t>Advocate on a macro level for technology access as a basic human right</a:t>
            </a:r>
          </a:p>
        </p:txBody>
      </p:sp>
    </p:spTree>
    <p:extLst>
      <p:ext uri="{BB962C8B-B14F-4D97-AF65-F5344CB8AC3E}">
        <p14:creationId xmlns:p14="http://schemas.microsoft.com/office/powerpoint/2010/main" val="2282474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7C893B-157C-CD48-ABE7-8FA9C096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2362" y="727627"/>
            <a:ext cx="5337391" cy="16459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Discussion and Recommendations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CD000060-D06D-4A48-BD8E-978966CCA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DE4E5113-B3D0-40F8-9F39-B2C2BF92A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0" name="Content Placeholder 2">
            <a:extLst>
              <a:ext uri="{FF2B5EF4-FFF2-40B4-BE49-F238E27FC236}">
                <a16:creationId xmlns="" xmlns:a16="http://schemas.microsoft.com/office/drawing/2014/main" id="{C8704F7E-90B5-944C-B259-BCA328B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Findings</a:t>
            </a:r>
          </a:p>
          <a:p>
            <a:pPr lvl="1"/>
            <a:r>
              <a:rPr lang="en-US" sz="1400" dirty="0" smtClean="0"/>
              <a:t> </a:t>
            </a:r>
            <a:r>
              <a:rPr lang="en-US" sz="1400" dirty="0"/>
              <a:t>Social work educators are aware of importance of poverty in social </a:t>
            </a:r>
            <a:r>
              <a:rPr lang="en-US" sz="1400" dirty="0" smtClean="0"/>
              <a:t>work </a:t>
            </a:r>
            <a:r>
              <a:rPr lang="en-US" sz="1400" dirty="0"/>
              <a:t>curriculum </a:t>
            </a:r>
          </a:p>
          <a:p>
            <a:pPr lvl="1"/>
            <a:r>
              <a:rPr lang="en-US" sz="1400" dirty="0" smtClean="0"/>
              <a:t>Technology, advocacy </a:t>
            </a:r>
            <a:r>
              <a:rPr lang="en-US" sz="1400" dirty="0"/>
              <a:t>and client </a:t>
            </a:r>
            <a:r>
              <a:rPr lang="en-US" sz="1400" dirty="0" smtClean="0"/>
              <a:t>rights are pivotal </a:t>
            </a:r>
            <a:endParaRPr lang="en-US" sz="1400" dirty="0"/>
          </a:p>
          <a:p>
            <a:pPr lvl="1"/>
            <a:r>
              <a:rPr lang="en-US" sz="1400" dirty="0" smtClean="0"/>
              <a:t>Experiential learning promotes compassion while traditional teaching promotes understanding of poverty</a:t>
            </a:r>
            <a:endParaRPr lang="en-US" sz="1400" dirty="0"/>
          </a:p>
          <a:p>
            <a:r>
              <a:rPr lang="en-US" dirty="0" smtClean="0"/>
              <a:t>Recommendations </a:t>
            </a:r>
            <a:endParaRPr lang="en-US" dirty="0"/>
          </a:p>
          <a:p>
            <a:pPr lvl="1"/>
            <a:r>
              <a:rPr lang="en-US" sz="1400" dirty="0"/>
              <a:t>US must address poverty and racial and ethnic disparities more </a:t>
            </a:r>
          </a:p>
          <a:p>
            <a:pPr lvl="1"/>
            <a:r>
              <a:rPr lang="en-US" sz="1400" dirty="0"/>
              <a:t>Social workers can play a role in communities and agencies regarding the prevalence of poverty </a:t>
            </a:r>
          </a:p>
          <a:p>
            <a:pPr lvl="1"/>
            <a:r>
              <a:rPr lang="en-US" sz="1400" dirty="0"/>
              <a:t>Social work curriculum can build service into the curriculum to better address poverty 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sp>
        <p:nvSpPr>
          <p:cNvPr id="7" name="Rectangle 6" descr="Classroom"/>
          <p:cNvSpPr/>
          <p:nvPr/>
        </p:nvSpPr>
        <p:spPr>
          <a:xfrm>
            <a:off x="883978" y="1043031"/>
            <a:ext cx="4931772" cy="4931772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:dgm="http://schemas.openxmlformats.org/drawingml/2006/diagram" xmlns="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17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7C893B-157C-CD48-ABE7-8FA9C096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Methodology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CD000060-D06D-4A48-BD8E-978966CCA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DE4E5113-B3D0-40F8-9F39-B2C2BF92A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39" name="Graphic 38" descr="Books">
            <a:extLst>
              <a:ext uri="{FF2B5EF4-FFF2-40B4-BE49-F238E27FC236}">
                <a16:creationId xmlns="" xmlns:a16="http://schemas.microsoft.com/office/drawing/2014/main" id="{B0FACB45-79F2-4FC7-9A3F-B202545E1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4017" y="1228185"/>
            <a:ext cx="4414438" cy="4414438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="" xmlns:a16="http://schemas.microsoft.com/office/drawing/2014/main" id="{C8704F7E-90B5-944C-B259-BCA328B6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458335"/>
            <a:ext cx="4957554" cy="35767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1900" dirty="0"/>
              <a:t>Search of Peer-Reviewed Abstracts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Academic search complete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Social work abstracts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Search terms included “Social work education,” “poverty,” </a:t>
            </a:r>
            <a:r>
              <a:rPr lang="en-US" sz="1900" dirty="0" smtClean="0"/>
              <a:t>and “inequality”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/>
              <a:t>Found 16 total articles </a:t>
            </a: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Criteria for Search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Describe classroom intervention about poverty education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Provide recommendation for additional poverty content within the classroom</a:t>
            </a:r>
          </a:p>
          <a:p>
            <a:pPr>
              <a:lnSpc>
                <a:spcPct val="90000"/>
              </a:lnSpc>
            </a:pPr>
            <a:r>
              <a:rPr lang="en-US" sz="1900" dirty="0"/>
              <a:t>Analysis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Researchers read each of the articles to examine information about poverty education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Developed themes based on findings and described key aspects of articles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123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7455F7F3-3A58-4BBB-95C7-CF706F9FFA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AE3D314-6F93-4D91-8C0F-E92657F465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91FEE4-D4F3-324A-89B2-BA968D47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Themes Found From Literature Review 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B59AA195-19DA-43BE-BB78-9A520AE43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58299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55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5BDA2-3F4D-4B38-90E7-989465ECDD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65EEA05-AD42-442F-B6C6-CB9FC2894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C96869A-A70D-42F7-876F-605CB1718F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6CD407CC-EF5C-486F-9A14-7F681F986D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cs typeface="Times New Roman"/>
              </a:rPr>
              <a:t>Theme 1:</a:t>
            </a:r>
            <a:br>
              <a:rPr lang="en-US" sz="3600" dirty="0">
                <a:cs typeface="Times New Roman"/>
              </a:rPr>
            </a:br>
            <a:r>
              <a:rPr lang="en-US" sz="3600" dirty="0">
                <a:cs typeface="Times New Roman"/>
              </a:rPr>
              <a:t/>
            </a:r>
            <a:br>
              <a:rPr lang="en-US" sz="3600" dirty="0">
                <a:cs typeface="Times New Roman"/>
              </a:rPr>
            </a:br>
            <a:r>
              <a:rPr lang="en-US" sz="3600" dirty="0">
                <a:cs typeface="Times New Roman"/>
              </a:rPr>
              <a:t>Using Experiential </a:t>
            </a:r>
            <a:r>
              <a:rPr lang="en-US" sz="3600" dirty="0" smtClean="0">
                <a:cs typeface="Times New Roman"/>
              </a:rPr>
              <a:t>Learning to </a:t>
            </a:r>
            <a:r>
              <a:rPr lang="en-US" sz="3600" dirty="0">
                <a:cs typeface="Times New Roman"/>
              </a:rPr>
              <a:t>Teach about Poverty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Use of nontraditional teaching modalities that create an immersive learning experience for students 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The Community Action Poverty Simulation (CAPS) is a common tool for experiential learning 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Directly participate as someone living in poverty or as a service provider in the community 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Experience what it is like to live in poverty over a simulated month (1 hour)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Other immersive learning involves volunteering or traveling for service projects 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Emphasis on poverty as a social determinant of health 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Focused on improving students understanding of poverty and its causes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Direct participation in poverty themed exercises and activities lead to an increase in empathy towards this population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0DD76B5F-5BAA-48C6-9065-9AEF15D30B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53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cs typeface="Times New Roman"/>
              </a:rPr>
              <a:t>Pilot Evaluation of Poverty Simulation</a:t>
            </a:r>
            <a:br>
              <a:rPr lang="en-US" sz="4400" dirty="0" smtClean="0">
                <a:cs typeface="Times New Roman"/>
              </a:rPr>
            </a:br>
            <a:r>
              <a:rPr lang="en-US" sz="3600" dirty="0" smtClean="0">
                <a:cs typeface="Times New Roman"/>
              </a:rPr>
              <a:t>(</a:t>
            </a:r>
            <a:r>
              <a:rPr lang="en-US" sz="3600" dirty="0">
                <a:cs typeface="Times New Roman"/>
              </a:rPr>
              <a:t>Hitchcock, Peterson, </a:t>
            </a:r>
            <a:r>
              <a:rPr lang="en-US" sz="3600" dirty="0" err="1">
                <a:cs typeface="Times New Roman"/>
              </a:rPr>
              <a:t>Debiasi</a:t>
            </a:r>
            <a:r>
              <a:rPr lang="en-US" sz="3600" dirty="0">
                <a:cs typeface="Times New Roman"/>
              </a:rPr>
              <a:t>, Shipman, </a:t>
            </a:r>
            <a:r>
              <a:rPr lang="en-US" sz="3600" dirty="0" err="1">
                <a:cs typeface="Times New Roman"/>
              </a:rPr>
              <a:t>Varley</a:t>
            </a:r>
            <a:r>
              <a:rPr lang="en-US" sz="3600" dirty="0">
                <a:cs typeface="Times New Roman"/>
              </a:rPr>
              <a:t>, &amp; </a:t>
            </a:r>
            <a:r>
              <a:rPr lang="en-US" sz="3600" dirty="0" smtClean="0">
                <a:cs typeface="Times New Roman"/>
              </a:rPr>
              <a:t>White, 2017)</a:t>
            </a:r>
            <a:endParaRPr lang="en-US" sz="36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CAPS </a:t>
            </a:r>
            <a:r>
              <a:rPr lang="en-US" dirty="0">
                <a:cs typeface="Times New Roman"/>
              </a:rPr>
              <a:t>with 230 students, including BSW, MSW, nursing students and other health related majors </a:t>
            </a:r>
          </a:p>
          <a:p>
            <a:r>
              <a:rPr lang="en-US" dirty="0">
                <a:cs typeface="Times New Roman"/>
              </a:rPr>
              <a:t>Other Perspective Scale: CAPS increased students’ empathy</a:t>
            </a:r>
          </a:p>
          <a:p>
            <a:r>
              <a:rPr lang="en-US" dirty="0">
                <a:cs typeface="Times New Roman"/>
              </a:rPr>
              <a:t>Critical Thinking Scale: CAPS increased students’ critical thinking skills</a:t>
            </a:r>
          </a:p>
          <a:p>
            <a:r>
              <a:rPr lang="en-US" dirty="0">
                <a:cs typeface="Times New Roman"/>
              </a:rPr>
              <a:t>Active Learning Scale: other health related majors experiences higher scores than social work and nursing students after CAPS</a:t>
            </a:r>
          </a:p>
          <a:p>
            <a:r>
              <a:rPr lang="en-US" dirty="0">
                <a:cs typeface="Times New Roman"/>
              </a:rPr>
              <a:t>Social work students found an increased understanding of what it is like to experience poverty </a:t>
            </a:r>
          </a:p>
          <a:p>
            <a:r>
              <a:rPr lang="en-US" dirty="0">
                <a:cs typeface="Times New Roman"/>
              </a:rPr>
              <a:t>CAPS was recommended as an immersive learning experience to increase student empathy towards those living in poverty</a:t>
            </a:r>
          </a:p>
        </p:txBody>
      </p:sp>
    </p:spTree>
    <p:extLst>
      <p:ext uri="{BB962C8B-B14F-4D97-AF65-F5344CB8AC3E}">
        <p14:creationId xmlns:p14="http://schemas.microsoft.com/office/powerpoint/2010/main" val="289628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cs typeface="Times New Roman"/>
              </a:rPr>
              <a:t>Client and Service Provider Roles</a:t>
            </a:r>
            <a:r>
              <a:rPr lang="en-US" sz="3600" dirty="0" smtClean="0">
                <a:cs typeface="Times New Roman"/>
              </a:rPr>
              <a:t/>
            </a:r>
            <a:br>
              <a:rPr lang="en-US" sz="3600" dirty="0" smtClean="0">
                <a:cs typeface="Times New Roman"/>
              </a:rPr>
            </a:br>
            <a:r>
              <a:rPr lang="en-US" sz="3200" dirty="0" smtClean="0">
                <a:cs typeface="Times New Roman"/>
              </a:rPr>
              <a:t>(</a:t>
            </a:r>
            <a:r>
              <a:rPr lang="en-US" sz="3200" dirty="0">
                <a:cs typeface="Times New Roman"/>
              </a:rPr>
              <a:t>Jackson, Savage, Gaddis, &amp; </a:t>
            </a:r>
            <a:r>
              <a:rPr lang="en-US" sz="3200" dirty="0" err="1" smtClean="0">
                <a:cs typeface="Times New Roman"/>
              </a:rPr>
              <a:t>Donahoe</a:t>
            </a:r>
            <a:r>
              <a:rPr lang="en-US" sz="3200" dirty="0" smtClean="0">
                <a:cs typeface="Times New Roman"/>
              </a:rPr>
              <a:t>, 2018)</a:t>
            </a:r>
            <a:endParaRPr lang="en-US" sz="32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 smtClean="0">
                <a:cs typeface="Times New Roman"/>
              </a:rPr>
              <a:t>CAPS </a:t>
            </a:r>
            <a:r>
              <a:rPr lang="en-US" sz="1700" dirty="0">
                <a:cs typeface="Times New Roman"/>
              </a:rPr>
              <a:t>with junior and senior BSW students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Juniors portrayed the role of a person experiencing poverty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Seniors portrayed the role of the community service provider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Student reflections on the </a:t>
            </a:r>
            <a:r>
              <a:rPr lang="en-US" sz="1700" dirty="0" smtClean="0">
                <a:cs typeface="Times New Roman"/>
              </a:rPr>
              <a:t>experience: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cs typeface="Times New Roman"/>
              </a:rPr>
              <a:t>B</a:t>
            </a:r>
            <a:r>
              <a:rPr lang="en-US" sz="1500" dirty="0" smtClean="0">
                <a:cs typeface="Times New Roman"/>
              </a:rPr>
              <a:t>ecame </a:t>
            </a:r>
            <a:r>
              <a:rPr lang="en-US" sz="1500" dirty="0">
                <a:cs typeface="Times New Roman"/>
              </a:rPr>
              <a:t>more aware of poverty on micro, macro, and mezzo </a:t>
            </a:r>
            <a:r>
              <a:rPr lang="en-US" sz="1500" dirty="0" smtClean="0">
                <a:cs typeface="Times New Roman"/>
              </a:rPr>
              <a:t>levels </a:t>
            </a:r>
          </a:p>
          <a:p>
            <a:pPr lvl="1">
              <a:lnSpc>
                <a:spcPct val="90000"/>
              </a:lnSpc>
            </a:pPr>
            <a:r>
              <a:rPr lang="en-US" sz="1500" dirty="0" smtClean="0">
                <a:cs typeface="Times New Roman"/>
              </a:rPr>
              <a:t>Understood </a:t>
            </a:r>
            <a:r>
              <a:rPr lang="en-US" sz="1500" dirty="0">
                <a:cs typeface="Times New Roman"/>
              </a:rPr>
              <a:t>the challenges of poverty </a:t>
            </a:r>
            <a:r>
              <a:rPr lang="en-US" sz="1500" dirty="0" smtClean="0">
                <a:cs typeface="Times New Roman"/>
              </a:rPr>
              <a:t>more</a:t>
            </a:r>
            <a:endParaRPr lang="en-US" sz="1500" dirty="0">
              <a:cs typeface="Times New Roman"/>
            </a:endParaRPr>
          </a:p>
          <a:p>
            <a:pPr lvl="1">
              <a:lnSpc>
                <a:spcPct val="90000"/>
              </a:lnSpc>
            </a:pPr>
            <a:r>
              <a:rPr lang="en-US" sz="1500" dirty="0" smtClean="0">
                <a:cs typeface="Times New Roman"/>
              </a:rPr>
              <a:t>Experienced more </a:t>
            </a:r>
            <a:r>
              <a:rPr lang="en-US" sz="1500" dirty="0">
                <a:cs typeface="Times New Roman"/>
              </a:rPr>
              <a:t>empathy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CAPS helped improved students understanding of CSWE core competencies regarding professional development, diversity,  advocacy efforts, policy and community resources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CAPS was recommended to increase professional development and change previous attitudes about living in poverty </a:t>
            </a:r>
          </a:p>
        </p:txBody>
      </p:sp>
    </p:spTree>
    <p:extLst>
      <p:ext uri="{BB962C8B-B14F-4D97-AF65-F5344CB8AC3E}">
        <p14:creationId xmlns:p14="http://schemas.microsoft.com/office/powerpoint/2010/main" val="394847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546747"/>
            <a:ext cx="9792208" cy="1527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cs typeface="Times New Roman"/>
              </a:rPr>
              <a:t/>
            </a:r>
            <a:br>
              <a:rPr lang="en-US" sz="4400" dirty="0" smtClean="0">
                <a:cs typeface="Times New Roman"/>
              </a:rPr>
            </a:br>
            <a:r>
              <a:rPr lang="en-US" sz="4400" dirty="0" smtClean="0">
                <a:cs typeface="Times New Roman"/>
              </a:rPr>
              <a:t>Using </a:t>
            </a:r>
            <a:r>
              <a:rPr lang="en-US" sz="4400" dirty="0" err="1" smtClean="0">
                <a:cs typeface="Times New Roman"/>
              </a:rPr>
              <a:t>Interprofessional</a:t>
            </a:r>
            <a:r>
              <a:rPr lang="en-US" sz="4400" dirty="0" smtClean="0">
                <a:cs typeface="Times New Roman"/>
              </a:rPr>
              <a:t> Education</a:t>
            </a:r>
            <a:r>
              <a:rPr lang="en-US" sz="4400" dirty="0">
                <a:cs typeface="Times New Roman"/>
              </a:rPr>
              <a:t> </a:t>
            </a:r>
            <a:r>
              <a:rPr lang="en-US" sz="4400" dirty="0" smtClean="0">
                <a:cs typeface="Times New Roman"/>
              </a:rPr>
              <a:t>to Increase Understanding </a:t>
            </a:r>
            <a:br>
              <a:rPr lang="en-US" sz="4400" dirty="0" smtClean="0">
                <a:cs typeface="Times New Roman"/>
              </a:rPr>
            </a:br>
            <a:r>
              <a:rPr lang="en-US" sz="3600" dirty="0" smtClean="0">
                <a:cs typeface="Times New Roman"/>
              </a:rPr>
              <a:t>(</a:t>
            </a:r>
            <a:r>
              <a:rPr lang="en-US" sz="3600" dirty="0">
                <a:cs typeface="Times New Roman"/>
              </a:rPr>
              <a:t>Keeney, </a:t>
            </a:r>
            <a:r>
              <a:rPr lang="en-US" sz="3600" dirty="0" err="1">
                <a:cs typeface="Times New Roman"/>
              </a:rPr>
              <a:t>Hohman</a:t>
            </a:r>
            <a:r>
              <a:rPr lang="en-US" sz="3600" dirty="0">
                <a:cs typeface="Times New Roman"/>
              </a:rPr>
              <a:t>, &amp; </a:t>
            </a:r>
            <a:r>
              <a:rPr lang="en-US" sz="3600" dirty="0" smtClean="0">
                <a:cs typeface="Times New Roman"/>
              </a:rPr>
              <a:t>Bergman, 2019)</a:t>
            </a:r>
            <a:r>
              <a:rPr lang="en-US" sz="3600" dirty="0">
                <a:cs typeface="Times New Roman"/>
              </a:rPr>
              <a:t/>
            </a:r>
            <a:br>
              <a:rPr lang="en-US" sz="3600" dirty="0">
                <a:cs typeface="Times New Roman"/>
              </a:rPr>
            </a:br>
            <a:endParaRPr lang="en-US" sz="36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 smtClean="0">
                <a:cs typeface="Times New Roman"/>
              </a:rPr>
              <a:t>CAPS </a:t>
            </a:r>
            <a:r>
              <a:rPr lang="en-US" sz="1700" dirty="0">
                <a:cs typeface="Times New Roman"/>
              </a:rPr>
              <a:t>with 61 BSW and MSW students and teachers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Social work students posed as standardized providers, while teachers posed as standardized clients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Had a briefing and debriefing session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Used form of Attitude Toward Poverty Scale and Active Learning Scale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BSW students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cs typeface="Times New Roman"/>
              </a:rPr>
              <a:t>Ranked high in understanding, critical thinking, and compassion towards those in poverty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 MSW students </a:t>
            </a:r>
          </a:p>
          <a:p>
            <a:pPr lvl="1">
              <a:lnSpc>
                <a:spcPct val="90000"/>
              </a:lnSpc>
            </a:pPr>
            <a:r>
              <a:rPr lang="en-US" sz="1700" dirty="0">
                <a:cs typeface="Times New Roman"/>
              </a:rPr>
              <a:t>Ranked high in understanding poverty and the social structures affecting it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cs typeface="Times New Roman"/>
              </a:rPr>
              <a:t>CAPS recommended to increase understanding of poverty and positive attitudes </a:t>
            </a:r>
          </a:p>
          <a:p>
            <a:pPr lvl="1"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7808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0120F84-A866-4D9F-8B1C-9120A013D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252FEFEF-6AC0-46B6-AC09-11FC56196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512" y="502142"/>
            <a:ext cx="9792208" cy="15270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/>
              <a:t/>
            </a:r>
            <a:br>
              <a:rPr lang="en-US" sz="3000" dirty="0"/>
            </a:br>
            <a:r>
              <a:rPr lang="en-US" sz="4000" dirty="0" smtClean="0">
                <a:cs typeface="Times New Roman"/>
              </a:rPr>
              <a:t>Connecting Education to Societal Change </a:t>
            </a:r>
            <a:r>
              <a:rPr lang="en-US" sz="3100" dirty="0" smtClean="0">
                <a:cs typeface="Times New Roman"/>
              </a:rPr>
              <a:t>(</a:t>
            </a:r>
            <a:r>
              <a:rPr lang="en-US" sz="3100" dirty="0" err="1">
                <a:cs typeface="Times New Roman"/>
              </a:rPr>
              <a:t>Vandsburger</a:t>
            </a:r>
            <a:r>
              <a:rPr lang="en-US" sz="3100" dirty="0">
                <a:cs typeface="Times New Roman"/>
              </a:rPr>
              <a:t>, Duncan-</a:t>
            </a:r>
            <a:r>
              <a:rPr lang="en-US" sz="3100" dirty="0" err="1">
                <a:cs typeface="Times New Roman"/>
              </a:rPr>
              <a:t>Daston</a:t>
            </a:r>
            <a:r>
              <a:rPr lang="en-US" sz="3100" dirty="0">
                <a:cs typeface="Times New Roman"/>
              </a:rPr>
              <a:t>, </a:t>
            </a:r>
            <a:r>
              <a:rPr lang="en-US" sz="3100" dirty="0" err="1">
                <a:cs typeface="Times New Roman"/>
              </a:rPr>
              <a:t>Akerson</a:t>
            </a:r>
            <a:r>
              <a:rPr lang="en-US" sz="3100" dirty="0">
                <a:cs typeface="Times New Roman"/>
              </a:rPr>
              <a:t>, &amp; </a:t>
            </a:r>
            <a:r>
              <a:rPr lang="en-US" sz="3100" dirty="0" smtClean="0">
                <a:cs typeface="Times New Roman"/>
              </a:rPr>
              <a:t>Dillon, 2010)</a:t>
            </a:r>
            <a:endParaRPr lang="en-US" sz="3100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/>
              </a:rPr>
              <a:t>CAPS </a:t>
            </a:r>
            <a:r>
              <a:rPr lang="en-US" dirty="0">
                <a:cs typeface="Times New Roman"/>
              </a:rPr>
              <a:t>with BSW students and other health related majors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134 students in pretest, 101 in posttest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Pretest assessed students knowledge/experience with poverty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Posttest included a discussion with students about the experience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Critical Thinking Scale, Understanding of Others Scale, and Active Learning Scale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Critical thinking did not change after CAPS, but students experienced an increase in compassion towards those in poverty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/>
              </a:rPr>
              <a:t>Increased awareness of struggles and frustrations in trying to access services 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/>
              </a:rPr>
              <a:t>Recommended to connect poverty education with social change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8102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2066</Words>
  <Application>Microsoft Macintosh PowerPoint</Application>
  <PresentationFormat>Custom</PresentationFormat>
  <Paragraphs>215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Savon</vt:lpstr>
      <vt:lpstr>Fulfilling our Mission:   A Literature Review of Poverty Content in Social Work Education</vt:lpstr>
      <vt:lpstr>Introduction: Importance of Poverty to Social Work Education</vt:lpstr>
      <vt:lpstr>Methodology</vt:lpstr>
      <vt:lpstr>Themes Found From Literature Review </vt:lpstr>
      <vt:lpstr>Theme 1:  Using Experiential Learning to Teach about Poverty </vt:lpstr>
      <vt:lpstr>Pilot Evaluation of Poverty Simulation (Hitchcock, Peterson, Debiasi, Shipman, Varley, &amp; White, 2017)</vt:lpstr>
      <vt:lpstr>Client and Service Provider Roles (Jackson, Savage, Gaddis, &amp; Donahoe, 2018)</vt:lpstr>
      <vt:lpstr> Using Interprofessional Education to Increase Understanding  (Keeney, Hohman, &amp; Bergman, 2019) </vt:lpstr>
      <vt:lpstr> Connecting Education to Societal Change (Vandsburger, Duncan-Daston, Akerson, &amp; Dillon, 2010)</vt:lpstr>
      <vt:lpstr>Changing Attitudes About Causes of Poverty  (Lee &amp; Priester, 2016)</vt:lpstr>
      <vt:lpstr>Immersion Learning Experience  (Robinson, 2018)</vt:lpstr>
      <vt:lpstr>Theme 2:  Using Recommendations to Teach about Poverty </vt:lpstr>
      <vt:lpstr>Social Empathy Framework  (Frank &amp; Rice, 2017)</vt:lpstr>
      <vt:lpstr>Poverty in Urban Communities  (Gardner, Tuchman, &amp; Hawkins, 2010) </vt:lpstr>
      <vt:lpstr>Finding Themes in Poverty Courses  (Harding, Ferguson, &amp; Radey, 2005)  </vt:lpstr>
      <vt:lpstr>Using Food Justice in Social Work Courses (Kaiser, Himmelheber, Miller, &amp; Hayward, 2015)</vt:lpstr>
      <vt:lpstr>Economics in Social Work Content (Tully, Nadel, &amp; Lesser, 2005)</vt:lpstr>
      <vt:lpstr>Using Technology in Poverty Education (Gjesfjeld &amp; Jung, 2014)</vt:lpstr>
      <vt:lpstr>Theme 3:  Improving Economic Situation of Clients</vt:lpstr>
      <vt:lpstr>Dangers of the Fringe Economy (Karger, 2015)</vt:lpstr>
      <vt:lpstr>Helping Clients Obtain Public Benefits (Eamon, Wu, Maroney, &amp; Cundari, 2013)</vt:lpstr>
      <vt:lpstr>Economic Self-Sufficiency for Clients (Gates, Koza, &amp; Akabas, 2017)</vt:lpstr>
      <vt:lpstr>Technology Access and Skills (McNutt, Quiero-Tajalli, Boland, &amp; Campbell, 2001)</vt:lpstr>
      <vt:lpstr>Discussion and 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Fulfilling our Mission:   A Literature of Poverty Content  in Social Work Education</dc:title>
  <dc:creator>Jordan Donald Wilfong</dc:creator>
  <cp:lastModifiedBy>ANGELINE</cp:lastModifiedBy>
  <cp:revision>34</cp:revision>
  <dcterms:created xsi:type="dcterms:W3CDTF">2020-04-17T14:59:18Z</dcterms:created>
  <dcterms:modified xsi:type="dcterms:W3CDTF">2020-04-17T19:51:13Z</dcterms:modified>
</cp:coreProperties>
</file>