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374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774" y="1499286"/>
            <a:ext cx="7086450" cy="112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176350"/>
            <a:ext cx="8374549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9246" y="2855377"/>
            <a:ext cx="105652" cy="10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8214" y="2855377"/>
            <a:ext cx="105652" cy="10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0278" y="2855377"/>
            <a:ext cx="105653" cy="10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1826" rIns="0" bIns="0" rtlCol="0">
            <a:spAutoFit/>
          </a:bodyPr>
          <a:lstStyle/>
          <a:p>
            <a:pPr marL="3544570" marR="5080" indent="-2888615">
              <a:lnSpc>
                <a:spcPct val="100699"/>
              </a:lnSpc>
              <a:spcBef>
                <a:spcPts val="70"/>
              </a:spcBef>
            </a:pPr>
            <a:r>
              <a:rPr sz="3600" spc="-90" dirty="0">
                <a:solidFill>
                  <a:srgbClr val="FFFFFF"/>
                </a:solidFill>
                <a:latin typeface="Arial Narrow"/>
                <a:cs typeface="Arial Narrow"/>
              </a:rPr>
              <a:t>Trends </a:t>
            </a:r>
            <a:r>
              <a:rPr sz="3600" spc="5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3600" spc="-30" dirty="0">
                <a:solidFill>
                  <a:srgbClr val="FFFFFF"/>
                </a:solidFill>
                <a:latin typeface="Arial Narrow"/>
                <a:cs typeface="Arial Narrow"/>
              </a:rPr>
              <a:t>Ceramic </a:t>
            </a:r>
            <a:r>
              <a:rPr sz="3600" spc="-20" dirty="0">
                <a:solidFill>
                  <a:srgbClr val="FFFFFF"/>
                </a:solidFill>
                <a:latin typeface="Arial Narrow"/>
                <a:cs typeface="Arial Narrow"/>
              </a:rPr>
              <a:t>Colorants </a:t>
            </a:r>
            <a:r>
              <a:rPr sz="3600" spc="-75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3600" spc="40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3600" spc="-5" dirty="0">
                <a:solidFill>
                  <a:srgbClr val="FFFFFF"/>
                </a:solidFill>
                <a:latin typeface="Arial Narrow"/>
                <a:cs typeface="Arial Narrow"/>
              </a:rPr>
              <a:t>Firing  </a:t>
            </a:r>
            <a:r>
              <a:rPr sz="3600" spc="-85" dirty="0">
                <a:solidFill>
                  <a:srgbClr val="FFFFFF"/>
                </a:solidFill>
                <a:latin typeface="Arial Narrow"/>
                <a:cs typeface="Arial Narrow"/>
              </a:rPr>
              <a:t>Process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1687" y="3238756"/>
            <a:ext cx="586105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CACACA"/>
                </a:solidFill>
                <a:latin typeface="Times New Roman"/>
                <a:cs typeface="Times New Roman"/>
              </a:rPr>
              <a:t>By: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Emma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Robinson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Funding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Provided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by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Center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for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Undergraduate</a:t>
            </a:r>
            <a:r>
              <a:rPr sz="1800" spc="-14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Research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663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/>
              <a:t>Conclusions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60" dirty="0"/>
              <a:t>In</a:t>
            </a:r>
            <a:r>
              <a:rPr spc="5" dirty="0"/>
              <a:t> </a:t>
            </a:r>
            <a:r>
              <a:rPr spc="25" dirty="0"/>
              <a:t>conclusion,</a:t>
            </a:r>
            <a:r>
              <a:rPr spc="10" dirty="0"/>
              <a:t> </a:t>
            </a:r>
            <a:r>
              <a:rPr spc="70" dirty="0"/>
              <a:t>the</a:t>
            </a:r>
            <a:r>
              <a:rPr spc="10" dirty="0"/>
              <a:t> </a:t>
            </a:r>
            <a:r>
              <a:rPr spc="25" dirty="0"/>
              <a:t>results</a:t>
            </a:r>
            <a:r>
              <a:rPr spc="10" dirty="0"/>
              <a:t> of</a:t>
            </a:r>
            <a:r>
              <a:rPr spc="5" dirty="0"/>
              <a:t> </a:t>
            </a:r>
            <a:r>
              <a:rPr spc="70" dirty="0"/>
              <a:t>the</a:t>
            </a:r>
            <a:r>
              <a:rPr spc="10" dirty="0"/>
              <a:t> </a:t>
            </a:r>
            <a:r>
              <a:rPr spc="35" dirty="0"/>
              <a:t>described</a:t>
            </a:r>
            <a:r>
              <a:rPr spc="10" dirty="0"/>
              <a:t> </a:t>
            </a:r>
            <a:r>
              <a:rPr spc="35" dirty="0"/>
              <a:t>testing</a:t>
            </a:r>
            <a:r>
              <a:rPr spc="10" dirty="0"/>
              <a:t> </a:t>
            </a:r>
            <a:r>
              <a:rPr spc="-10" dirty="0"/>
              <a:t>will</a:t>
            </a:r>
            <a:r>
              <a:rPr spc="5" dirty="0"/>
              <a:t> </a:t>
            </a:r>
            <a:r>
              <a:rPr spc="30" dirty="0"/>
              <a:t>aide</a:t>
            </a:r>
            <a:r>
              <a:rPr spc="10" dirty="0"/>
              <a:t> </a:t>
            </a:r>
            <a:r>
              <a:rPr spc="70" dirty="0"/>
              <a:t>the</a:t>
            </a:r>
            <a:r>
              <a:rPr spc="10" dirty="0"/>
              <a:t> </a:t>
            </a:r>
            <a:r>
              <a:rPr spc="30" dirty="0"/>
              <a:t>ceramic</a:t>
            </a:r>
            <a:r>
              <a:rPr spc="10" dirty="0"/>
              <a:t> </a:t>
            </a:r>
            <a:r>
              <a:rPr spc="55" dirty="0"/>
              <a:t>community</a:t>
            </a:r>
            <a:r>
              <a:rPr spc="10" dirty="0"/>
              <a:t> </a:t>
            </a:r>
            <a:r>
              <a:rPr spc="50" dirty="0"/>
              <a:t>in</a:t>
            </a:r>
            <a:r>
              <a:rPr spc="5" dirty="0"/>
              <a:t> </a:t>
            </a:r>
            <a:r>
              <a:rPr spc="20" dirty="0"/>
              <a:t>a  </a:t>
            </a:r>
            <a:r>
              <a:rPr spc="60" dirty="0"/>
              <a:t>multitude </a:t>
            </a:r>
            <a:r>
              <a:rPr spc="10" dirty="0"/>
              <a:t>of </a:t>
            </a:r>
            <a:r>
              <a:rPr spc="-35" dirty="0"/>
              <a:t>ways. </a:t>
            </a:r>
            <a:r>
              <a:rPr spc="50" dirty="0"/>
              <a:t>It </a:t>
            </a:r>
            <a:r>
              <a:rPr spc="40" dirty="0"/>
              <a:t>resulted </a:t>
            </a:r>
            <a:r>
              <a:rPr spc="50" dirty="0"/>
              <a:t>in </a:t>
            </a:r>
            <a:r>
              <a:rPr spc="15" dirty="0"/>
              <a:t>over </a:t>
            </a:r>
            <a:r>
              <a:rPr spc="35" dirty="0"/>
              <a:t>four </a:t>
            </a:r>
            <a:r>
              <a:rPr spc="70" dirty="0"/>
              <a:t>hundred </a:t>
            </a:r>
            <a:r>
              <a:rPr spc="65" dirty="0"/>
              <a:t>documented </a:t>
            </a:r>
            <a:r>
              <a:rPr spc="45" dirty="0"/>
              <a:t>combinations </a:t>
            </a:r>
            <a:r>
              <a:rPr spc="10" dirty="0"/>
              <a:t>of  </a:t>
            </a:r>
            <a:r>
              <a:rPr spc="45" dirty="0"/>
              <a:t>commonly used pigments </a:t>
            </a:r>
            <a:r>
              <a:rPr spc="70" dirty="0"/>
              <a:t>and </a:t>
            </a:r>
            <a:r>
              <a:rPr spc="50" dirty="0"/>
              <a:t>how </a:t>
            </a:r>
            <a:r>
              <a:rPr spc="40" dirty="0"/>
              <a:t>they </a:t>
            </a:r>
            <a:r>
              <a:rPr spc="30" dirty="0"/>
              <a:t>look </a:t>
            </a:r>
            <a:r>
              <a:rPr spc="45" dirty="0"/>
              <a:t>once ﬁred </a:t>
            </a:r>
            <a:r>
              <a:rPr spc="50" dirty="0"/>
              <a:t>in </a:t>
            </a:r>
            <a:r>
              <a:rPr spc="35" dirty="0"/>
              <a:t>four </a:t>
            </a:r>
            <a:r>
              <a:rPr spc="30" dirty="0"/>
              <a:t>types </a:t>
            </a:r>
            <a:r>
              <a:rPr spc="10" dirty="0"/>
              <a:t>of </a:t>
            </a:r>
            <a:r>
              <a:rPr spc="-10" dirty="0"/>
              <a:t>kilns. </a:t>
            </a:r>
            <a:r>
              <a:rPr spc="60" dirty="0"/>
              <a:t>The  </a:t>
            </a:r>
            <a:r>
              <a:rPr spc="50" dirty="0"/>
              <a:t>addition </a:t>
            </a:r>
            <a:r>
              <a:rPr spc="10" dirty="0"/>
              <a:t>of </a:t>
            </a:r>
            <a:r>
              <a:rPr spc="20" dirty="0"/>
              <a:t>a </a:t>
            </a:r>
            <a:r>
              <a:rPr spc="40" dirty="0"/>
              <a:t>second </a:t>
            </a:r>
            <a:r>
              <a:rPr spc="70" dirty="0"/>
              <a:t>round </a:t>
            </a:r>
            <a:r>
              <a:rPr spc="10" dirty="0"/>
              <a:t>of </a:t>
            </a:r>
            <a:r>
              <a:rPr spc="35" dirty="0"/>
              <a:t>tests </a:t>
            </a:r>
            <a:r>
              <a:rPr spc="60" dirty="0"/>
              <a:t>opened </a:t>
            </a:r>
            <a:r>
              <a:rPr spc="85" dirty="0"/>
              <a:t>up </a:t>
            </a:r>
            <a:r>
              <a:rPr spc="40" dirty="0"/>
              <a:t>new </a:t>
            </a:r>
            <a:r>
              <a:rPr spc="-5" dirty="0"/>
              <a:t>ways </a:t>
            </a:r>
            <a:r>
              <a:rPr spc="70" dirty="0"/>
              <a:t>to </a:t>
            </a:r>
            <a:r>
              <a:rPr spc="50" dirty="0"/>
              <a:t>approach </a:t>
            </a:r>
            <a:r>
              <a:rPr spc="60" dirty="0"/>
              <a:t>when </a:t>
            </a:r>
            <a:r>
              <a:rPr spc="70" dirty="0"/>
              <a:t>and </a:t>
            </a:r>
            <a:r>
              <a:rPr spc="50" dirty="0"/>
              <a:t>how  </a:t>
            </a:r>
            <a:r>
              <a:rPr spc="45" dirty="0"/>
              <a:t>these </a:t>
            </a:r>
            <a:r>
              <a:rPr spc="5" dirty="0"/>
              <a:t>slips </a:t>
            </a:r>
            <a:r>
              <a:rPr spc="70" dirty="0"/>
              <a:t>and </a:t>
            </a:r>
            <a:r>
              <a:rPr spc="40" dirty="0"/>
              <a:t>colorants can </a:t>
            </a:r>
            <a:r>
              <a:rPr spc="45" dirty="0"/>
              <a:t>be </a:t>
            </a:r>
            <a:r>
              <a:rPr spc="40" dirty="0"/>
              <a:t>applied </a:t>
            </a:r>
            <a:r>
              <a:rPr spc="70" dirty="0"/>
              <a:t>to </a:t>
            </a:r>
            <a:r>
              <a:rPr spc="30" dirty="0"/>
              <a:t>ceramic </a:t>
            </a:r>
            <a:r>
              <a:rPr spc="-15" dirty="0"/>
              <a:t>wares. </a:t>
            </a:r>
            <a:r>
              <a:rPr spc="-45" dirty="0"/>
              <a:t>To </a:t>
            </a:r>
            <a:r>
              <a:rPr spc="65" dirty="0"/>
              <a:t>me </a:t>
            </a:r>
            <a:r>
              <a:rPr spc="20" dirty="0"/>
              <a:t>personally, </a:t>
            </a:r>
            <a:r>
              <a:rPr spc="40" dirty="0"/>
              <a:t>this work  </a:t>
            </a:r>
            <a:r>
              <a:rPr spc="-10" dirty="0"/>
              <a:t>will </a:t>
            </a:r>
            <a:r>
              <a:rPr spc="15" dirty="0"/>
              <a:t>greatly </a:t>
            </a:r>
            <a:r>
              <a:rPr spc="30" dirty="0"/>
              <a:t>aid </a:t>
            </a:r>
            <a:r>
              <a:rPr spc="35" dirty="0"/>
              <a:t>my </a:t>
            </a:r>
            <a:r>
              <a:rPr spc="55" dirty="0"/>
              <a:t>own understanding </a:t>
            </a:r>
            <a:r>
              <a:rPr spc="10" dirty="0"/>
              <a:t>of </a:t>
            </a:r>
            <a:r>
              <a:rPr spc="30" dirty="0"/>
              <a:t>color </a:t>
            </a:r>
            <a:r>
              <a:rPr spc="50" dirty="0"/>
              <a:t>theory </a:t>
            </a:r>
            <a:r>
              <a:rPr spc="70" dirty="0"/>
              <a:t>and </a:t>
            </a:r>
            <a:r>
              <a:rPr spc="50" dirty="0"/>
              <a:t>how </a:t>
            </a:r>
            <a:r>
              <a:rPr spc="25" dirty="0"/>
              <a:t>colors </a:t>
            </a:r>
            <a:r>
              <a:rPr spc="40" dirty="0"/>
              <a:t>can </a:t>
            </a:r>
            <a:r>
              <a:rPr spc="45" dirty="0"/>
              <a:t>be used </a:t>
            </a:r>
            <a:r>
              <a:rPr spc="70" dirty="0"/>
              <a:t>to  </a:t>
            </a:r>
            <a:r>
              <a:rPr spc="50" dirty="0"/>
              <a:t>manipulate </a:t>
            </a:r>
            <a:r>
              <a:rPr spc="25" dirty="0"/>
              <a:t>surface </a:t>
            </a:r>
            <a:r>
              <a:rPr spc="75" dirty="0"/>
              <a:t>under </a:t>
            </a:r>
            <a:r>
              <a:rPr spc="45" dirty="0"/>
              <a:t>diﬀerent </a:t>
            </a:r>
            <a:r>
              <a:rPr spc="20" dirty="0"/>
              <a:t>circumstances. </a:t>
            </a:r>
            <a:r>
              <a:rPr spc="15" dirty="0"/>
              <a:t>Additionally, </a:t>
            </a:r>
            <a:r>
              <a:rPr spc="40" dirty="0"/>
              <a:t>it </a:t>
            </a:r>
            <a:r>
              <a:rPr spc="20" dirty="0"/>
              <a:t>allowed </a:t>
            </a:r>
            <a:r>
              <a:rPr spc="65" dirty="0"/>
              <a:t>me </a:t>
            </a:r>
            <a:r>
              <a:rPr spc="70" dirty="0"/>
              <a:t>to </a:t>
            </a:r>
            <a:r>
              <a:rPr dirty="0"/>
              <a:t>fully  </a:t>
            </a:r>
            <a:r>
              <a:rPr spc="25" dirty="0"/>
              <a:t>explore</a:t>
            </a:r>
            <a:r>
              <a:rPr dirty="0"/>
              <a:t> </a:t>
            </a:r>
            <a:r>
              <a:rPr spc="20" dirty="0"/>
              <a:t>a</a:t>
            </a:r>
            <a:r>
              <a:rPr spc="5" dirty="0"/>
              <a:t> </a:t>
            </a:r>
            <a:r>
              <a:rPr spc="20" dirty="0"/>
              <a:t>variety</a:t>
            </a:r>
            <a:r>
              <a:rPr dirty="0"/>
              <a:t> </a:t>
            </a:r>
            <a:r>
              <a:rPr spc="10" dirty="0"/>
              <a:t>of</a:t>
            </a:r>
            <a:r>
              <a:rPr spc="5" dirty="0"/>
              <a:t> </a:t>
            </a:r>
            <a:r>
              <a:rPr spc="20" dirty="0"/>
              <a:t>processes</a:t>
            </a:r>
            <a:r>
              <a:rPr dirty="0"/>
              <a:t> </a:t>
            </a:r>
            <a:r>
              <a:rPr spc="75" dirty="0"/>
              <a:t>that</a:t>
            </a:r>
            <a:r>
              <a:rPr spc="5" dirty="0"/>
              <a:t> </a:t>
            </a:r>
            <a:r>
              <a:rPr spc="40" dirty="0"/>
              <a:t>can</a:t>
            </a:r>
            <a:r>
              <a:rPr dirty="0"/>
              <a:t> </a:t>
            </a:r>
            <a:r>
              <a:rPr spc="45" dirty="0"/>
              <a:t>be</a:t>
            </a:r>
            <a:r>
              <a:rPr spc="5" dirty="0"/>
              <a:t> </a:t>
            </a:r>
            <a:r>
              <a:rPr spc="45" dirty="0"/>
              <a:t>used</a:t>
            </a:r>
            <a:r>
              <a:rPr dirty="0"/>
              <a:t> </a:t>
            </a:r>
            <a:r>
              <a:rPr spc="70" dirty="0"/>
              <a:t>to</a:t>
            </a:r>
            <a:r>
              <a:rPr spc="5" dirty="0"/>
              <a:t> </a:t>
            </a:r>
            <a:r>
              <a:rPr spc="60" dirty="0"/>
              <a:t>add</a:t>
            </a:r>
            <a:r>
              <a:rPr spc="5" dirty="0"/>
              <a:t> </a:t>
            </a:r>
            <a:r>
              <a:rPr spc="35" dirty="0"/>
              <a:t>sophistication</a:t>
            </a:r>
            <a:r>
              <a:rPr dirty="0"/>
              <a:t> </a:t>
            </a:r>
            <a:r>
              <a:rPr spc="70" dirty="0"/>
              <a:t>to</a:t>
            </a:r>
            <a:r>
              <a:rPr spc="5" dirty="0"/>
              <a:t> </a:t>
            </a:r>
            <a:r>
              <a:rPr spc="35" dirty="0"/>
              <a:t>my</a:t>
            </a:r>
            <a:r>
              <a:rPr dirty="0"/>
              <a:t> </a:t>
            </a:r>
            <a:r>
              <a:rPr spc="50" dirty="0"/>
              <a:t>approach</a:t>
            </a:r>
            <a:r>
              <a:rPr spc="5" dirty="0"/>
              <a:t> </a:t>
            </a:r>
            <a:r>
              <a:rPr spc="70" dirty="0"/>
              <a:t>to  </a:t>
            </a:r>
            <a:r>
              <a:rPr spc="25" dirty="0"/>
              <a:t>surface </a:t>
            </a:r>
            <a:r>
              <a:rPr dirty="0"/>
              <a:t>design. </a:t>
            </a:r>
            <a:r>
              <a:rPr spc="60" dirty="0"/>
              <a:t>The </a:t>
            </a:r>
            <a:r>
              <a:rPr spc="30" dirty="0"/>
              <a:t>knowledge </a:t>
            </a:r>
            <a:r>
              <a:rPr spc="-10" dirty="0"/>
              <a:t>will </a:t>
            </a:r>
            <a:r>
              <a:rPr spc="50" dirty="0"/>
              <a:t>help </a:t>
            </a:r>
            <a:r>
              <a:rPr spc="55" dirty="0"/>
              <a:t>others </a:t>
            </a:r>
            <a:r>
              <a:rPr spc="70" dirty="0"/>
              <a:t>to </a:t>
            </a:r>
            <a:r>
              <a:rPr spc="55" dirty="0"/>
              <a:t>more </a:t>
            </a:r>
            <a:r>
              <a:rPr spc="25" dirty="0"/>
              <a:t>accurately </a:t>
            </a:r>
            <a:r>
              <a:rPr spc="40" dirty="0"/>
              <a:t>predict </a:t>
            </a:r>
            <a:r>
              <a:rPr spc="50" dirty="0"/>
              <a:t>how  </a:t>
            </a:r>
            <a:r>
              <a:rPr spc="45" dirty="0"/>
              <a:t>diﬀerent</a:t>
            </a:r>
            <a:r>
              <a:rPr spc="5" dirty="0"/>
              <a:t> </a:t>
            </a:r>
            <a:r>
              <a:rPr spc="40" dirty="0"/>
              <a:t>colorants</a:t>
            </a:r>
            <a:r>
              <a:rPr spc="5" dirty="0"/>
              <a:t> </a:t>
            </a:r>
            <a:r>
              <a:rPr spc="-10" dirty="0"/>
              <a:t>will</a:t>
            </a:r>
            <a:r>
              <a:rPr spc="5" dirty="0"/>
              <a:t> </a:t>
            </a:r>
            <a:r>
              <a:rPr spc="40" dirty="0"/>
              <a:t>change</a:t>
            </a:r>
            <a:r>
              <a:rPr spc="5" dirty="0"/>
              <a:t> </a:t>
            </a:r>
            <a:r>
              <a:rPr spc="50" dirty="0"/>
              <a:t>in</a:t>
            </a:r>
            <a:r>
              <a:rPr spc="5" dirty="0"/>
              <a:t> </a:t>
            </a:r>
            <a:r>
              <a:rPr spc="45" dirty="0"/>
              <a:t>appearance</a:t>
            </a:r>
            <a:r>
              <a:rPr spc="5" dirty="0"/>
              <a:t> </a:t>
            </a:r>
            <a:r>
              <a:rPr spc="70" dirty="0"/>
              <a:t>and</a:t>
            </a:r>
            <a:r>
              <a:rPr spc="5" dirty="0"/>
              <a:t> </a:t>
            </a:r>
            <a:r>
              <a:rPr spc="15" dirty="0"/>
              <a:t>physical</a:t>
            </a:r>
            <a:r>
              <a:rPr spc="5" dirty="0"/>
              <a:t> </a:t>
            </a:r>
            <a:r>
              <a:rPr spc="45" dirty="0"/>
              <a:t>properties</a:t>
            </a:r>
            <a:r>
              <a:rPr spc="5" dirty="0"/>
              <a:t> </a:t>
            </a:r>
            <a:r>
              <a:rPr spc="75" dirty="0"/>
              <a:t>under</a:t>
            </a:r>
            <a:r>
              <a:rPr spc="5" dirty="0"/>
              <a:t> </a:t>
            </a:r>
            <a:r>
              <a:rPr spc="20" dirty="0"/>
              <a:t>a</a:t>
            </a:r>
            <a:r>
              <a:rPr spc="5" dirty="0"/>
              <a:t> </a:t>
            </a:r>
            <a:r>
              <a:rPr spc="20" dirty="0"/>
              <a:t>variety</a:t>
            </a:r>
            <a:r>
              <a:rPr spc="5" dirty="0"/>
              <a:t> </a:t>
            </a:r>
            <a:r>
              <a:rPr spc="10" dirty="0"/>
              <a:t>of  </a:t>
            </a:r>
            <a:r>
              <a:rPr spc="20" dirty="0"/>
              <a:t>circumstances.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040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Results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143775" y="1152475"/>
            <a:ext cx="4738896" cy="3159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552" y="1152475"/>
            <a:ext cx="4546447" cy="3159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150" y="4497806"/>
            <a:ext cx="319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Test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#68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#70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ﬁred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salt</a:t>
            </a:r>
            <a:r>
              <a:rPr sz="18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kiln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040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Results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0" y="1127975"/>
            <a:ext cx="4571989" cy="341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2901" y="1152474"/>
            <a:ext cx="4821098" cy="341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674" y="4767206"/>
            <a:ext cx="330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Tests 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#24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#25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ﬁred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salt</a:t>
            </a:r>
            <a:r>
              <a:rPr sz="180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kiln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040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Results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0" y="1152473"/>
            <a:ext cx="4825575" cy="328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875" y="1136000"/>
            <a:ext cx="4617124" cy="332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300" y="4677531"/>
            <a:ext cx="3651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Tests 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#101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#104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ﬁred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wood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kiln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3355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Background</a:t>
            </a:r>
            <a:r>
              <a:rPr sz="3000" spc="-35" dirty="0"/>
              <a:t> </a:t>
            </a:r>
            <a:r>
              <a:rPr sz="3000" spc="30" dirty="0"/>
              <a:t>Information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65">
              <a:lnSpc>
                <a:spcPct val="114599"/>
              </a:lnSpc>
              <a:spcBef>
                <a:spcPts val="100"/>
              </a:spcBef>
            </a:pPr>
            <a:r>
              <a:rPr spc="40" dirty="0"/>
              <a:t>Mason</a:t>
            </a:r>
            <a:r>
              <a:rPr dirty="0"/>
              <a:t> </a:t>
            </a:r>
            <a:r>
              <a:rPr spc="25" dirty="0"/>
              <a:t>Stains</a:t>
            </a:r>
            <a:r>
              <a:rPr dirty="0"/>
              <a:t> </a:t>
            </a:r>
            <a:r>
              <a:rPr spc="25" dirty="0"/>
              <a:t>are</a:t>
            </a:r>
            <a:r>
              <a:rPr dirty="0"/>
              <a:t> </a:t>
            </a:r>
            <a:r>
              <a:rPr spc="45" dirty="0"/>
              <a:t>commonly</a:t>
            </a:r>
            <a:r>
              <a:rPr spc="5" dirty="0"/>
              <a:t> </a:t>
            </a:r>
            <a:r>
              <a:rPr spc="45" dirty="0"/>
              <a:t>used</a:t>
            </a:r>
            <a:r>
              <a:rPr dirty="0"/>
              <a:t> </a:t>
            </a:r>
            <a:r>
              <a:rPr spc="45" dirty="0"/>
              <a:t>pigments</a:t>
            </a:r>
            <a:r>
              <a:rPr dirty="0"/>
              <a:t> </a:t>
            </a:r>
            <a:r>
              <a:rPr spc="75" dirty="0"/>
              <a:t>that</a:t>
            </a:r>
            <a:r>
              <a:rPr dirty="0"/>
              <a:t> </a:t>
            </a:r>
            <a:r>
              <a:rPr spc="40" dirty="0"/>
              <a:t>can</a:t>
            </a:r>
            <a:r>
              <a:rPr spc="5" dirty="0"/>
              <a:t> </a:t>
            </a:r>
            <a:r>
              <a:rPr spc="45" dirty="0"/>
              <a:t>be</a:t>
            </a:r>
            <a:r>
              <a:rPr dirty="0"/>
              <a:t> </a:t>
            </a:r>
            <a:r>
              <a:rPr spc="55" dirty="0"/>
              <a:t>added</a:t>
            </a:r>
            <a:r>
              <a:rPr dirty="0"/>
              <a:t> </a:t>
            </a:r>
            <a:r>
              <a:rPr spc="70" dirty="0"/>
              <a:t>to</a:t>
            </a:r>
            <a:r>
              <a:rPr dirty="0"/>
              <a:t> </a:t>
            </a:r>
            <a:r>
              <a:rPr spc="20" dirty="0"/>
              <a:t>a</a:t>
            </a:r>
            <a:r>
              <a:rPr spc="5" dirty="0"/>
              <a:t> </a:t>
            </a:r>
            <a:r>
              <a:rPr spc="35" dirty="0"/>
              <a:t>liquid</a:t>
            </a:r>
            <a:r>
              <a:rPr dirty="0"/>
              <a:t> </a:t>
            </a:r>
            <a:r>
              <a:rPr spc="25" dirty="0"/>
              <a:t>base</a:t>
            </a:r>
            <a:r>
              <a:rPr dirty="0"/>
              <a:t> </a:t>
            </a:r>
            <a:r>
              <a:rPr spc="65" dirty="0"/>
              <a:t>medium  </a:t>
            </a:r>
            <a:r>
              <a:rPr spc="45" dirty="0"/>
              <a:t>such </a:t>
            </a:r>
            <a:r>
              <a:rPr spc="5" dirty="0"/>
              <a:t>as </a:t>
            </a:r>
            <a:r>
              <a:rPr spc="-5" dirty="0"/>
              <a:t>slip, </a:t>
            </a:r>
            <a:r>
              <a:rPr spc="-10" dirty="0"/>
              <a:t>glaze, </a:t>
            </a:r>
            <a:r>
              <a:rPr spc="70" dirty="0"/>
              <a:t>and </a:t>
            </a:r>
            <a:r>
              <a:rPr spc="-5" dirty="0"/>
              <a:t>washes. </a:t>
            </a:r>
            <a:r>
              <a:rPr spc="30" dirty="0"/>
              <a:t>They </a:t>
            </a:r>
            <a:r>
              <a:rPr spc="25" dirty="0"/>
              <a:t>are </a:t>
            </a:r>
            <a:r>
              <a:rPr spc="45" dirty="0"/>
              <a:t>used </a:t>
            </a:r>
            <a:r>
              <a:rPr spc="70" dirty="0"/>
              <a:t>to </a:t>
            </a:r>
            <a:r>
              <a:rPr spc="10" dirty="0"/>
              <a:t>achieve </a:t>
            </a:r>
            <a:r>
              <a:rPr spc="35" dirty="0"/>
              <a:t>complex </a:t>
            </a:r>
            <a:r>
              <a:rPr spc="25" dirty="0"/>
              <a:t>colors </a:t>
            </a:r>
            <a:r>
              <a:rPr spc="50" dirty="0"/>
              <a:t>in </a:t>
            </a:r>
            <a:r>
              <a:rPr spc="25" dirty="0"/>
              <a:t>surface  </a:t>
            </a:r>
            <a:r>
              <a:rPr dirty="0"/>
              <a:t>design.</a:t>
            </a:r>
          </a:p>
          <a:p>
            <a:pPr marL="12700" marR="5080">
              <a:lnSpc>
                <a:spcPct val="114599"/>
              </a:lnSpc>
              <a:spcBef>
                <a:spcPts val="1575"/>
              </a:spcBef>
            </a:pPr>
            <a:r>
              <a:rPr spc="80" dirty="0"/>
              <a:t>When </a:t>
            </a:r>
            <a:r>
              <a:rPr spc="45" dirty="0"/>
              <a:t>ﬁred </a:t>
            </a:r>
            <a:r>
              <a:rPr spc="50" dirty="0"/>
              <a:t>in </a:t>
            </a:r>
            <a:r>
              <a:rPr spc="45" dirty="0"/>
              <a:t>high temperatures, </a:t>
            </a:r>
            <a:r>
              <a:rPr spc="70" dirty="0"/>
              <a:t>the </a:t>
            </a:r>
            <a:r>
              <a:rPr spc="40" dirty="0"/>
              <a:t>colorants </a:t>
            </a:r>
            <a:r>
              <a:rPr spc="25" dirty="0"/>
              <a:t>are </a:t>
            </a:r>
            <a:r>
              <a:rPr spc="45" dirty="0"/>
              <a:t>often </a:t>
            </a:r>
            <a:r>
              <a:rPr spc="25" dirty="0"/>
              <a:t>lost </a:t>
            </a:r>
            <a:r>
              <a:rPr spc="65" dirty="0"/>
              <a:t>or </a:t>
            </a:r>
            <a:r>
              <a:rPr spc="15" dirty="0"/>
              <a:t>greatly </a:t>
            </a:r>
            <a:r>
              <a:rPr spc="35" dirty="0"/>
              <a:t>altered </a:t>
            </a:r>
            <a:r>
              <a:rPr spc="40" dirty="0"/>
              <a:t>from  </a:t>
            </a:r>
            <a:r>
              <a:rPr spc="70" dirty="0"/>
              <a:t>the</a:t>
            </a:r>
            <a:r>
              <a:rPr spc="5" dirty="0"/>
              <a:t> </a:t>
            </a:r>
            <a:r>
              <a:rPr spc="60" dirty="0"/>
              <a:t>intended</a:t>
            </a:r>
            <a:r>
              <a:rPr spc="5" dirty="0"/>
              <a:t> results. </a:t>
            </a:r>
            <a:r>
              <a:rPr spc="60" dirty="0"/>
              <a:t>In</a:t>
            </a:r>
            <a:r>
              <a:rPr spc="5" dirty="0"/>
              <a:t> </a:t>
            </a:r>
            <a:r>
              <a:rPr spc="60" dirty="0"/>
              <a:t>order</a:t>
            </a:r>
            <a:r>
              <a:rPr spc="5" dirty="0"/>
              <a:t> </a:t>
            </a:r>
            <a:r>
              <a:rPr spc="70" dirty="0"/>
              <a:t>to</a:t>
            </a:r>
            <a:r>
              <a:rPr spc="10" dirty="0"/>
              <a:t> </a:t>
            </a:r>
            <a:r>
              <a:rPr spc="65" dirty="0"/>
              <a:t>understand</a:t>
            </a:r>
            <a:r>
              <a:rPr spc="5" dirty="0"/>
              <a:t> </a:t>
            </a:r>
            <a:r>
              <a:rPr spc="25" dirty="0"/>
              <a:t>why</a:t>
            </a:r>
            <a:r>
              <a:rPr spc="5" dirty="0"/>
              <a:t> </a:t>
            </a:r>
            <a:r>
              <a:rPr spc="45" dirty="0"/>
              <a:t>these</a:t>
            </a:r>
            <a:r>
              <a:rPr spc="5" dirty="0"/>
              <a:t> </a:t>
            </a:r>
            <a:r>
              <a:rPr spc="30" dirty="0"/>
              <a:t>variants</a:t>
            </a:r>
            <a:r>
              <a:rPr spc="5" dirty="0"/>
              <a:t> </a:t>
            </a:r>
            <a:r>
              <a:rPr spc="40" dirty="0"/>
              <a:t>occur</a:t>
            </a:r>
            <a:r>
              <a:rPr spc="10" dirty="0"/>
              <a:t> </a:t>
            </a:r>
            <a:r>
              <a:rPr spc="70" dirty="0"/>
              <a:t>and</a:t>
            </a:r>
            <a:r>
              <a:rPr spc="5" dirty="0"/>
              <a:t> </a:t>
            </a:r>
            <a:r>
              <a:rPr spc="50" dirty="0"/>
              <a:t>how</a:t>
            </a:r>
            <a:r>
              <a:rPr spc="5" dirty="0"/>
              <a:t> </a:t>
            </a:r>
            <a:r>
              <a:rPr spc="40" dirty="0"/>
              <a:t>they</a:t>
            </a:r>
            <a:r>
              <a:rPr dirty="0"/>
              <a:t> </a:t>
            </a:r>
            <a:r>
              <a:rPr spc="40" dirty="0"/>
              <a:t>can  </a:t>
            </a:r>
            <a:r>
              <a:rPr spc="45" dirty="0"/>
              <a:t>be </a:t>
            </a:r>
            <a:r>
              <a:rPr spc="30" dirty="0"/>
              <a:t>prevented, </a:t>
            </a:r>
            <a:r>
              <a:rPr spc="40" dirty="0"/>
              <a:t>this </a:t>
            </a:r>
            <a:r>
              <a:rPr spc="25" dirty="0"/>
              <a:t>research </a:t>
            </a:r>
            <a:r>
              <a:rPr spc="15" dirty="0"/>
              <a:t>investigates </a:t>
            </a:r>
            <a:r>
              <a:rPr spc="20" dirty="0"/>
              <a:t>a variety </a:t>
            </a:r>
            <a:r>
              <a:rPr spc="10" dirty="0"/>
              <a:t>of </a:t>
            </a:r>
            <a:r>
              <a:rPr spc="25" dirty="0"/>
              <a:t>factors </a:t>
            </a:r>
            <a:r>
              <a:rPr spc="40" dirty="0"/>
              <a:t>which </a:t>
            </a:r>
            <a:r>
              <a:rPr spc="50" dirty="0"/>
              <a:t>inﬂuence </a:t>
            </a:r>
            <a:r>
              <a:rPr spc="70" dirty="0"/>
              <a:t>the </a:t>
            </a:r>
            <a:r>
              <a:rPr spc="40" dirty="0"/>
              <a:t>ﬁnal  </a:t>
            </a:r>
            <a:r>
              <a:rPr spc="35" dirty="0"/>
              <a:t>pigmentation. </a:t>
            </a:r>
            <a:r>
              <a:rPr spc="40" dirty="0"/>
              <a:t>These </a:t>
            </a:r>
            <a:r>
              <a:rPr spc="25" dirty="0"/>
              <a:t>factors </a:t>
            </a:r>
            <a:r>
              <a:rPr spc="15" dirty="0"/>
              <a:t>include: </a:t>
            </a:r>
            <a:r>
              <a:rPr spc="60" dirty="0"/>
              <a:t>when </a:t>
            </a:r>
            <a:r>
              <a:rPr spc="70" dirty="0"/>
              <a:t>the </a:t>
            </a:r>
            <a:r>
              <a:rPr spc="30" dirty="0"/>
              <a:t>stains </a:t>
            </a:r>
            <a:r>
              <a:rPr spc="25" dirty="0"/>
              <a:t>are </a:t>
            </a:r>
            <a:r>
              <a:rPr spc="40" dirty="0"/>
              <a:t>applied </a:t>
            </a:r>
            <a:r>
              <a:rPr spc="70" dirty="0"/>
              <a:t>and </a:t>
            </a:r>
            <a:r>
              <a:rPr spc="20" dirty="0"/>
              <a:t>how, </a:t>
            </a:r>
            <a:r>
              <a:rPr spc="55" dirty="0"/>
              <a:t>what </a:t>
            </a:r>
            <a:r>
              <a:rPr spc="40" dirty="0"/>
              <a:t>kinds  </a:t>
            </a:r>
            <a:r>
              <a:rPr spc="10" dirty="0"/>
              <a:t>of </a:t>
            </a:r>
            <a:r>
              <a:rPr spc="-10" dirty="0"/>
              <a:t>clay </a:t>
            </a:r>
            <a:r>
              <a:rPr spc="40" dirty="0"/>
              <a:t>they </a:t>
            </a:r>
            <a:r>
              <a:rPr spc="25" dirty="0"/>
              <a:t>are </a:t>
            </a:r>
            <a:r>
              <a:rPr spc="40" dirty="0"/>
              <a:t>applied </a:t>
            </a:r>
            <a:r>
              <a:rPr spc="25" dirty="0"/>
              <a:t>to, </a:t>
            </a:r>
            <a:r>
              <a:rPr spc="50" dirty="0"/>
              <a:t>how </a:t>
            </a:r>
            <a:r>
              <a:rPr spc="40" dirty="0"/>
              <a:t>strong </a:t>
            </a:r>
            <a:r>
              <a:rPr spc="70" dirty="0"/>
              <a:t>the </a:t>
            </a:r>
            <a:r>
              <a:rPr spc="35" dirty="0"/>
              <a:t>percentage </a:t>
            </a:r>
            <a:r>
              <a:rPr spc="10" dirty="0"/>
              <a:t>of </a:t>
            </a:r>
            <a:r>
              <a:rPr spc="50" dirty="0"/>
              <a:t>pigmentation present </a:t>
            </a:r>
            <a:r>
              <a:rPr spc="-30" dirty="0"/>
              <a:t>is, </a:t>
            </a:r>
            <a:r>
              <a:rPr spc="70" dirty="0"/>
              <a:t>and  </a:t>
            </a:r>
            <a:r>
              <a:rPr spc="50" dirty="0"/>
              <a:t>how </a:t>
            </a:r>
            <a:r>
              <a:rPr spc="45" dirty="0"/>
              <a:t>diﬀerent </a:t>
            </a:r>
            <a:r>
              <a:rPr spc="40" dirty="0"/>
              <a:t>ﬁring </a:t>
            </a:r>
            <a:r>
              <a:rPr spc="20" dirty="0"/>
              <a:t>processes </a:t>
            </a:r>
            <a:r>
              <a:rPr spc="40" dirty="0"/>
              <a:t>change </a:t>
            </a:r>
            <a:r>
              <a:rPr spc="70" dirty="0"/>
              <a:t>the </a:t>
            </a:r>
            <a:r>
              <a:rPr spc="30" dirty="0"/>
              <a:t>resulting</a:t>
            </a:r>
            <a:r>
              <a:rPr spc="-260" dirty="0"/>
              <a:t> </a:t>
            </a:r>
            <a:r>
              <a:rPr spc="35" dirty="0"/>
              <a:t>pigmentation.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019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Testing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5386705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0" algn="just">
              <a:lnSpc>
                <a:spcPct val="114599"/>
              </a:lnSpc>
              <a:spcBef>
                <a:spcPts val="100"/>
              </a:spcBef>
            </a:pPr>
            <a:r>
              <a:rPr sz="1800" spc="-45" dirty="0">
                <a:solidFill>
                  <a:srgbClr val="CACACA"/>
                </a:solidFill>
                <a:latin typeface="Times New Roman"/>
                <a:cs typeface="Times New Roman"/>
              </a:rPr>
              <a:t>To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begin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testing,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I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obtained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twenty diﬀerent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colors</a:t>
            </a:r>
            <a:r>
              <a:rPr sz="1800" spc="-15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mason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stains.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stains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then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added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base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500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grams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white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slip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at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both </a:t>
            </a:r>
            <a:r>
              <a:rPr sz="1800" spc="-55" dirty="0">
                <a:solidFill>
                  <a:srgbClr val="CACACA"/>
                </a:solidFill>
                <a:latin typeface="Times New Roman"/>
                <a:cs typeface="Times New Roman"/>
              </a:rPr>
              <a:t>5%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-95" dirty="0">
                <a:solidFill>
                  <a:srgbClr val="CACACA"/>
                </a:solidFill>
                <a:latin typeface="Times New Roman"/>
                <a:cs typeface="Times New Roman"/>
              </a:rPr>
              <a:t>15%</a:t>
            </a:r>
            <a:r>
              <a:rPr sz="1800" spc="-28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percent.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14599"/>
              </a:lnSpc>
              <a:spcBef>
                <a:spcPts val="1575"/>
              </a:spcBef>
            </a:pP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tests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then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applied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two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types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clay 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(porcelain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stoneware)while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clay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was still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wet 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using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brush.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tests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then</a:t>
            </a:r>
            <a:r>
              <a:rPr sz="1800" spc="-31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left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dry,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bisqued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cone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04 </a:t>
            </a:r>
            <a:r>
              <a:rPr sz="1800" spc="-20" dirty="0">
                <a:solidFill>
                  <a:srgbClr val="CACACA"/>
                </a:solidFill>
                <a:latin typeface="Times New Roman"/>
                <a:cs typeface="Times New Roman"/>
              </a:rPr>
              <a:t>(1750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Degrees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F),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later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ﬁred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in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 </a:t>
            </a:r>
            <a:r>
              <a:rPr sz="1800" spc="-20" dirty="0">
                <a:solidFill>
                  <a:srgbClr val="CACACA"/>
                </a:solidFill>
                <a:latin typeface="Times New Roman"/>
                <a:cs typeface="Times New Roman"/>
              </a:rPr>
              <a:t>gas,</a:t>
            </a:r>
            <a:r>
              <a:rPr sz="1800" spc="-31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wood, 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salt</a:t>
            </a:r>
            <a:r>
              <a:rPr sz="1800" spc="-7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kiln.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2400" y="1283875"/>
            <a:ext cx="3061224" cy="328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409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0" dirty="0"/>
              <a:t>Wood</a:t>
            </a:r>
            <a:r>
              <a:rPr sz="3000" spc="-70" dirty="0"/>
              <a:t> </a:t>
            </a:r>
            <a:r>
              <a:rPr sz="3000" spc="15" dirty="0"/>
              <a:t>Kiln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835914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wood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kiln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is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most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lengthy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ﬁring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process,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averaging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total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ﬁring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curve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about  </a:t>
            </a:r>
            <a:r>
              <a:rPr sz="1800" spc="-35" dirty="0">
                <a:solidFill>
                  <a:srgbClr val="CACACA"/>
                </a:solidFill>
                <a:latin typeface="Times New Roman"/>
                <a:cs typeface="Times New Roman"/>
              </a:rPr>
              <a:t>75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hours.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kiln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is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fairly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unpredictable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CACACA"/>
                </a:solidFill>
                <a:latin typeface="Times New Roman"/>
                <a:cs typeface="Times New Roman"/>
              </a:rPr>
              <a:t>due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fuel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source.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kiln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is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fueled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using 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wood,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which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contains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widest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variety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elements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that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impact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reduction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process. 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Firing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with wood introduces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multitude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chemical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elements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into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atmosphere 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that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interact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with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elements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present in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clay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body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the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glazes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slips 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present.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114599"/>
              </a:lnSpc>
              <a:spcBef>
                <a:spcPts val="1575"/>
              </a:spcBef>
            </a:pP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wood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kiln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is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one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least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predictable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environments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for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colorants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be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tested. 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tests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that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resulted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from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ﬁring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contained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highest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ACACA"/>
                </a:solidFill>
                <a:latin typeface="Times New Roman"/>
                <a:cs typeface="Times New Roman"/>
              </a:rPr>
              <a:t>level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burnout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across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board.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Tests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at </a:t>
            </a:r>
            <a:r>
              <a:rPr sz="1800" spc="-55" dirty="0">
                <a:solidFill>
                  <a:srgbClr val="CACACA"/>
                </a:solidFill>
                <a:latin typeface="Times New Roman"/>
                <a:cs typeface="Times New Roman"/>
              </a:rPr>
              <a:t>5%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percent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least 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likely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hold their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pigmentation </a:t>
            </a:r>
            <a:r>
              <a:rPr sz="1800" spc="65" dirty="0">
                <a:solidFill>
                  <a:srgbClr val="CACACA"/>
                </a:solidFill>
                <a:latin typeface="Times New Roman"/>
                <a:cs typeface="Times New Roman"/>
              </a:rPr>
              <a:t>through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ﬁring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process.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Tests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at </a:t>
            </a:r>
            <a:r>
              <a:rPr sz="1800" spc="-95" dirty="0">
                <a:solidFill>
                  <a:srgbClr val="CACACA"/>
                </a:solidFill>
                <a:latin typeface="Times New Roman"/>
                <a:cs typeface="Times New Roman"/>
              </a:rPr>
              <a:t>15% </a:t>
            </a:r>
            <a:r>
              <a:rPr sz="1800" spc="65" dirty="0">
                <a:solidFill>
                  <a:srgbClr val="CACACA"/>
                </a:solidFill>
                <a:latin typeface="Times New Roman"/>
                <a:cs typeface="Times New Roman"/>
              </a:rPr>
              <a:t>tended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yield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better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results,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but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resulting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colors  </a:t>
            </a:r>
            <a:r>
              <a:rPr sz="1800" spc="65" dirty="0">
                <a:solidFill>
                  <a:srgbClr val="CACACA"/>
                </a:solidFill>
                <a:latin typeface="Times New Roman"/>
                <a:cs typeface="Times New Roman"/>
              </a:rPr>
              <a:t>tended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be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quite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diﬀerent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than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original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predicted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color.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151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70" dirty="0"/>
              <a:t>Gas</a:t>
            </a:r>
            <a:r>
              <a:rPr sz="3000" spc="-75" dirty="0"/>
              <a:t> </a:t>
            </a:r>
            <a:r>
              <a:rPr sz="3000" spc="15" dirty="0"/>
              <a:t>Kiln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60" dirty="0"/>
              <a:t>The </a:t>
            </a:r>
            <a:r>
              <a:rPr spc="-5" dirty="0"/>
              <a:t>gas </a:t>
            </a:r>
            <a:r>
              <a:rPr spc="30" dirty="0"/>
              <a:t>kiln </a:t>
            </a:r>
            <a:r>
              <a:rPr spc="35" dirty="0"/>
              <a:t>has </a:t>
            </a:r>
            <a:r>
              <a:rPr spc="20" dirty="0"/>
              <a:t>a </a:t>
            </a:r>
            <a:r>
              <a:rPr spc="60" dirty="0"/>
              <a:t>short </a:t>
            </a:r>
            <a:r>
              <a:rPr spc="40" dirty="0"/>
              <a:t>ﬁring </a:t>
            </a:r>
            <a:r>
              <a:rPr spc="20" dirty="0"/>
              <a:t>curve </a:t>
            </a:r>
            <a:r>
              <a:rPr spc="10" dirty="0"/>
              <a:t>of </a:t>
            </a:r>
            <a:r>
              <a:rPr spc="60" dirty="0"/>
              <a:t>about </a:t>
            </a:r>
            <a:r>
              <a:rPr spc="35" dirty="0"/>
              <a:t>24 </a:t>
            </a:r>
            <a:r>
              <a:rPr spc="25" dirty="0"/>
              <a:t>hours. </a:t>
            </a:r>
            <a:r>
              <a:rPr spc="-25" dirty="0"/>
              <a:t>Typically, </a:t>
            </a:r>
            <a:r>
              <a:rPr spc="-5" dirty="0"/>
              <a:t>gas </a:t>
            </a:r>
            <a:r>
              <a:rPr spc="45" dirty="0"/>
              <a:t>ﬁred </a:t>
            </a:r>
            <a:r>
              <a:rPr spc="20" dirty="0"/>
              <a:t>kilns </a:t>
            </a:r>
            <a:r>
              <a:rPr spc="10" dirty="0"/>
              <a:t>yield  </a:t>
            </a:r>
            <a:r>
              <a:rPr spc="70" dirty="0"/>
              <a:t>the </a:t>
            </a:r>
            <a:r>
              <a:rPr spc="55" dirty="0"/>
              <a:t>most </a:t>
            </a:r>
            <a:r>
              <a:rPr spc="40" dirty="0"/>
              <a:t>consistent </a:t>
            </a:r>
            <a:r>
              <a:rPr dirty="0"/>
              <a:t>glaze </a:t>
            </a:r>
            <a:r>
              <a:rPr spc="25" dirty="0"/>
              <a:t>results </a:t>
            </a:r>
            <a:r>
              <a:rPr spc="60" dirty="0"/>
              <a:t>when </a:t>
            </a:r>
            <a:r>
              <a:rPr spc="45" dirty="0"/>
              <a:t>ﬁred </a:t>
            </a:r>
            <a:r>
              <a:rPr spc="5" dirty="0"/>
              <a:t>correctly. </a:t>
            </a:r>
            <a:r>
              <a:rPr spc="45" dirty="0"/>
              <a:t>There </a:t>
            </a:r>
            <a:r>
              <a:rPr spc="-10" dirty="0"/>
              <a:t>is </a:t>
            </a:r>
            <a:r>
              <a:rPr spc="40" dirty="0"/>
              <a:t>limited </a:t>
            </a:r>
            <a:r>
              <a:rPr spc="20" dirty="0"/>
              <a:t>crystalline  </a:t>
            </a:r>
            <a:r>
              <a:rPr spc="40" dirty="0"/>
              <a:t>growth </a:t>
            </a:r>
            <a:r>
              <a:rPr spc="50" dirty="0"/>
              <a:t>compared </a:t>
            </a:r>
            <a:r>
              <a:rPr spc="70" dirty="0"/>
              <a:t>to </a:t>
            </a:r>
            <a:r>
              <a:rPr spc="45" dirty="0"/>
              <a:t>atmospheric </a:t>
            </a:r>
            <a:r>
              <a:rPr spc="30" dirty="0"/>
              <a:t>ﬁrings </a:t>
            </a:r>
            <a:r>
              <a:rPr spc="45" dirty="0"/>
              <a:t>such </a:t>
            </a:r>
            <a:r>
              <a:rPr spc="5" dirty="0"/>
              <a:t>as </a:t>
            </a:r>
            <a:r>
              <a:rPr spc="70" dirty="0"/>
              <a:t>the </a:t>
            </a:r>
            <a:r>
              <a:rPr spc="45" dirty="0"/>
              <a:t>wood </a:t>
            </a:r>
            <a:r>
              <a:rPr spc="-10" dirty="0"/>
              <a:t>kiln. </a:t>
            </a:r>
            <a:r>
              <a:rPr spc="60" dirty="0"/>
              <a:t>The </a:t>
            </a:r>
            <a:r>
              <a:rPr spc="40" dirty="0"/>
              <a:t>colorants </a:t>
            </a:r>
            <a:r>
              <a:rPr spc="75" dirty="0"/>
              <a:t>tend </a:t>
            </a:r>
            <a:r>
              <a:rPr spc="70" dirty="0"/>
              <a:t>to  </a:t>
            </a:r>
            <a:r>
              <a:rPr spc="85" dirty="0"/>
              <a:t>burn </a:t>
            </a:r>
            <a:r>
              <a:rPr spc="75" dirty="0"/>
              <a:t>out </a:t>
            </a:r>
            <a:r>
              <a:rPr spc="55" dirty="0"/>
              <a:t>at </a:t>
            </a:r>
            <a:r>
              <a:rPr spc="20" dirty="0"/>
              <a:t>a far </a:t>
            </a:r>
            <a:r>
              <a:rPr spc="15" dirty="0"/>
              <a:t>lesser </a:t>
            </a:r>
            <a:r>
              <a:rPr spc="50" dirty="0"/>
              <a:t>rate </a:t>
            </a:r>
            <a:r>
              <a:rPr spc="80" dirty="0"/>
              <a:t>than </a:t>
            </a:r>
            <a:r>
              <a:rPr spc="30" dirty="0"/>
              <a:t>any </a:t>
            </a:r>
            <a:r>
              <a:rPr spc="70" dirty="0"/>
              <a:t>other </a:t>
            </a:r>
            <a:r>
              <a:rPr spc="40" dirty="0"/>
              <a:t>ﬁring </a:t>
            </a:r>
            <a:r>
              <a:rPr spc="20" dirty="0"/>
              <a:t>process </a:t>
            </a:r>
            <a:r>
              <a:rPr spc="75" dirty="0"/>
              <a:t>that </a:t>
            </a:r>
            <a:r>
              <a:rPr spc="5" dirty="0"/>
              <a:t>was </a:t>
            </a:r>
            <a:r>
              <a:rPr spc="20" dirty="0"/>
              <a:t>tested. </a:t>
            </a:r>
            <a:r>
              <a:rPr spc="60" dirty="0"/>
              <a:t>The  </a:t>
            </a:r>
            <a:r>
              <a:rPr spc="50" dirty="0"/>
              <a:t>pigmentation</a:t>
            </a:r>
            <a:r>
              <a:rPr spc="5" dirty="0"/>
              <a:t> </a:t>
            </a:r>
            <a:r>
              <a:rPr spc="25" dirty="0"/>
              <a:t>stayed</a:t>
            </a:r>
            <a:r>
              <a:rPr spc="10" dirty="0"/>
              <a:t> </a:t>
            </a:r>
            <a:r>
              <a:rPr spc="70" dirty="0"/>
              <a:t>the</a:t>
            </a:r>
            <a:r>
              <a:rPr spc="5" dirty="0"/>
              <a:t> </a:t>
            </a:r>
            <a:r>
              <a:rPr spc="55" dirty="0"/>
              <a:t>most</a:t>
            </a:r>
            <a:r>
              <a:rPr spc="10" dirty="0"/>
              <a:t> </a:t>
            </a:r>
            <a:r>
              <a:rPr spc="70" dirty="0"/>
              <a:t>true</a:t>
            </a:r>
            <a:r>
              <a:rPr spc="5" dirty="0"/>
              <a:t> </a:t>
            </a:r>
            <a:r>
              <a:rPr spc="70" dirty="0"/>
              <a:t>to</a:t>
            </a:r>
            <a:r>
              <a:rPr spc="10" dirty="0"/>
              <a:t> </a:t>
            </a:r>
            <a:r>
              <a:rPr spc="20" dirty="0"/>
              <a:t>its</a:t>
            </a:r>
            <a:r>
              <a:rPr spc="5" dirty="0"/>
              <a:t> </a:t>
            </a:r>
            <a:r>
              <a:rPr spc="25" dirty="0"/>
              <a:t>original</a:t>
            </a:r>
            <a:r>
              <a:rPr spc="10" dirty="0"/>
              <a:t> </a:t>
            </a:r>
            <a:r>
              <a:rPr spc="35" dirty="0"/>
              <a:t>bisque</a:t>
            </a:r>
            <a:r>
              <a:rPr spc="5" dirty="0"/>
              <a:t> </a:t>
            </a:r>
            <a:r>
              <a:rPr spc="45" dirty="0"/>
              <a:t>ﬁred</a:t>
            </a:r>
            <a:r>
              <a:rPr spc="10" dirty="0"/>
              <a:t> </a:t>
            </a:r>
            <a:r>
              <a:rPr spc="25" dirty="0"/>
              <a:t>colors</a:t>
            </a:r>
            <a:r>
              <a:rPr spc="5" dirty="0"/>
              <a:t> </a:t>
            </a:r>
            <a:r>
              <a:rPr spc="70" dirty="0"/>
              <a:t>and</a:t>
            </a:r>
            <a:r>
              <a:rPr spc="10" dirty="0"/>
              <a:t> </a:t>
            </a:r>
            <a:r>
              <a:rPr spc="55" dirty="0"/>
              <a:t>maintained</a:t>
            </a:r>
            <a:r>
              <a:rPr spc="5" dirty="0"/>
              <a:t> </a:t>
            </a:r>
            <a:r>
              <a:rPr spc="20" dirty="0"/>
              <a:t>its  </a:t>
            </a:r>
            <a:r>
              <a:rPr spc="50" dirty="0"/>
              <a:t>pigmentation </a:t>
            </a:r>
            <a:r>
              <a:rPr spc="55" dirty="0"/>
              <a:t>more </a:t>
            </a:r>
            <a:r>
              <a:rPr spc="30" dirty="0"/>
              <a:t>consistently </a:t>
            </a:r>
            <a:r>
              <a:rPr spc="55" dirty="0"/>
              <a:t>at </a:t>
            </a:r>
            <a:r>
              <a:rPr spc="70" dirty="0"/>
              <a:t>the </a:t>
            </a:r>
            <a:r>
              <a:rPr spc="30" dirty="0"/>
              <a:t>lower </a:t>
            </a:r>
            <a:r>
              <a:rPr spc="-55" dirty="0"/>
              <a:t>5% </a:t>
            </a:r>
            <a:r>
              <a:rPr spc="40" dirty="0"/>
              <a:t>concentration. </a:t>
            </a:r>
            <a:r>
              <a:rPr spc="15" dirty="0"/>
              <a:t>Additionally, </a:t>
            </a:r>
            <a:r>
              <a:rPr spc="70" dirty="0"/>
              <a:t>the </a:t>
            </a:r>
            <a:r>
              <a:rPr spc="-95" dirty="0"/>
              <a:t>15%  </a:t>
            </a:r>
            <a:r>
              <a:rPr spc="30" dirty="0"/>
              <a:t>color </a:t>
            </a:r>
            <a:r>
              <a:rPr spc="50" dirty="0"/>
              <a:t>concentrations </a:t>
            </a:r>
            <a:r>
              <a:rPr spc="20" dirty="0"/>
              <a:t>yielded </a:t>
            </a:r>
            <a:r>
              <a:rPr spc="70" dirty="0"/>
              <a:t>the </a:t>
            </a:r>
            <a:r>
              <a:rPr spc="55" dirty="0"/>
              <a:t>most </a:t>
            </a:r>
            <a:r>
              <a:rPr spc="50" dirty="0"/>
              <a:t>pigmentation</a:t>
            </a:r>
            <a:r>
              <a:rPr spc="-220" dirty="0"/>
              <a:t> </a:t>
            </a:r>
            <a:r>
              <a:rPr spc="-10" dirty="0"/>
              <a:t>overall.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190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/>
              <a:t>Salt</a:t>
            </a:r>
            <a:r>
              <a:rPr sz="3000" spc="-70" dirty="0"/>
              <a:t> </a:t>
            </a:r>
            <a:r>
              <a:rPr sz="3000" spc="15" dirty="0"/>
              <a:t>Kiln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" indent="57150">
              <a:lnSpc>
                <a:spcPct val="114599"/>
              </a:lnSpc>
              <a:spcBef>
                <a:spcPts val="100"/>
              </a:spcBef>
            </a:pPr>
            <a:r>
              <a:rPr spc="60" dirty="0"/>
              <a:t>The </a:t>
            </a:r>
            <a:r>
              <a:rPr spc="20" dirty="0"/>
              <a:t>salt </a:t>
            </a:r>
            <a:r>
              <a:rPr spc="30" dirty="0"/>
              <a:t>kiln </a:t>
            </a:r>
            <a:r>
              <a:rPr spc="65" dirty="0"/>
              <a:t>had </a:t>
            </a:r>
            <a:r>
              <a:rPr spc="70" dirty="0"/>
              <a:t>the </a:t>
            </a:r>
            <a:r>
              <a:rPr spc="55" dirty="0"/>
              <a:t>median </a:t>
            </a:r>
            <a:r>
              <a:rPr spc="45" dirty="0"/>
              <a:t>length </a:t>
            </a:r>
            <a:r>
              <a:rPr spc="10" dirty="0"/>
              <a:t>of </a:t>
            </a:r>
            <a:r>
              <a:rPr spc="40" dirty="0"/>
              <a:t>ﬁring </a:t>
            </a:r>
            <a:r>
              <a:rPr spc="20" dirty="0"/>
              <a:t>curve </a:t>
            </a:r>
            <a:r>
              <a:rPr spc="55" dirty="0"/>
              <a:t>at </a:t>
            </a:r>
            <a:r>
              <a:rPr spc="60" dirty="0"/>
              <a:t>about </a:t>
            </a:r>
            <a:r>
              <a:rPr spc="40" dirty="0"/>
              <a:t>40 </a:t>
            </a:r>
            <a:r>
              <a:rPr spc="25" dirty="0"/>
              <a:t>hours. </a:t>
            </a:r>
            <a:r>
              <a:rPr spc="60" dirty="0"/>
              <a:t>The </a:t>
            </a:r>
            <a:r>
              <a:rPr spc="55" dirty="0"/>
              <a:t>main  </a:t>
            </a:r>
            <a:r>
              <a:rPr spc="35" dirty="0"/>
              <a:t>diﬀerence </a:t>
            </a:r>
            <a:r>
              <a:rPr spc="45" dirty="0"/>
              <a:t>between </a:t>
            </a:r>
            <a:r>
              <a:rPr spc="70" dirty="0"/>
              <a:t>the </a:t>
            </a:r>
            <a:r>
              <a:rPr spc="-5" dirty="0"/>
              <a:t>gas </a:t>
            </a:r>
            <a:r>
              <a:rPr spc="45" dirty="0"/>
              <a:t>ﬁred </a:t>
            </a:r>
            <a:r>
              <a:rPr spc="30" dirty="0"/>
              <a:t>kiln </a:t>
            </a:r>
            <a:r>
              <a:rPr spc="70" dirty="0"/>
              <a:t>and the </a:t>
            </a:r>
            <a:r>
              <a:rPr spc="20" dirty="0"/>
              <a:t>salt </a:t>
            </a:r>
            <a:r>
              <a:rPr spc="30" dirty="0"/>
              <a:t>kiln </a:t>
            </a:r>
            <a:r>
              <a:rPr spc="-10" dirty="0"/>
              <a:t>is </a:t>
            </a:r>
            <a:r>
              <a:rPr spc="70" dirty="0"/>
              <a:t>the </a:t>
            </a:r>
            <a:r>
              <a:rPr spc="50" dirty="0"/>
              <a:t>addition </a:t>
            </a:r>
            <a:r>
              <a:rPr spc="10" dirty="0"/>
              <a:t>of </a:t>
            </a:r>
            <a:r>
              <a:rPr spc="50" dirty="0"/>
              <a:t>sodium </a:t>
            </a:r>
            <a:r>
              <a:rPr spc="70" dirty="0"/>
              <a:t>to the  </a:t>
            </a:r>
            <a:r>
              <a:rPr spc="-10" dirty="0"/>
              <a:t>kiln.</a:t>
            </a:r>
            <a:r>
              <a:rPr dirty="0"/>
              <a:t> </a:t>
            </a:r>
            <a:r>
              <a:rPr spc="60" dirty="0"/>
              <a:t>The</a:t>
            </a:r>
            <a:r>
              <a:rPr dirty="0"/>
              <a:t> </a:t>
            </a:r>
            <a:r>
              <a:rPr spc="20" dirty="0"/>
              <a:t>salt</a:t>
            </a:r>
            <a:r>
              <a:rPr spc="5" dirty="0"/>
              <a:t> </a:t>
            </a:r>
            <a:r>
              <a:rPr spc="30" dirty="0"/>
              <a:t>kiln</a:t>
            </a:r>
            <a:r>
              <a:rPr dirty="0"/>
              <a:t> follows </a:t>
            </a:r>
            <a:r>
              <a:rPr spc="20" dirty="0"/>
              <a:t>a</a:t>
            </a:r>
            <a:r>
              <a:rPr spc="5" dirty="0"/>
              <a:t> </a:t>
            </a:r>
            <a:r>
              <a:rPr spc="25" dirty="0"/>
              <a:t>similar</a:t>
            </a:r>
            <a:r>
              <a:rPr dirty="0"/>
              <a:t> </a:t>
            </a:r>
            <a:r>
              <a:rPr spc="70" dirty="0"/>
              <a:t>pattern</a:t>
            </a:r>
            <a:r>
              <a:rPr dirty="0"/>
              <a:t> </a:t>
            </a:r>
            <a:r>
              <a:rPr spc="70" dirty="0"/>
              <a:t>to</a:t>
            </a:r>
            <a:r>
              <a:rPr spc="5" dirty="0"/>
              <a:t> </a:t>
            </a:r>
            <a:r>
              <a:rPr spc="70" dirty="0"/>
              <a:t>the</a:t>
            </a:r>
            <a:r>
              <a:rPr dirty="0"/>
              <a:t> </a:t>
            </a:r>
            <a:r>
              <a:rPr spc="45" dirty="0"/>
              <a:t>wood</a:t>
            </a:r>
            <a:r>
              <a:rPr dirty="0"/>
              <a:t> </a:t>
            </a:r>
            <a:r>
              <a:rPr spc="10" dirty="0"/>
              <a:t>kiln,</a:t>
            </a:r>
            <a:r>
              <a:rPr spc="5" dirty="0"/>
              <a:t> </a:t>
            </a:r>
            <a:r>
              <a:rPr spc="15" dirty="0"/>
              <a:t>allowing</a:t>
            </a:r>
            <a:r>
              <a:rPr dirty="0"/>
              <a:t> </a:t>
            </a:r>
            <a:r>
              <a:rPr spc="20" dirty="0"/>
              <a:t>for</a:t>
            </a:r>
            <a:r>
              <a:rPr spc="5" dirty="0"/>
              <a:t> </a:t>
            </a:r>
            <a:r>
              <a:rPr spc="55" dirty="0"/>
              <a:t>more</a:t>
            </a:r>
            <a:r>
              <a:rPr dirty="0"/>
              <a:t> </a:t>
            </a:r>
            <a:r>
              <a:rPr spc="10" dirty="0"/>
              <a:t>volatile  </a:t>
            </a:r>
            <a:r>
              <a:rPr spc="45" dirty="0"/>
              <a:t>interactions between elements </a:t>
            </a:r>
            <a:r>
              <a:rPr spc="70" dirty="0"/>
              <a:t>and </a:t>
            </a:r>
            <a:r>
              <a:rPr spc="35" dirty="0"/>
              <a:t>changing </a:t>
            </a:r>
            <a:r>
              <a:rPr spc="70" dirty="0"/>
              <a:t>the </a:t>
            </a:r>
            <a:r>
              <a:rPr spc="50" dirty="0"/>
              <a:t>attributes </a:t>
            </a:r>
            <a:r>
              <a:rPr spc="10" dirty="0"/>
              <a:t>of </a:t>
            </a:r>
            <a:r>
              <a:rPr dirty="0"/>
              <a:t>glazes </a:t>
            </a:r>
            <a:r>
              <a:rPr spc="70" dirty="0"/>
              <a:t>and other  </a:t>
            </a:r>
            <a:r>
              <a:rPr spc="40" dirty="0"/>
              <a:t>colorants </a:t>
            </a:r>
            <a:r>
              <a:rPr spc="55" dirty="0"/>
              <a:t>more </a:t>
            </a:r>
            <a:r>
              <a:rPr spc="20" dirty="0"/>
              <a:t>drastically </a:t>
            </a:r>
            <a:r>
              <a:rPr spc="45" dirty="0"/>
              <a:t>with </a:t>
            </a:r>
            <a:r>
              <a:rPr spc="-5" dirty="0"/>
              <a:t>less </a:t>
            </a:r>
            <a:r>
              <a:rPr spc="30" dirty="0"/>
              <a:t>predictability </a:t>
            </a:r>
            <a:r>
              <a:rPr spc="80" dirty="0"/>
              <a:t>than </a:t>
            </a:r>
            <a:r>
              <a:rPr spc="70" dirty="0"/>
              <a:t>the</a:t>
            </a:r>
            <a:r>
              <a:rPr spc="-265" dirty="0"/>
              <a:t> </a:t>
            </a:r>
            <a:r>
              <a:rPr spc="-5" dirty="0"/>
              <a:t>gas </a:t>
            </a:r>
            <a:r>
              <a:rPr spc="-10" dirty="0"/>
              <a:t>kiln.</a:t>
            </a:r>
          </a:p>
          <a:p>
            <a:pPr marL="12700" marR="5080">
              <a:lnSpc>
                <a:spcPct val="114599"/>
              </a:lnSpc>
              <a:spcBef>
                <a:spcPts val="1575"/>
              </a:spcBef>
            </a:pPr>
            <a:r>
              <a:rPr spc="60" dirty="0"/>
              <a:t>The </a:t>
            </a:r>
            <a:r>
              <a:rPr spc="20" dirty="0"/>
              <a:t>salt </a:t>
            </a:r>
            <a:r>
              <a:rPr spc="30" dirty="0"/>
              <a:t>kiln </a:t>
            </a:r>
            <a:r>
              <a:rPr spc="5" dirty="0"/>
              <a:t>yields </a:t>
            </a:r>
            <a:r>
              <a:rPr spc="55" dirty="0"/>
              <a:t>more </a:t>
            </a:r>
            <a:r>
              <a:rPr spc="40" dirty="0"/>
              <a:t>consistent </a:t>
            </a:r>
            <a:r>
              <a:rPr spc="25" dirty="0"/>
              <a:t>results </a:t>
            </a:r>
            <a:r>
              <a:rPr spc="80" dirty="0"/>
              <a:t>than </a:t>
            </a:r>
            <a:r>
              <a:rPr spc="70" dirty="0"/>
              <a:t>the </a:t>
            </a:r>
            <a:r>
              <a:rPr spc="20" dirty="0"/>
              <a:t>wood-kiln, </a:t>
            </a:r>
            <a:r>
              <a:rPr spc="80" dirty="0"/>
              <a:t>but </a:t>
            </a:r>
            <a:r>
              <a:rPr spc="5" dirty="0"/>
              <a:t>allows </a:t>
            </a:r>
            <a:r>
              <a:rPr spc="20" dirty="0"/>
              <a:t>for a </a:t>
            </a:r>
            <a:r>
              <a:rPr spc="35" dirty="0"/>
              <a:t>wider  </a:t>
            </a:r>
            <a:r>
              <a:rPr spc="20" dirty="0"/>
              <a:t>variety</a:t>
            </a:r>
            <a:r>
              <a:rPr dirty="0"/>
              <a:t> </a:t>
            </a:r>
            <a:r>
              <a:rPr spc="50" dirty="0"/>
              <a:t>in</a:t>
            </a:r>
            <a:r>
              <a:rPr spc="5" dirty="0"/>
              <a:t> </a:t>
            </a:r>
            <a:r>
              <a:rPr spc="30" dirty="0"/>
              <a:t>characteristics</a:t>
            </a:r>
            <a:r>
              <a:rPr dirty="0"/>
              <a:t> </a:t>
            </a:r>
            <a:r>
              <a:rPr spc="80" dirty="0"/>
              <a:t>than</a:t>
            </a:r>
            <a:r>
              <a:rPr spc="5" dirty="0"/>
              <a:t> </a:t>
            </a:r>
            <a:r>
              <a:rPr spc="70" dirty="0"/>
              <a:t>the</a:t>
            </a:r>
            <a:r>
              <a:rPr spc="5" dirty="0"/>
              <a:t> </a:t>
            </a:r>
            <a:r>
              <a:rPr spc="-5" dirty="0"/>
              <a:t>gas</a:t>
            </a:r>
            <a:r>
              <a:rPr dirty="0"/>
              <a:t> </a:t>
            </a:r>
            <a:r>
              <a:rPr spc="-10" dirty="0"/>
              <a:t>kiln.</a:t>
            </a:r>
            <a:r>
              <a:rPr spc="5" dirty="0"/>
              <a:t> </a:t>
            </a:r>
            <a:r>
              <a:rPr spc="60" dirty="0"/>
              <a:t>The</a:t>
            </a:r>
            <a:r>
              <a:rPr spc="5" dirty="0"/>
              <a:t> </a:t>
            </a:r>
            <a:r>
              <a:rPr spc="35" dirty="0"/>
              <a:t>tests</a:t>
            </a:r>
            <a:r>
              <a:rPr dirty="0"/>
              <a:t> </a:t>
            </a:r>
            <a:r>
              <a:rPr spc="40" dirty="0"/>
              <a:t>from</a:t>
            </a:r>
            <a:r>
              <a:rPr spc="5" dirty="0"/>
              <a:t> </a:t>
            </a:r>
            <a:r>
              <a:rPr spc="70" dirty="0"/>
              <a:t>the</a:t>
            </a:r>
            <a:r>
              <a:rPr spc="5" dirty="0"/>
              <a:t> </a:t>
            </a:r>
            <a:r>
              <a:rPr spc="20" dirty="0"/>
              <a:t>salt</a:t>
            </a:r>
            <a:r>
              <a:rPr dirty="0"/>
              <a:t> </a:t>
            </a:r>
            <a:r>
              <a:rPr spc="30" dirty="0"/>
              <a:t>kiln</a:t>
            </a:r>
            <a:r>
              <a:rPr spc="5" dirty="0"/>
              <a:t> </a:t>
            </a:r>
            <a:r>
              <a:rPr spc="65" dirty="0"/>
              <a:t>tended</a:t>
            </a:r>
            <a:r>
              <a:rPr dirty="0"/>
              <a:t> </a:t>
            </a:r>
            <a:r>
              <a:rPr spc="70" dirty="0"/>
              <a:t>to</a:t>
            </a:r>
            <a:r>
              <a:rPr spc="5" dirty="0"/>
              <a:t> </a:t>
            </a:r>
            <a:r>
              <a:rPr spc="55" dirty="0"/>
              <a:t>darken  </a:t>
            </a:r>
            <a:r>
              <a:rPr spc="50" dirty="0"/>
              <a:t>in</a:t>
            </a:r>
            <a:r>
              <a:rPr dirty="0"/>
              <a:t> </a:t>
            </a:r>
            <a:r>
              <a:rPr spc="50" dirty="0"/>
              <a:t>pigmentation</a:t>
            </a:r>
            <a:r>
              <a:rPr dirty="0"/>
              <a:t> </a:t>
            </a:r>
            <a:r>
              <a:rPr spc="70" dirty="0"/>
              <a:t>and</a:t>
            </a:r>
            <a:r>
              <a:rPr dirty="0"/>
              <a:t> </a:t>
            </a:r>
            <a:r>
              <a:rPr spc="15" dirty="0"/>
              <a:t>followed</a:t>
            </a:r>
            <a:r>
              <a:rPr dirty="0"/>
              <a:t> </a:t>
            </a:r>
            <a:r>
              <a:rPr spc="20" dirty="0"/>
              <a:t>a</a:t>
            </a:r>
            <a:r>
              <a:rPr dirty="0"/>
              <a:t> </a:t>
            </a:r>
            <a:r>
              <a:rPr spc="25" dirty="0"/>
              <a:t>similar</a:t>
            </a:r>
            <a:r>
              <a:rPr spc="5" dirty="0"/>
              <a:t> </a:t>
            </a:r>
            <a:r>
              <a:rPr spc="70" dirty="0"/>
              <a:t>pattern</a:t>
            </a:r>
            <a:r>
              <a:rPr dirty="0"/>
              <a:t> </a:t>
            </a:r>
            <a:r>
              <a:rPr spc="10" dirty="0"/>
              <a:t>of</a:t>
            </a:r>
            <a:r>
              <a:rPr dirty="0"/>
              <a:t> </a:t>
            </a:r>
            <a:r>
              <a:rPr spc="85" dirty="0"/>
              <a:t>burn</a:t>
            </a:r>
            <a:r>
              <a:rPr dirty="0"/>
              <a:t> </a:t>
            </a:r>
            <a:r>
              <a:rPr spc="75" dirty="0"/>
              <a:t>out</a:t>
            </a:r>
            <a:r>
              <a:rPr dirty="0"/>
              <a:t> </a:t>
            </a:r>
            <a:r>
              <a:rPr spc="75" dirty="0"/>
              <a:t>that</a:t>
            </a:r>
            <a:r>
              <a:rPr dirty="0"/>
              <a:t> </a:t>
            </a:r>
            <a:r>
              <a:rPr spc="70" dirty="0"/>
              <a:t>the</a:t>
            </a:r>
            <a:r>
              <a:rPr spc="5" dirty="0"/>
              <a:t> </a:t>
            </a:r>
            <a:r>
              <a:rPr spc="-5" dirty="0"/>
              <a:t>gas</a:t>
            </a:r>
            <a:r>
              <a:rPr dirty="0"/>
              <a:t> </a:t>
            </a:r>
            <a:r>
              <a:rPr spc="30" dirty="0"/>
              <a:t>kiln</a:t>
            </a:r>
            <a:r>
              <a:rPr dirty="0"/>
              <a:t> did.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2223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/>
              <a:t>Additional</a:t>
            </a:r>
            <a:r>
              <a:rPr sz="3000" spc="-50" dirty="0"/>
              <a:t> </a:t>
            </a:r>
            <a:r>
              <a:rPr sz="3000" spc="-80" dirty="0"/>
              <a:t>Tests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10" dirty="0"/>
              <a:t>For </a:t>
            </a:r>
            <a:r>
              <a:rPr spc="70" dirty="0"/>
              <a:t>the </a:t>
            </a:r>
            <a:r>
              <a:rPr spc="40" dirty="0"/>
              <a:t>ﬁnal </a:t>
            </a:r>
            <a:r>
              <a:rPr spc="70" dirty="0"/>
              <a:t>round </a:t>
            </a:r>
            <a:r>
              <a:rPr spc="10" dirty="0"/>
              <a:t>of </a:t>
            </a:r>
            <a:r>
              <a:rPr spc="15" dirty="0"/>
              <a:t>tests, I </a:t>
            </a:r>
            <a:r>
              <a:rPr spc="55" dirty="0"/>
              <a:t>wanted </a:t>
            </a:r>
            <a:r>
              <a:rPr spc="70" dirty="0"/>
              <a:t>to </a:t>
            </a:r>
            <a:r>
              <a:rPr spc="35" dirty="0"/>
              <a:t>ﬁgure </a:t>
            </a:r>
            <a:r>
              <a:rPr spc="75" dirty="0"/>
              <a:t>out </a:t>
            </a:r>
            <a:r>
              <a:rPr spc="20" dirty="0"/>
              <a:t>a </a:t>
            </a:r>
            <a:r>
              <a:rPr spc="-5" dirty="0"/>
              <a:t>way </a:t>
            </a:r>
            <a:r>
              <a:rPr spc="70" dirty="0"/>
              <a:t>to </a:t>
            </a:r>
            <a:r>
              <a:rPr spc="25" dirty="0"/>
              <a:t>apply </a:t>
            </a:r>
            <a:r>
              <a:rPr spc="70" dirty="0"/>
              <a:t>the </a:t>
            </a:r>
            <a:r>
              <a:rPr spc="10" dirty="0"/>
              <a:t>slip </a:t>
            </a:r>
            <a:r>
              <a:rPr spc="70" dirty="0"/>
              <a:t>to the </a:t>
            </a:r>
            <a:r>
              <a:rPr spc="-10" dirty="0"/>
              <a:t>clay  </a:t>
            </a:r>
            <a:r>
              <a:rPr spc="40" dirty="0"/>
              <a:t>body</a:t>
            </a:r>
            <a:r>
              <a:rPr spc="5" dirty="0"/>
              <a:t> </a:t>
            </a:r>
            <a:r>
              <a:rPr spc="10" dirty="0"/>
              <a:t>following</a:t>
            </a:r>
            <a:r>
              <a:rPr spc="5" dirty="0"/>
              <a:t> </a:t>
            </a:r>
            <a:r>
              <a:rPr spc="70" dirty="0"/>
              <a:t>the</a:t>
            </a:r>
            <a:r>
              <a:rPr spc="10" dirty="0"/>
              <a:t> </a:t>
            </a:r>
            <a:r>
              <a:rPr spc="35" dirty="0"/>
              <a:t>bisque</a:t>
            </a:r>
            <a:r>
              <a:rPr spc="5" dirty="0"/>
              <a:t> ﬁring. </a:t>
            </a:r>
            <a:r>
              <a:rPr spc="15" dirty="0"/>
              <a:t>Traditionally,</a:t>
            </a:r>
            <a:r>
              <a:rPr spc="10" dirty="0"/>
              <a:t> </a:t>
            </a:r>
            <a:r>
              <a:rPr spc="5" dirty="0"/>
              <a:t>slips </a:t>
            </a:r>
            <a:r>
              <a:rPr spc="65" dirty="0"/>
              <a:t>do</a:t>
            </a:r>
            <a:r>
              <a:rPr spc="5" dirty="0"/>
              <a:t> </a:t>
            </a:r>
            <a:r>
              <a:rPr spc="80" dirty="0"/>
              <a:t>not</a:t>
            </a:r>
            <a:r>
              <a:rPr spc="10" dirty="0"/>
              <a:t> </a:t>
            </a:r>
            <a:r>
              <a:rPr spc="50" dirty="0"/>
              <a:t>contain</a:t>
            </a:r>
            <a:r>
              <a:rPr spc="5" dirty="0"/>
              <a:t> </a:t>
            </a:r>
            <a:r>
              <a:rPr spc="60" dirty="0"/>
              <a:t>enough</a:t>
            </a:r>
            <a:r>
              <a:rPr spc="5" dirty="0"/>
              <a:t> </a:t>
            </a:r>
            <a:r>
              <a:rPr spc="45" dirty="0"/>
              <a:t>ﬂux</a:t>
            </a:r>
            <a:r>
              <a:rPr spc="10" dirty="0"/>
              <a:t> </a:t>
            </a:r>
            <a:r>
              <a:rPr spc="70" dirty="0"/>
              <a:t>to</a:t>
            </a:r>
            <a:r>
              <a:rPr dirty="0"/>
              <a:t> </a:t>
            </a:r>
            <a:r>
              <a:rPr spc="15" dirty="0"/>
              <a:t>stick  </a:t>
            </a:r>
            <a:r>
              <a:rPr spc="70" dirty="0"/>
              <a:t>to the </a:t>
            </a:r>
            <a:r>
              <a:rPr spc="-10" dirty="0"/>
              <a:t>clay </a:t>
            </a:r>
            <a:r>
              <a:rPr spc="40" dirty="0"/>
              <a:t>body </a:t>
            </a:r>
            <a:r>
              <a:rPr spc="50" dirty="0"/>
              <a:t>in </a:t>
            </a:r>
            <a:r>
              <a:rPr spc="20" dirty="0"/>
              <a:t>its greenware, </a:t>
            </a:r>
            <a:r>
              <a:rPr spc="65" dirty="0"/>
              <a:t>or </a:t>
            </a:r>
            <a:r>
              <a:rPr spc="25" dirty="0"/>
              <a:t>bisqueware </a:t>
            </a:r>
            <a:r>
              <a:rPr spc="10" dirty="0"/>
              <a:t>state. </a:t>
            </a:r>
            <a:r>
              <a:rPr spc="20" dirty="0"/>
              <a:t>However, </a:t>
            </a:r>
            <a:r>
              <a:rPr spc="15" dirty="0"/>
              <a:t>I </a:t>
            </a:r>
            <a:r>
              <a:rPr spc="50" dirty="0"/>
              <a:t>found </a:t>
            </a:r>
            <a:r>
              <a:rPr spc="75" dirty="0"/>
              <a:t>that </a:t>
            </a:r>
            <a:r>
              <a:rPr spc="-20" dirty="0"/>
              <a:t>if </a:t>
            </a:r>
            <a:r>
              <a:rPr spc="15" dirty="0"/>
              <a:t>I </a:t>
            </a:r>
            <a:r>
              <a:rPr spc="55" dirty="0"/>
              <a:t>added  </a:t>
            </a:r>
            <a:r>
              <a:rPr spc="-95" dirty="0"/>
              <a:t>10% </a:t>
            </a:r>
            <a:r>
              <a:rPr spc="10" dirty="0"/>
              <a:t>of </a:t>
            </a:r>
            <a:r>
              <a:rPr spc="20" dirty="0"/>
              <a:t>a clear </a:t>
            </a:r>
            <a:r>
              <a:rPr spc="45" dirty="0"/>
              <a:t>powdered cone </a:t>
            </a:r>
            <a:r>
              <a:rPr spc="-30" dirty="0"/>
              <a:t>6 </a:t>
            </a:r>
            <a:r>
              <a:rPr spc="-10" dirty="0"/>
              <a:t>glaze, </a:t>
            </a:r>
            <a:r>
              <a:rPr spc="45" dirty="0"/>
              <a:t>with </a:t>
            </a:r>
            <a:r>
              <a:rPr spc="70" dirty="0"/>
              <a:t>the </a:t>
            </a:r>
            <a:r>
              <a:rPr spc="50" dirty="0"/>
              <a:t>addition </a:t>
            </a:r>
            <a:r>
              <a:rPr spc="10" dirty="0"/>
              <a:t>of </a:t>
            </a:r>
            <a:r>
              <a:rPr spc="45" dirty="0"/>
              <a:t>two </a:t>
            </a:r>
            <a:r>
              <a:rPr spc="40" dirty="0"/>
              <a:t>tablespoons </a:t>
            </a:r>
            <a:r>
              <a:rPr spc="10" dirty="0"/>
              <a:t>of </a:t>
            </a:r>
            <a:r>
              <a:rPr spc="55" dirty="0"/>
              <a:t>CMC  </a:t>
            </a:r>
            <a:r>
              <a:rPr spc="45" dirty="0"/>
              <a:t>solution </a:t>
            </a:r>
            <a:r>
              <a:rPr spc="70" dirty="0"/>
              <a:t>to the </a:t>
            </a:r>
            <a:r>
              <a:rPr spc="40" dirty="0"/>
              <a:t>remaining </a:t>
            </a:r>
            <a:r>
              <a:rPr spc="20" dirty="0"/>
              <a:t>500 </a:t>
            </a:r>
            <a:r>
              <a:rPr spc="45" dirty="0"/>
              <a:t>gram </a:t>
            </a:r>
            <a:r>
              <a:rPr spc="40" dirty="0"/>
              <a:t>batches </a:t>
            </a:r>
            <a:r>
              <a:rPr spc="10" dirty="0"/>
              <a:t>of </a:t>
            </a:r>
            <a:r>
              <a:rPr spc="30" dirty="0"/>
              <a:t>colored </a:t>
            </a:r>
            <a:r>
              <a:rPr spc="-5" dirty="0"/>
              <a:t>slip, </a:t>
            </a:r>
            <a:r>
              <a:rPr spc="70" dirty="0"/>
              <a:t>the </a:t>
            </a:r>
            <a:r>
              <a:rPr spc="10" dirty="0"/>
              <a:t>slip </a:t>
            </a:r>
            <a:r>
              <a:rPr spc="55" dirty="0"/>
              <a:t>maintained </a:t>
            </a:r>
            <a:r>
              <a:rPr spc="20" dirty="0"/>
              <a:t>its  </a:t>
            </a:r>
            <a:r>
              <a:rPr spc="35" dirty="0"/>
              <a:t>liquid</a:t>
            </a:r>
            <a:r>
              <a:rPr dirty="0"/>
              <a:t> </a:t>
            </a:r>
            <a:r>
              <a:rPr spc="25" dirty="0"/>
              <a:t>consistency</a:t>
            </a:r>
            <a:r>
              <a:rPr dirty="0"/>
              <a:t> </a:t>
            </a:r>
            <a:r>
              <a:rPr spc="30" dirty="0"/>
              <a:t>long</a:t>
            </a:r>
            <a:r>
              <a:rPr dirty="0"/>
              <a:t> </a:t>
            </a:r>
            <a:r>
              <a:rPr spc="60" dirty="0"/>
              <a:t>enough</a:t>
            </a:r>
            <a:r>
              <a:rPr dirty="0"/>
              <a:t> </a:t>
            </a:r>
            <a:r>
              <a:rPr spc="70" dirty="0"/>
              <a:t>to</a:t>
            </a:r>
            <a:r>
              <a:rPr spc="5" dirty="0"/>
              <a:t> </a:t>
            </a:r>
            <a:r>
              <a:rPr spc="45" dirty="0"/>
              <a:t>absorb</a:t>
            </a:r>
            <a:r>
              <a:rPr dirty="0"/>
              <a:t> </a:t>
            </a:r>
            <a:r>
              <a:rPr spc="70" dirty="0"/>
              <a:t>and</a:t>
            </a:r>
            <a:r>
              <a:rPr dirty="0"/>
              <a:t> </a:t>
            </a:r>
            <a:r>
              <a:rPr spc="70" dirty="0"/>
              <a:t>to</a:t>
            </a:r>
            <a:r>
              <a:rPr dirty="0"/>
              <a:t> </a:t>
            </a:r>
            <a:r>
              <a:rPr spc="75" dirty="0"/>
              <a:t>bond</a:t>
            </a:r>
            <a:r>
              <a:rPr dirty="0"/>
              <a:t> </a:t>
            </a:r>
            <a:r>
              <a:rPr spc="70" dirty="0"/>
              <a:t>to</a:t>
            </a:r>
            <a:r>
              <a:rPr spc="5" dirty="0"/>
              <a:t> </a:t>
            </a:r>
            <a:r>
              <a:rPr spc="70" dirty="0"/>
              <a:t>the</a:t>
            </a:r>
            <a:r>
              <a:rPr dirty="0"/>
              <a:t> </a:t>
            </a:r>
            <a:r>
              <a:rPr spc="40" dirty="0"/>
              <a:t>bisqued</a:t>
            </a:r>
            <a:r>
              <a:rPr dirty="0"/>
              <a:t> surface.</a:t>
            </a:r>
          </a:p>
          <a:p>
            <a:pPr marL="12700" marR="271145">
              <a:lnSpc>
                <a:spcPct val="114599"/>
              </a:lnSpc>
              <a:spcBef>
                <a:spcPts val="1575"/>
              </a:spcBef>
            </a:pPr>
            <a:r>
              <a:rPr spc="20" dirty="0"/>
              <a:t>Therefore,</a:t>
            </a:r>
            <a:r>
              <a:rPr spc="5" dirty="0"/>
              <a:t> </a:t>
            </a:r>
            <a:r>
              <a:rPr spc="65" dirty="0"/>
              <a:t>another</a:t>
            </a:r>
            <a:r>
              <a:rPr spc="10" dirty="0"/>
              <a:t> </a:t>
            </a:r>
            <a:r>
              <a:rPr spc="70" dirty="0"/>
              <a:t>round</a:t>
            </a:r>
            <a:r>
              <a:rPr spc="10" dirty="0"/>
              <a:t> of </a:t>
            </a:r>
            <a:r>
              <a:rPr spc="35" dirty="0"/>
              <a:t>testing</a:t>
            </a:r>
            <a:r>
              <a:rPr spc="5" dirty="0"/>
              <a:t> was</a:t>
            </a:r>
            <a:r>
              <a:rPr spc="10" dirty="0"/>
              <a:t> </a:t>
            </a:r>
            <a:r>
              <a:rPr spc="55" dirty="0"/>
              <a:t>needed</a:t>
            </a:r>
            <a:r>
              <a:rPr spc="10" dirty="0"/>
              <a:t> </a:t>
            </a:r>
            <a:r>
              <a:rPr spc="70" dirty="0"/>
              <a:t>to</a:t>
            </a:r>
            <a:r>
              <a:rPr spc="10" dirty="0"/>
              <a:t> </a:t>
            </a:r>
            <a:r>
              <a:rPr spc="25" dirty="0"/>
              <a:t>explore</a:t>
            </a:r>
            <a:r>
              <a:rPr spc="10" dirty="0"/>
              <a:t> </a:t>
            </a:r>
            <a:r>
              <a:rPr spc="70" dirty="0"/>
              <a:t>the</a:t>
            </a:r>
            <a:r>
              <a:rPr spc="5" dirty="0"/>
              <a:t> </a:t>
            </a:r>
            <a:r>
              <a:rPr spc="25" dirty="0"/>
              <a:t>eﬀects</a:t>
            </a:r>
            <a:r>
              <a:rPr spc="10" dirty="0"/>
              <a:t> </a:t>
            </a:r>
            <a:r>
              <a:rPr spc="70" dirty="0"/>
              <a:t>the</a:t>
            </a:r>
            <a:r>
              <a:rPr spc="10" dirty="0"/>
              <a:t> </a:t>
            </a:r>
            <a:r>
              <a:rPr spc="50" dirty="0"/>
              <a:t>addition</a:t>
            </a:r>
            <a:r>
              <a:rPr spc="10" dirty="0"/>
              <a:t> of  </a:t>
            </a:r>
            <a:r>
              <a:rPr spc="40" dirty="0"/>
              <a:t>new </a:t>
            </a:r>
            <a:r>
              <a:rPr spc="35" dirty="0"/>
              <a:t>materials </a:t>
            </a:r>
            <a:r>
              <a:rPr spc="40" dirty="0"/>
              <a:t>would </a:t>
            </a:r>
            <a:r>
              <a:rPr spc="15" dirty="0"/>
              <a:t>have </a:t>
            </a:r>
            <a:r>
              <a:rPr spc="80" dirty="0"/>
              <a:t>on </a:t>
            </a:r>
            <a:r>
              <a:rPr spc="70" dirty="0"/>
              <a:t>the </a:t>
            </a:r>
            <a:r>
              <a:rPr spc="40" dirty="0"/>
              <a:t>ﬁnal</a:t>
            </a:r>
            <a:r>
              <a:rPr spc="-290" dirty="0"/>
              <a:t> </a:t>
            </a:r>
            <a:r>
              <a:rPr spc="35" dirty="0"/>
              <a:t>pigmentations.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2223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/>
              <a:t>Additional</a:t>
            </a:r>
            <a:r>
              <a:rPr sz="3000" spc="-50" dirty="0"/>
              <a:t> </a:t>
            </a:r>
            <a:r>
              <a:rPr sz="3000" spc="-80" dirty="0"/>
              <a:t>Tests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820737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Once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additional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materials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added, </a:t>
            </a:r>
            <a:r>
              <a:rPr sz="1800" spc="65" dirty="0">
                <a:solidFill>
                  <a:srgbClr val="CACACA"/>
                </a:solidFill>
                <a:latin typeface="Times New Roman"/>
                <a:cs typeface="Times New Roman"/>
              </a:rPr>
              <a:t>another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layer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complexity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was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added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 the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pigments.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pigments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again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painted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on,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this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time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onto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bisque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ACACA"/>
                </a:solidFill>
                <a:latin typeface="Times New Roman"/>
                <a:cs typeface="Times New Roman"/>
              </a:rPr>
              <a:t>wares.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Once 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slip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was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dried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 the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wares,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CACACA"/>
                </a:solidFill>
                <a:latin typeface="Times New Roman"/>
                <a:cs typeface="Times New Roman"/>
              </a:rPr>
              <a:t>every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stain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color,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eight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diﬀerent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glazes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 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brushed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overtop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stain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ﬁred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in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 salt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kiln.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Thus,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revealing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not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only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how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stains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themselves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would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look,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but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also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how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pigments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interacted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with commonly  used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glazes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further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enhance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research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its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applicability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surface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design.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1040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Results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8344534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In </a:t>
            </a:r>
            <a:r>
              <a:rPr sz="1800" spc="25" dirty="0">
                <a:solidFill>
                  <a:srgbClr val="CACACA"/>
                </a:solidFill>
                <a:latin typeface="Times New Roman"/>
                <a:cs typeface="Times New Roman"/>
              </a:rPr>
              <a:t>total, </a:t>
            </a:r>
            <a:r>
              <a:rPr sz="1800" spc="15" dirty="0">
                <a:solidFill>
                  <a:srgbClr val="CACACA"/>
                </a:solidFill>
                <a:latin typeface="Times New Roman"/>
                <a:cs typeface="Times New Roman"/>
              </a:rPr>
              <a:t>over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four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hundred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combinations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glazes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colorants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tested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under 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four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separate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ﬁring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conditions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each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were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applied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CACACA"/>
                </a:solidFill>
                <a:latin typeface="Times New Roman"/>
                <a:cs typeface="Times New Roman"/>
              </a:rPr>
              <a:t>on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CACACA"/>
                </a:solidFill>
                <a:latin typeface="Times New Roman"/>
                <a:cs typeface="Times New Roman"/>
              </a:rPr>
              <a:t>both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stoneware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porcelain 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clay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bodies.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55" dirty="0">
                <a:solidFill>
                  <a:srgbClr val="CACACA"/>
                </a:solidFill>
                <a:latin typeface="Times New Roman"/>
                <a:cs typeface="Times New Roman"/>
              </a:rPr>
              <a:t>most </a:t>
            </a:r>
            <a:r>
              <a:rPr sz="1800" spc="40" dirty="0">
                <a:solidFill>
                  <a:srgbClr val="CACACA"/>
                </a:solidFill>
                <a:latin typeface="Times New Roman"/>
                <a:cs typeface="Times New Roman"/>
              </a:rPr>
              <a:t>consistent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and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cleanest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pigmentation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was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found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using porcelain 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clay </a:t>
            </a:r>
            <a:r>
              <a:rPr sz="1800" spc="5" dirty="0">
                <a:solidFill>
                  <a:srgbClr val="CACACA"/>
                </a:solidFill>
                <a:latin typeface="Times New Roman"/>
                <a:cs typeface="Times New Roman"/>
              </a:rPr>
              <a:t>bodies. </a:t>
            </a:r>
            <a:r>
              <a:rPr sz="1800" spc="60" dirty="0">
                <a:solidFill>
                  <a:srgbClr val="CACACA"/>
                </a:solidFill>
                <a:latin typeface="Times New Roman"/>
                <a:cs typeface="Times New Roman"/>
              </a:rPr>
              <a:t>The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stoneware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typically </a:t>
            </a:r>
            <a:r>
              <a:rPr sz="1800" spc="20" dirty="0">
                <a:solidFill>
                  <a:srgbClr val="CACACA"/>
                </a:solidFill>
                <a:latin typeface="Times New Roman"/>
                <a:cs typeface="Times New Roman"/>
              </a:rPr>
              <a:t>yielded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darker,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browner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hues.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Likely </a:t>
            </a:r>
            <a:r>
              <a:rPr sz="1800" spc="30" dirty="0">
                <a:solidFill>
                  <a:srgbClr val="CACACA"/>
                </a:solidFill>
                <a:latin typeface="Times New Roman"/>
                <a:cs typeface="Times New Roman"/>
              </a:rPr>
              <a:t>caused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by</a:t>
            </a:r>
            <a:r>
              <a:rPr sz="1800" spc="-14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 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higher </a:t>
            </a:r>
            <a:r>
              <a:rPr sz="1800" spc="65" dirty="0">
                <a:solidFill>
                  <a:srgbClr val="CACACA"/>
                </a:solidFill>
                <a:latin typeface="Times New Roman"/>
                <a:cs typeface="Times New Roman"/>
              </a:rPr>
              <a:t>content </a:t>
            </a:r>
            <a:r>
              <a:rPr sz="1800" spc="10" dirty="0">
                <a:solidFill>
                  <a:srgbClr val="CACACA"/>
                </a:solidFill>
                <a:latin typeface="Times New Roman"/>
                <a:cs typeface="Times New Roman"/>
              </a:rPr>
              <a:t>of </a:t>
            </a:r>
            <a:r>
              <a:rPr sz="1800" spc="45" dirty="0">
                <a:solidFill>
                  <a:srgbClr val="CACACA"/>
                </a:solidFill>
                <a:latin typeface="Times New Roman"/>
                <a:cs typeface="Times New Roman"/>
              </a:rPr>
              <a:t>iron </a:t>
            </a:r>
            <a:r>
              <a:rPr sz="1800" spc="50" dirty="0">
                <a:solidFill>
                  <a:srgbClr val="CACACA"/>
                </a:solidFill>
                <a:latin typeface="Times New Roman"/>
                <a:cs typeface="Times New Roman"/>
              </a:rPr>
              <a:t>found in </a:t>
            </a:r>
            <a:r>
              <a:rPr sz="1800" spc="70" dirty="0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sz="1800" spc="-29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CACACA"/>
                </a:solidFill>
                <a:latin typeface="Times New Roman"/>
                <a:cs typeface="Times New Roman"/>
              </a:rPr>
              <a:t>stoneware </a:t>
            </a:r>
            <a:r>
              <a:rPr sz="1800" spc="-10" dirty="0">
                <a:solidFill>
                  <a:srgbClr val="CACACA"/>
                </a:solidFill>
                <a:latin typeface="Times New Roman"/>
                <a:cs typeface="Times New Roman"/>
              </a:rPr>
              <a:t>clay </a:t>
            </a:r>
            <a:r>
              <a:rPr sz="1800" dirty="0">
                <a:solidFill>
                  <a:srgbClr val="CACACA"/>
                </a:solidFill>
                <a:latin typeface="Times New Roman"/>
                <a:cs typeface="Times New Roman"/>
              </a:rPr>
              <a:t>body.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1098</Words>
  <Application>Microsoft Office PowerPoint</Application>
  <PresentationFormat>On-screen Show (16:9)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Narrow</vt:lpstr>
      <vt:lpstr>Calibri</vt:lpstr>
      <vt:lpstr>Times New Roman</vt:lpstr>
      <vt:lpstr>Office Theme</vt:lpstr>
      <vt:lpstr>PowerPoint Presentation</vt:lpstr>
      <vt:lpstr>Background Information</vt:lpstr>
      <vt:lpstr>Testing</vt:lpstr>
      <vt:lpstr>Wood Kiln</vt:lpstr>
      <vt:lpstr>Gas Kiln</vt:lpstr>
      <vt:lpstr>Salt Kiln</vt:lpstr>
      <vt:lpstr>Additional Tests</vt:lpstr>
      <vt:lpstr>Additional Tests</vt:lpstr>
      <vt:lpstr>Results</vt:lpstr>
      <vt:lpstr>Conclusions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Noelle Graver</dc:creator>
  <cp:lastModifiedBy>Alexandra Noelle Graver</cp:lastModifiedBy>
  <cp:revision>1</cp:revision>
  <dcterms:created xsi:type="dcterms:W3CDTF">2020-05-05T22:13:43Z</dcterms:created>
  <dcterms:modified xsi:type="dcterms:W3CDTF">2020-05-05T22:17:59Z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