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Lobster Two"/>
      <p:regular r:id="rId13"/>
      <p:bold r:id="rId14"/>
      <p:italic r:id="rId15"/>
      <p:boldItalic r:id="rId16"/>
    </p:embeddedFont>
    <p:embeddedFont>
      <p:font typeface="Comfortaa"/>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obsterTw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obsterTwo-italic.fntdata"/><Relationship Id="rId14" Type="http://schemas.openxmlformats.org/officeDocument/2006/relationships/font" Target="fonts/LobsterTwo-bold.fntdata"/><Relationship Id="rId17" Type="http://schemas.openxmlformats.org/officeDocument/2006/relationships/font" Target="fonts/Comfortaa-regular.fntdata"/><Relationship Id="rId16" Type="http://schemas.openxmlformats.org/officeDocument/2006/relationships/font" Target="fonts/LobsterTwo-bold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Comforta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840df522d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40df522d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840df522d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840df522d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840df522d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40df522d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fe6f2d74f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fe6f2d74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840df522d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40df522d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fe6f2d74f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fe6f2d74f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drive.google.com/file/d/1TGWxu1twHVqzNkGv4ZyVEwQghfYHeFXD/view" TargetMode="External"/><Relationship Id="rId4" Type="http://schemas.openxmlformats.org/officeDocument/2006/relationships/image" Target="../media/image1.png"/><Relationship Id="rId5" Type="http://schemas.openxmlformats.org/officeDocument/2006/relationships/image" Target="../media/image6.jpg"/><Relationship Id="rId6" Type="http://schemas.openxmlformats.org/officeDocument/2006/relationships/image" Target="../media/image4.jpg"/><Relationship Id="rId7"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4B1K4f5ML2U"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hyperlink" Target="http://drive.google.com/file/d/1rmMeOp9vIfOjAmDlKRxDZKtK1sLd35TU/view"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hyperlink" Target="http://drive.google.com/file/d/1RUw9zOidtIcQu0apG97DrbyAHMxb60SU/view" TargetMode="External"/><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rive.google.com/file/d/1S7-2p0PpcUnaPa142yh8HSAZy7P5IwRn/view"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obster Two"/>
                <a:ea typeface="Lobster Two"/>
                <a:cs typeface="Lobster Two"/>
                <a:sym typeface="Lobster Two"/>
              </a:rPr>
              <a:t>Meander: An Evening Adrift</a:t>
            </a:r>
            <a:endParaRPr>
              <a:latin typeface="Lobster Two"/>
              <a:ea typeface="Lobster Two"/>
              <a:cs typeface="Lobster Two"/>
              <a:sym typeface="Lobster Two"/>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bster Two"/>
                <a:ea typeface="Lobster Two"/>
                <a:cs typeface="Lobster Two"/>
                <a:sym typeface="Lobster Two"/>
              </a:rPr>
              <a:t>Stephanie Childers</a:t>
            </a:r>
            <a:endParaRPr>
              <a:latin typeface="Lobster Two"/>
              <a:ea typeface="Lobster Two"/>
              <a:cs typeface="Lobster Two"/>
              <a:sym typeface="Lobster Tw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Introduction</a:t>
            </a:r>
            <a:endParaRPr>
              <a:latin typeface="Comfortaa"/>
              <a:ea typeface="Comfortaa"/>
              <a:cs typeface="Comfortaa"/>
              <a:sym typeface="Comfortaa"/>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omfortaa"/>
              <a:buChar char="●"/>
            </a:pPr>
            <a:r>
              <a:rPr lang="en">
                <a:latin typeface="Comfortaa"/>
                <a:ea typeface="Comfortaa"/>
                <a:cs typeface="Comfortaa"/>
                <a:sym typeface="Comfortaa"/>
              </a:rPr>
              <a:t>An immersive video installation and animation environment modeled in Autodesk Maya and captured in Unreal Engine 4</a:t>
            </a:r>
            <a:endParaRPr>
              <a:latin typeface="Comfortaa"/>
              <a:ea typeface="Comfortaa"/>
              <a:cs typeface="Comfortaa"/>
              <a:sym typeface="Comfortaa"/>
            </a:endParaRPr>
          </a:p>
          <a:p>
            <a:pPr indent="-342900" lvl="0" marL="457200" rtl="0" algn="l">
              <a:spcBef>
                <a:spcPts val="0"/>
              </a:spcBef>
              <a:spcAft>
                <a:spcPts val="0"/>
              </a:spcAft>
              <a:buSzPts val="1800"/>
              <a:buFont typeface="Comfortaa"/>
              <a:buChar char="●"/>
            </a:pPr>
            <a:r>
              <a:rPr lang="en">
                <a:latin typeface="Comfortaa"/>
                <a:ea typeface="Comfortaa"/>
                <a:cs typeface="Comfortaa"/>
                <a:sym typeface="Comfortaa"/>
              </a:rPr>
              <a:t>Golden Hour examples:</a:t>
            </a:r>
            <a:endParaRPr>
              <a:latin typeface="Comfortaa"/>
              <a:ea typeface="Comfortaa"/>
              <a:cs typeface="Comfortaa"/>
              <a:sym typeface="Comfortaa"/>
            </a:endParaRPr>
          </a:p>
        </p:txBody>
      </p:sp>
      <p:pic>
        <p:nvPicPr>
          <p:cNvPr id="62" name="Google Shape;62;p14" title="IMG_6288.mp3">
            <a:hlinkClick r:id="rId3"/>
          </p:cNvPr>
          <p:cNvPicPr preferRelativeResize="0"/>
          <p:nvPr/>
        </p:nvPicPr>
        <p:blipFill>
          <a:blip r:embed="rId4">
            <a:alphaModFix/>
          </a:blip>
          <a:stretch>
            <a:fillRect/>
          </a:stretch>
        </p:blipFill>
        <p:spPr>
          <a:xfrm>
            <a:off x="152400" y="4721275"/>
            <a:ext cx="269825" cy="269825"/>
          </a:xfrm>
          <a:prstGeom prst="rect">
            <a:avLst/>
          </a:prstGeom>
          <a:noFill/>
          <a:ln>
            <a:noFill/>
          </a:ln>
        </p:spPr>
      </p:pic>
      <p:pic>
        <p:nvPicPr>
          <p:cNvPr id="63" name="Google Shape;63;p14"/>
          <p:cNvPicPr preferRelativeResize="0"/>
          <p:nvPr/>
        </p:nvPicPr>
        <p:blipFill>
          <a:blip r:embed="rId5">
            <a:alphaModFix/>
          </a:blip>
          <a:stretch>
            <a:fillRect/>
          </a:stretch>
        </p:blipFill>
        <p:spPr>
          <a:xfrm>
            <a:off x="81050" y="2218250"/>
            <a:ext cx="3219452" cy="2138286"/>
          </a:xfrm>
          <a:prstGeom prst="rect">
            <a:avLst/>
          </a:prstGeom>
          <a:noFill/>
          <a:ln>
            <a:noFill/>
          </a:ln>
        </p:spPr>
      </p:pic>
      <p:pic>
        <p:nvPicPr>
          <p:cNvPr id="64" name="Google Shape;64;p14"/>
          <p:cNvPicPr preferRelativeResize="0"/>
          <p:nvPr/>
        </p:nvPicPr>
        <p:blipFill>
          <a:blip r:embed="rId6">
            <a:alphaModFix/>
          </a:blip>
          <a:stretch>
            <a:fillRect/>
          </a:stretch>
        </p:blipFill>
        <p:spPr>
          <a:xfrm>
            <a:off x="3370503" y="2403300"/>
            <a:ext cx="2439549" cy="1841576"/>
          </a:xfrm>
          <a:prstGeom prst="rect">
            <a:avLst/>
          </a:prstGeom>
          <a:noFill/>
          <a:ln>
            <a:noFill/>
          </a:ln>
        </p:spPr>
      </p:pic>
      <p:pic>
        <p:nvPicPr>
          <p:cNvPr id="65" name="Google Shape;65;p14"/>
          <p:cNvPicPr preferRelativeResize="0"/>
          <p:nvPr/>
        </p:nvPicPr>
        <p:blipFill>
          <a:blip r:embed="rId7">
            <a:alphaModFix/>
          </a:blip>
          <a:stretch>
            <a:fillRect/>
          </a:stretch>
        </p:blipFill>
        <p:spPr>
          <a:xfrm>
            <a:off x="5880050" y="2215813"/>
            <a:ext cx="3219450" cy="2143125"/>
          </a:xfrm>
          <a:prstGeom prst="rect">
            <a:avLst/>
          </a:prstGeom>
          <a:noFill/>
          <a:ln>
            <a:noFill/>
          </a:ln>
        </p:spPr>
      </p:pic>
      <p:sp>
        <p:nvSpPr>
          <p:cNvPr id="66" name="Google Shape;66;p14"/>
          <p:cNvSpPr txBox="1"/>
          <p:nvPr/>
        </p:nvSpPr>
        <p:spPr>
          <a:xfrm>
            <a:off x="2117850" y="4523125"/>
            <a:ext cx="4908300" cy="3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999999"/>
                </a:solidFill>
                <a:latin typeface="Comfortaa"/>
                <a:ea typeface="Comfortaa"/>
                <a:cs typeface="Comfortaa"/>
                <a:sym typeface="Comfortaa"/>
              </a:rPr>
              <a:t>*images are taken from Creative Commons and labeled for free reuse.</a:t>
            </a:r>
            <a:endParaRPr sz="900">
              <a:solidFill>
                <a:srgbClr val="999999"/>
              </a:solidFill>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This video is part of a video art installation called Meander: An Evening Adrift. &#10;&quot;Meander: An Evening Adrift is an immersive installation and animation environment that presents a quiet perspective in an alternative reality. Often referred to as the “magic hour” by photographers, the golden hour is the time just before the sun has set (or just after it has risen) where the sky displays dazzling hues of orange, red, and pink. Meander transports viewers to a different world, unaffected by the horrors of a dying planet, societal issues, and personal stress, where viewers are invited to escape to this magical time of day and relax, rewarded by the minute, detailed beauties of the environment. The longer the viewer lingers with the ten minute work, the more they are rewarded with meditative peace. Meander: An Evening Adrift highlights the beauties of the golden hour and its liminal qualities by allowing its viewers to immerse themselves into an endless loop of this enchanting time.&quot;" id="73" name="Google Shape;73;p15" title="Meander: An Evening Adrift (BGSU Capstone Project) 2020">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Due to COVID-19</a:t>
            </a:r>
            <a:endParaRPr>
              <a:latin typeface="Comfortaa"/>
              <a:ea typeface="Comfortaa"/>
              <a:cs typeface="Comfortaa"/>
              <a:sym typeface="Comfortaa"/>
            </a:endParaRPr>
          </a:p>
        </p:txBody>
      </p:sp>
      <p:sp>
        <p:nvSpPr>
          <p:cNvPr id="79" name="Google Shape;79;p16"/>
          <p:cNvSpPr txBox="1"/>
          <p:nvPr>
            <p:ph idx="1" type="body"/>
          </p:nvPr>
        </p:nvSpPr>
        <p:spPr>
          <a:xfrm>
            <a:off x="311700" y="1152475"/>
            <a:ext cx="3207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The plan for installation if I had been able to install it.</a:t>
            </a:r>
            <a:endParaRPr>
              <a:latin typeface="Comfortaa"/>
              <a:ea typeface="Comfortaa"/>
              <a:cs typeface="Comfortaa"/>
              <a:sym typeface="Comfortaa"/>
            </a:endParaRPr>
          </a:p>
          <a:p>
            <a:pPr indent="0" lvl="0" marL="0" rtl="0" algn="l">
              <a:spcBef>
                <a:spcPts val="1600"/>
              </a:spcBef>
              <a:spcAft>
                <a:spcPts val="1600"/>
              </a:spcAft>
              <a:buNone/>
            </a:pPr>
            <a:r>
              <a:rPr lang="en">
                <a:latin typeface="Comfortaa"/>
                <a:ea typeface="Comfortaa"/>
                <a:cs typeface="Comfortaa"/>
                <a:sym typeface="Comfortaa"/>
              </a:rPr>
              <a:t>Other decorations included fake plants and shrubbery, cushions made to look like stumps, and nature scent diffusers.</a:t>
            </a:r>
            <a:endParaRPr>
              <a:latin typeface="Comfortaa"/>
              <a:ea typeface="Comfortaa"/>
              <a:cs typeface="Comfortaa"/>
              <a:sym typeface="Comfortaa"/>
            </a:endParaRPr>
          </a:p>
        </p:txBody>
      </p:sp>
      <p:pic>
        <p:nvPicPr>
          <p:cNvPr id="80" name="Google Shape;80;p16"/>
          <p:cNvPicPr preferRelativeResize="0"/>
          <p:nvPr/>
        </p:nvPicPr>
        <p:blipFill>
          <a:blip r:embed="rId3">
            <a:alphaModFix/>
          </a:blip>
          <a:stretch>
            <a:fillRect/>
          </a:stretch>
        </p:blipFill>
        <p:spPr>
          <a:xfrm>
            <a:off x="3647200" y="857338"/>
            <a:ext cx="5185100" cy="4006675"/>
          </a:xfrm>
          <a:prstGeom prst="rect">
            <a:avLst/>
          </a:prstGeom>
          <a:noFill/>
          <a:ln>
            <a:noFill/>
          </a:ln>
        </p:spPr>
      </p:pic>
      <p:pic>
        <p:nvPicPr>
          <p:cNvPr id="81" name="Google Shape;81;p16" title="IMG_6293.mp3">
            <a:hlinkClick r:id="rId4"/>
          </p:cNvPr>
          <p:cNvPicPr preferRelativeResize="0"/>
          <p:nvPr/>
        </p:nvPicPr>
        <p:blipFill>
          <a:blip r:embed="rId5">
            <a:alphaModFix/>
          </a:blip>
          <a:stretch>
            <a:fillRect/>
          </a:stretch>
        </p:blipFill>
        <p:spPr>
          <a:xfrm>
            <a:off x="152400" y="4721275"/>
            <a:ext cx="269825" cy="269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8" name="Google Shape;88;p17"/>
          <p:cNvPicPr preferRelativeResize="0"/>
          <p:nvPr/>
        </p:nvPicPr>
        <p:blipFill>
          <a:blip r:embed="rId3">
            <a:alphaModFix/>
          </a:blip>
          <a:stretch>
            <a:fillRect/>
          </a:stretch>
        </p:blipFill>
        <p:spPr>
          <a:xfrm>
            <a:off x="1138803" y="0"/>
            <a:ext cx="6656298" cy="5143503"/>
          </a:xfrm>
          <a:prstGeom prst="rect">
            <a:avLst/>
          </a:prstGeom>
          <a:noFill/>
          <a:ln>
            <a:noFill/>
          </a:ln>
        </p:spPr>
      </p:pic>
      <p:pic>
        <p:nvPicPr>
          <p:cNvPr id="89" name="Google Shape;89;p17" title="IMG_6290.mp3">
            <a:hlinkClick r:id="rId4"/>
          </p:cNvPr>
          <p:cNvPicPr preferRelativeResize="0"/>
          <p:nvPr/>
        </p:nvPicPr>
        <p:blipFill>
          <a:blip r:embed="rId5">
            <a:alphaModFix/>
          </a:blip>
          <a:stretch>
            <a:fillRect/>
          </a:stretch>
        </p:blipFill>
        <p:spPr>
          <a:xfrm>
            <a:off x="7947501" y="4721275"/>
            <a:ext cx="269825" cy="269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Behind </a:t>
            </a:r>
            <a:r>
              <a:rPr i="1" lang="en">
                <a:latin typeface="Comfortaa"/>
                <a:ea typeface="Comfortaa"/>
                <a:cs typeface="Comfortaa"/>
                <a:sym typeface="Comfortaa"/>
              </a:rPr>
              <a:t>Meander</a:t>
            </a:r>
            <a:endParaRPr i="1">
              <a:latin typeface="Comfortaa"/>
              <a:ea typeface="Comfortaa"/>
              <a:cs typeface="Comfortaa"/>
              <a:sym typeface="Comfortaa"/>
            </a:endParaRPr>
          </a:p>
        </p:txBody>
      </p:sp>
      <p:sp>
        <p:nvSpPr>
          <p:cNvPr id="95" name="Google Shape;95;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Comfortaa"/>
              <a:buChar char="●"/>
            </a:pPr>
            <a:r>
              <a:rPr lang="en">
                <a:latin typeface="Comfortaa"/>
                <a:ea typeface="Comfortaa"/>
                <a:cs typeface="Comfortaa"/>
                <a:sym typeface="Comfortaa"/>
              </a:rPr>
              <a:t>Golden hour</a:t>
            </a:r>
            <a:endParaRPr>
              <a:latin typeface="Comfortaa"/>
              <a:ea typeface="Comfortaa"/>
              <a:cs typeface="Comfortaa"/>
              <a:sym typeface="Comfortaa"/>
            </a:endParaRPr>
          </a:p>
          <a:p>
            <a:pPr indent="-342900" lvl="0" marL="457200" rtl="0" algn="l">
              <a:lnSpc>
                <a:spcPct val="150000"/>
              </a:lnSpc>
              <a:spcBef>
                <a:spcPts val="0"/>
              </a:spcBef>
              <a:spcAft>
                <a:spcPts val="0"/>
              </a:spcAft>
              <a:buSzPts val="1800"/>
              <a:buFont typeface="Comfortaa"/>
              <a:buChar char="●"/>
            </a:pPr>
            <a:r>
              <a:rPr lang="en">
                <a:latin typeface="Comfortaa"/>
                <a:ea typeface="Comfortaa"/>
                <a:cs typeface="Comfortaa"/>
                <a:sym typeface="Comfortaa"/>
              </a:rPr>
              <a:t>Liminal states</a:t>
            </a:r>
            <a:endParaRPr>
              <a:latin typeface="Comfortaa"/>
              <a:ea typeface="Comfortaa"/>
              <a:cs typeface="Comfortaa"/>
              <a:sym typeface="Comfortaa"/>
            </a:endParaRPr>
          </a:p>
          <a:p>
            <a:pPr indent="-317500" lvl="1" marL="914400" rtl="0" algn="l">
              <a:lnSpc>
                <a:spcPct val="150000"/>
              </a:lnSpc>
              <a:spcBef>
                <a:spcPts val="0"/>
              </a:spcBef>
              <a:spcAft>
                <a:spcPts val="0"/>
              </a:spcAft>
              <a:buSzPts val="1400"/>
              <a:buFont typeface="Comfortaa"/>
              <a:buChar char="○"/>
            </a:pPr>
            <a:r>
              <a:rPr lang="en">
                <a:latin typeface="Comfortaa"/>
                <a:ea typeface="Comfortaa"/>
                <a:cs typeface="Comfortaa"/>
                <a:sym typeface="Comfortaa"/>
              </a:rPr>
              <a:t>Examples: Marriage, graduation, golden hour, seasons, etc.</a:t>
            </a:r>
            <a:endParaRPr>
              <a:latin typeface="Comfortaa"/>
              <a:ea typeface="Comfortaa"/>
              <a:cs typeface="Comfortaa"/>
              <a:sym typeface="Comfortaa"/>
            </a:endParaRPr>
          </a:p>
          <a:p>
            <a:pPr indent="-342900" lvl="0" marL="457200" rtl="0" algn="l">
              <a:lnSpc>
                <a:spcPct val="150000"/>
              </a:lnSpc>
              <a:spcBef>
                <a:spcPts val="0"/>
              </a:spcBef>
              <a:spcAft>
                <a:spcPts val="0"/>
              </a:spcAft>
              <a:buSzPts val="1800"/>
              <a:buFont typeface="Comfortaa"/>
              <a:buChar char="●"/>
            </a:pPr>
            <a:r>
              <a:rPr lang="en">
                <a:latin typeface="Comfortaa"/>
                <a:ea typeface="Comfortaa"/>
                <a:cs typeface="Comfortaa"/>
                <a:sym typeface="Comfortaa"/>
              </a:rPr>
              <a:t>Using a liminal state as the timeframe of the piece and then putting it into a looping format further emphasizes t</a:t>
            </a:r>
            <a:r>
              <a:rPr lang="en">
                <a:latin typeface="Comfortaa"/>
                <a:ea typeface="Comfortaa"/>
                <a:cs typeface="Comfortaa"/>
                <a:sym typeface="Comfortaa"/>
              </a:rPr>
              <a:t>he fragility of these states while also engaging us in a conversation about escapism and the potential of natural phenomena that can act as pleasant distractions.</a:t>
            </a:r>
            <a:endParaRPr>
              <a:latin typeface="Comfortaa"/>
              <a:ea typeface="Comfortaa"/>
              <a:cs typeface="Comfortaa"/>
              <a:sym typeface="Comfortaa"/>
            </a:endParaRPr>
          </a:p>
        </p:txBody>
      </p:sp>
      <p:pic>
        <p:nvPicPr>
          <p:cNvPr id="96" name="Google Shape;96;p18" title="IMG_6294.mp3">
            <a:hlinkClick r:id="rId3"/>
          </p:cNvPr>
          <p:cNvPicPr preferRelativeResize="0"/>
          <p:nvPr/>
        </p:nvPicPr>
        <p:blipFill>
          <a:blip r:embed="rId4">
            <a:alphaModFix/>
          </a:blip>
          <a:stretch>
            <a:fillRect/>
          </a:stretch>
        </p:blipFill>
        <p:spPr>
          <a:xfrm>
            <a:off x="152400" y="4721275"/>
            <a:ext cx="269825" cy="269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Conclusion</a:t>
            </a:r>
            <a:endParaRPr>
              <a:latin typeface="Comfortaa"/>
              <a:ea typeface="Comfortaa"/>
              <a:cs typeface="Comfortaa"/>
              <a:sym typeface="Comfortaa"/>
            </a:endParaRPr>
          </a:p>
        </p:txBody>
      </p:sp>
      <p:sp>
        <p:nvSpPr>
          <p:cNvPr id="102" name="Google Shape;102;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Despite challenges of COVID-19, </a:t>
            </a:r>
            <a:r>
              <a:rPr i="1" lang="en">
                <a:latin typeface="Comfortaa"/>
                <a:ea typeface="Comfortaa"/>
                <a:cs typeface="Comfortaa"/>
                <a:sym typeface="Comfortaa"/>
              </a:rPr>
              <a:t>Meander: An Evening Adrift</a:t>
            </a:r>
            <a:r>
              <a:rPr lang="en">
                <a:latin typeface="Comfortaa"/>
                <a:ea typeface="Comfortaa"/>
                <a:cs typeface="Comfortaa"/>
                <a:sym typeface="Comfortaa"/>
              </a:rPr>
              <a:t> successfully explores topics of escapism, liminal states, and meditation by taking an animated environment and bringing it into a real space by installing it.</a:t>
            </a:r>
            <a:endParaRPr>
              <a:latin typeface="Comfortaa"/>
              <a:ea typeface="Comfortaa"/>
              <a:cs typeface="Comfortaa"/>
              <a:sym typeface="Comfortaa"/>
            </a:endParaRPr>
          </a:p>
          <a:p>
            <a:pPr indent="0" lvl="0" marL="0" rtl="0" algn="l">
              <a:spcBef>
                <a:spcPts val="1600"/>
              </a:spcBef>
              <a:spcAft>
                <a:spcPts val="0"/>
              </a:spcAft>
              <a:buNone/>
            </a:pPr>
            <a:r>
              <a:t/>
            </a:r>
            <a:endParaRPr>
              <a:latin typeface="Comfortaa"/>
              <a:ea typeface="Comfortaa"/>
              <a:cs typeface="Comfortaa"/>
              <a:sym typeface="Comfortaa"/>
            </a:endParaRPr>
          </a:p>
          <a:p>
            <a:pPr indent="0" lvl="0" marL="0" rtl="0" algn="l">
              <a:spcBef>
                <a:spcPts val="1600"/>
              </a:spcBef>
              <a:spcAft>
                <a:spcPts val="1600"/>
              </a:spcAft>
              <a:buNone/>
            </a:pPr>
            <a:r>
              <a:rPr lang="en">
                <a:latin typeface="Comfortaa"/>
                <a:ea typeface="Comfortaa"/>
                <a:cs typeface="Comfortaa"/>
                <a:sym typeface="Comfortaa"/>
              </a:rPr>
              <a:t>Thank you for your time.</a:t>
            </a:r>
            <a:endParaRPr>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