
<file path=[Content_Types].xml><?xml version="1.0" encoding="utf-8"?>
<Types xmlns="http://schemas.openxmlformats.org/package/2006/content-types">
  <Default Extension="png" ContentType="image/png"/>
  <Default Extension="jpeg" ContentType="image/jpeg"/>
  <Default Extension="wma" ContentType="audio/x-ms-wma"/>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5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70" r:id="rId17"/>
    <p:sldId id="272" r:id="rId18"/>
    <p:sldId id="273" r:id="rId19"/>
    <p:sldId id="274" r:id="rId20"/>
    <p:sldId id="277" r:id="rId21"/>
    <p:sldId id="300" r:id="rId22"/>
    <p:sldId id="301" r:id="rId23"/>
    <p:sldId id="282" r:id="rId24"/>
    <p:sldId id="278" r:id="rId25"/>
    <p:sldId id="279" r:id="rId26"/>
    <p:sldId id="280" r:id="rId27"/>
    <p:sldId id="302" r:id="rId28"/>
    <p:sldId id="303" r:id="rId29"/>
    <p:sldId id="281" r:id="rId30"/>
    <p:sldId id="283" r:id="rId31"/>
    <p:sldId id="284" r:id="rId32"/>
    <p:sldId id="285" r:id="rId33"/>
    <p:sldId id="305" r:id="rId34"/>
    <p:sldId id="306" r:id="rId35"/>
    <p:sldId id="310" r:id="rId36"/>
    <p:sldId id="286" r:id="rId37"/>
    <p:sldId id="311" r:id="rId38"/>
    <p:sldId id="287" r:id="rId39"/>
    <p:sldId id="288" r:id="rId40"/>
    <p:sldId id="298" r:id="rId41"/>
    <p:sldId id="304" r:id="rId42"/>
    <p:sldId id="291" r:id="rId43"/>
    <p:sldId id="292" r:id="rId44"/>
    <p:sldId id="293" r:id="rId45"/>
    <p:sldId id="295" r:id="rId46"/>
    <p:sldId id="296" r:id="rId47"/>
    <p:sldId id="299" r:id="rId48"/>
    <p:sldId id="312" r:id="rId49"/>
    <p:sldId id="307" r:id="rId50"/>
    <p:sldId id="308" r:id="rId51"/>
    <p:sldId id="313" r:id="rId52"/>
    <p:sldId id="309" r:id="rId5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547EBF"/>
          </p15:clr>
        </p15:guide>
        <p15:guide id="2" pos="2880" userDrawn="1">
          <p15:clr>
            <a:srgbClr val="547EBF"/>
          </p15:clr>
        </p15:guide>
        <p15:guide id="3" orient="horz" pos="624" userDrawn="1">
          <p15:clr>
            <a:srgbClr val="F26B43"/>
          </p15:clr>
        </p15:guide>
        <p15:guide id="4" orient="horz" pos="1128" userDrawn="1">
          <p15:clr>
            <a:srgbClr val="F26B43"/>
          </p15:clr>
        </p15:guide>
        <p15:guide id="5" pos="288"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718" autoAdjust="0"/>
  </p:normalViewPr>
  <p:slideViewPr>
    <p:cSldViewPr snapToGrid="0">
      <p:cViewPr varScale="1">
        <p:scale>
          <a:sx n="115" d="100"/>
          <a:sy n="115" d="100"/>
        </p:scale>
        <p:origin x="1362" y="108"/>
      </p:cViewPr>
      <p:guideLst>
        <p:guide orient="horz" pos="2160"/>
        <p:guide pos="2880"/>
        <p:guide orient="horz" pos="624"/>
        <p:guide orient="horz" pos="1128"/>
        <p:guide pos="288"/>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5" rIns="93308" bIns="46655"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08" tIns="46655" rIns="93308" bIns="46655" rtlCol="0"/>
          <a:lstStyle>
            <a:lvl1pPr algn="r">
              <a:defRPr sz="1200"/>
            </a:lvl1pPr>
          </a:lstStyle>
          <a:p>
            <a:fld id="{4696080B-B5E1-462A-A189-E8D8C6C8BCF1}" type="datetimeFigureOut">
              <a:rPr lang="en-US" smtClean="0"/>
              <a:t>2/4/2019</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08" tIns="46655" rIns="93308" bIns="46655"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08" tIns="46655" rIns="93308" bIns="46655" rtlCol="0" anchor="b"/>
          <a:lstStyle>
            <a:lvl1pPr algn="r">
              <a:defRPr sz="1200"/>
            </a:lvl1pPr>
          </a:lstStyle>
          <a:p>
            <a:fld id="{CE0C622B-9823-4BE2-AD11-6A885D69941A}" type="slidenum">
              <a:rPr lang="en-US" smtClean="0"/>
              <a:t>‹#›</a:t>
            </a:fld>
            <a:endParaRPr lang="en-US"/>
          </a:p>
        </p:txBody>
      </p:sp>
    </p:spTree>
    <p:extLst>
      <p:ext uri="{BB962C8B-B14F-4D97-AF65-F5344CB8AC3E}">
        <p14:creationId xmlns:p14="http://schemas.microsoft.com/office/powerpoint/2010/main" val="17564330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CCE1213-051F-422D-AD05-4D8B2DFFB297}" type="datetimeFigureOut">
              <a:rPr lang="en-US" smtClean="0"/>
              <a:pPr/>
              <a:t>2/4/2019</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27EEA60-130A-4D71-97F3-10BDC7982868}"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CE1213-051F-422D-AD05-4D8B2DFFB297}"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EEA60-130A-4D71-97F3-10BDC798286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027EEA60-130A-4D71-97F3-10BDC7982868}"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CE1213-051F-422D-AD05-4D8B2DFFB297}"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CCE1213-051F-422D-AD05-4D8B2DFFB297}"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027EEA60-130A-4D71-97F3-10BDC7982868}"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CCE1213-051F-422D-AD05-4D8B2DFFB297}" type="datetimeFigureOut">
              <a:rPr lang="en-US" smtClean="0"/>
              <a:pPr/>
              <a:t>2/4/2019</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27EEA60-130A-4D71-97F3-10BDC7982868}"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CCE1213-051F-422D-AD05-4D8B2DFFB297}" type="datetimeFigureOut">
              <a:rPr lang="en-US" smtClean="0"/>
              <a:pPr/>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EEA60-130A-4D71-97F3-10BDC7982868}"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CCE1213-051F-422D-AD05-4D8B2DFFB297}" type="datetimeFigureOut">
              <a:rPr lang="en-US" smtClean="0"/>
              <a:pPr/>
              <a:t>2/4/2019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27EEA60-130A-4D71-97F3-10BDC7982868}"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CCE1213-051F-422D-AD05-4D8B2DFFB297}" type="datetimeFigureOut">
              <a:rPr lang="en-US" smtClean="0"/>
              <a:pPr/>
              <a:t>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027EEA60-130A-4D71-97F3-10BDC79828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CCE1213-051F-422D-AD05-4D8B2DFFB297}" type="datetimeFigureOut">
              <a:rPr lang="en-US" smtClean="0"/>
              <a:pPr/>
              <a:t>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27EEA60-130A-4D71-97F3-10BDC79828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27EEA60-130A-4D71-97F3-10BDC7982868}"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CCE1213-051F-422D-AD05-4D8B2DFFB297}" type="datetimeFigureOut">
              <a:rPr lang="en-US" smtClean="0"/>
              <a:pPr/>
              <a:t>2/4/2019</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027EEA60-130A-4D71-97F3-10BDC7982868}"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BCCE1213-051F-422D-AD05-4D8B2DFFB297}" type="datetimeFigureOut">
              <a:rPr lang="en-US" smtClean="0"/>
              <a:pPr/>
              <a:t>2/4/2019</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CCE1213-051F-422D-AD05-4D8B2DFFB297}" type="datetimeFigureOut">
              <a:rPr lang="en-US" smtClean="0"/>
              <a:pPr/>
              <a:t>2/4/2019</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27EEA60-130A-4D71-97F3-10BDC7982868}"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hyperlink" Target="http://www.google.com/url?sa=i&amp;rct=j&amp;q=ultrasound+technician+trans+vag+ultrasound&amp;source=images&amp;cd=&amp;cad=rja&amp;docid=-CGcWmCXTBVJ-M&amp;tbnid=WUYX6IznmshZgM:&amp;ved=0CAUQjRw&amp;url=http://rhrealitycheck.org/article/2012/02/15/government-sanctioned-rape-in-state-virginia-and-texas/&amp;ei=-wxCUdWALIaJ2AXi04GgDQ&amp;bvm=bv.43828540,d.b2I&amp;psig=AFQjCNFtIltuU-W5pwae3t4_qE6q07Vlnw&amp;ust=1363369558718386"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7.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7.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7.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7.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7.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jpe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7.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7.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7.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7.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jpe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7.jpe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7.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7.jpe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7.jpe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7.jpe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7.jpe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7.jpe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7.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7.jpe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7.jpe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www.caahep.org/"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hyperlink" Target="http://www.svunet.net/" TargetMode="External"/><Relationship Id="rId5" Type="http://schemas.openxmlformats.org/officeDocument/2006/relationships/hyperlink" Target="http://www.ardms.org/" TargetMode="External"/><Relationship Id="rId4" Type="http://schemas.openxmlformats.org/officeDocument/2006/relationships/hyperlink" Target="http://www.sdms.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firelands.bgsu.edu/content/dam/bgsu_firelands/admissions/academics/DMS_disclosure_form.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034" y="-157163"/>
            <a:ext cx="8035505" cy="2120646"/>
          </a:xfrm>
        </p:spPr>
        <p:txBody>
          <a:bodyPr>
            <a:noAutofit/>
          </a:bodyPr>
          <a:lstStyle/>
          <a:p>
            <a:r>
              <a:rPr lang="en-US" sz="5100" dirty="0"/>
              <a:t/>
            </a:r>
            <a:br>
              <a:rPr lang="en-US" sz="5100" dirty="0"/>
            </a:br>
            <a:r>
              <a:rPr lang="en-US" sz="5100" i="1" dirty="0" smtClean="0"/>
              <a:t>DIAGNOSTIC </a:t>
            </a:r>
            <a:r>
              <a:rPr lang="en-US" sz="5100" i="1" dirty="0"/>
              <a:t>MEDICAL SONOGRAPHY </a:t>
            </a:r>
            <a:endParaRPr lang="en-US" sz="5100" dirty="0"/>
          </a:p>
        </p:txBody>
      </p:sp>
      <p:pic>
        <p:nvPicPr>
          <p:cNvPr id="1026" name="Picture 2"/>
          <p:cNvPicPr>
            <a:picLocks noChangeAspect="1" noChangeArrowheads="1"/>
          </p:cNvPicPr>
          <p:nvPr/>
        </p:nvPicPr>
        <p:blipFill rotWithShape="1">
          <a:blip r:embed="rId4" cstate="print"/>
          <a:srcRect t="7692"/>
          <a:stretch/>
        </p:blipFill>
        <p:spPr bwMode="auto">
          <a:xfrm>
            <a:off x="4380781" y="2358440"/>
            <a:ext cx="4202501" cy="2909424"/>
          </a:xfrm>
          <a:prstGeom prst="rect">
            <a:avLst/>
          </a:prstGeom>
          <a:noFill/>
          <a:ln w="9525">
            <a:noFill/>
            <a:miter lim="800000"/>
            <a:headEnd/>
            <a:tailEnd/>
          </a:ln>
        </p:spPr>
      </p:pic>
      <p:sp>
        <p:nvSpPr>
          <p:cNvPr id="1028" name="AutoShape 4" descr="data:image/jpeg;base64,/9j/4AAQSkZJRgABAQAAAQABAAD/2wCEAAkGBhQSERMUEhQVFRUWFxcVFBcUFBUXFxQUFhQYFRQWFxQXHCYeFxkjGRQUHy8gIycpLCwsFR4xNTAqNSYrLCkBCQoKDgwOGg8PGikkHBwpKSkpKSkpKSkpKSkpKSkpKSkpKSkpKSwsKSksKSkpKSkpLCkpKSkpLCkpKSwpLCksLP/AABEIAMYA/gMBIgACEQEDEQH/xAAcAAACAgMBAQAAAAAAAAAAAAAEBQMGAAIHAQj/xABDEAABAwEFBQUFBwIEBQUAAAABAAIDEQQFEiExBkFRYXETIoGRoQcyQlLBI2JykrHR8BSCM1Oy4RUkNKLxFkODwuL/xAAZAQADAQEBAAAAAAAAAAAAAAABAgMEAAX/xAAlEQACAgMAAgEEAwEAAAAAAAAAAQIRAyExEkEEIjJRYRMzQnH/2gAMAwEAAhEDEQA/AOmkn73pwWrZDXU+LQt3R8vJ3Jatbn8XmtJIWbTWrDARlVxAyFFW7U44WPHCh8Ey2unqQ3PIb+eqXWd9WYTvCjPpaKpD65bR2kJ4hDXZLhmI5obZebDI9h0IqFK7u2g9UAj+9/cBUU/eiaeSmvHOFC2aWsB5LhTnW1JoBxbID4VVh2ct7KBuMV4EjyzVZ2rnDg4b66cgdTyTPY+6XWppy+xFMTz8Tm6tbz5pSjLrBFiOPKmm5INpJeytGIirZB3hlTE3In9Crg2xtjjDWCjRkByVf2wsPaWYuAzYQ7w0KpB72KulP2hsZJa9ucZpnwPAoyzWgRxgcl5YL2a09k4YnOB7lMnAZanJVa8r1Ake0YqNJ7p1oN3+6yZ/jOMvp9np4c3nGpejzaG2umOBoJJyAG9WvZy5jAyxkikgca6ZAipCB2EttnmcWgBsoFS12pG8g7wFbYjjtrIx7sbKu/E8gN9AVox4f44u+mXNmU+Bl+u7O8IyNJ4hw99mQ8wVYIrSRTPUVH1CrntLsxa2zWhtaxPwk8ARUerUztForFG9vxUc3xzXIyeh6ySo/wDCwu/mSgbJQMrvRDmJ7EaPHOUFsPcd0U5Q1vPcd0RAaXE77IePBMcX8yS+4x9k1HlT9jHrCpmH+ZKFgUrUwESLF4F6lHPVixYgceKCZ2anQ0vveCZAYoI/D58lqG56eTls7w/LyQ1umDGOdlkOHHIK5Mq19HGXu4H0qgWOoGlHYatd/NyBiFW5qDNCRPd01J2njkmNvdScnkEjhdR7TwITm8z3g7iAgc+j+WYf09Sqlfd6ujgdhKdmbFZXAaqm7QPpZ3A64mt83IsCQkt9lfJG1gJGPvPdvceFeA4K7+zO3diwWV5qBXsieeZYVFJdA7CNwGdK/wA9F7cuzck7gWHAGmuPgRwG9IPpo6E9mRQFpsYe17Do9pafEURscrR3S/G5oAdhFT1NNFrJIzeSOrSj5USOVXMA13ZSDNhIHEEGh/RCXjs4DbJHbnsaR+KpBVxvHYhz7S+eCaOjnYsBqDXeK/zVeW64JxK15Y4twFri2jgCCC05eK1+cZUUs5NetyT2Ob+pjObHhzfqDxB0K6r7Np/6pzrTT/FfWnAMGGn5gVV9tX0bhOp3K9eyyw4LGw0p3P8AUa/VJl0texHpDnauwumsc0bKFxaSAd9MwORVY2YtxlslnadWktPEUNPor1bcmOPJVyz2BrZAW93G7E4DTFoSBurQKCB6Gd7PwiIcwmodkfBJL6zlYOACbE69GpgM2eEFep7jkfKEvvk0Y7wTCElyj7FqPKDudv2LeiNop+x2YwKVq0aFI0JhUbBYsXtEo5iwrFhQOPELJ7xRSFJ7xTIDFZ/u8uST7RTENDanM7xTROS3kfzclWtobQO0oa5DfxKrLgkegVmzxIAChI4FH2Z4KGtLKOPNRLi+0HC6qaTzVjaeiX2+PIFbwSViCAR7dpq2nEgpFtfdbngtYBXG05mmjs808uQ5hb37D3j4o+gezewj7ANdq0YeOeim2htbrPBHFH3S8EvcNafKDuzQ8Dqln3i0+n+yYbT2bHQcGiiVAfSs3LeJgla/4a4Xji06ro4I1BqDQjmKarmBZSoKuuy9444cBPejOHq34f2XIMkVr2k44pLNLG5zcWJhwkipFHDTxQlh2ptEcjGdoTUOJqK6EUTn2lwYrGHb45WHwPdP6rn8lrP9QDuEY9Sf2WvGlKOzo8Lhee19lkPY22BsgOWLDnnkO8MwfFXK5HQsibHFiYPha+taAUFCfeXFbKw2i2xN1q9vkDVd2ls7SxrHAEAAZ8hx3KORJPQJE9sH2ZroBn0VE2RvR1otloJ0a5rWD5WAGnnmVY7ztP8ASxlziXwmge12bmA5VDhqM96q92WuyWO0PkikdI2WjsO9juFdKZqXkl0aOOUlpFmt+c55EBNXsz60HkFUje8rn9o1gDSa94506qwQ34NXt0+U19CuWRMMsM0NJgld++4fBMe1Dmtc3MFKr+d9mVVcM70zeC+IoYmCR4BppVanbGzbnk+BXG9vbwkZZy5jyHYgKjWi5q6+Z3ayv/MVNlKR9SP2+gbucfJQv9pUA3ebmj6r5cdbJDq95/uKjLidSfElGwUj6dl9qsQ3M8ZAhZfbBEN8Q6vK+a15hQDo+pLg9of9S9oaI3NJw1YTkruuB+xRncB4yn0XeGOrXl+y45m6E3lFoVh16pkKLDSvw+vBVu9bIHyPApiB8xRWYurv/wC3kqrtC4xz4gfeFdKZj+BUlwWHRS0lp6KeWQOIKkeGyirfe3jj0S95LTQ5HgVEv02tJ7vRQWN3dPJy2ldUFQXfk57eNChY1aLFch7wR99t7yXXH76bX2zRMTYvsLu8wfK70OY/Up5euZruLRTyoqwbS/GGxx4qauc7A0HkaEuOugorJAyR8RxMZUZgskJI45OAqpp7A2Vi1w940R+zNqwE/eeG/wDZVZHDVx6JfaHGMCn+YXeQCZjdHu1rO0sdob9zEOrSD9FyG0yntHcg0DpRdbtsnaRPFffjcPzNP1XFmBwHePuileNAtOJ6Z0S1+zSyh9uLzpG0nxJousutNXLm/syiwwyy/O+g6MFP1Vx/rKHNRyO2CQdtM4mzSDCHNLCDU61+q5FaNoo4i1rozUGmQFBXUniF1O/bRiszmg0Jw+WKi5XfdhraHEt7rXGhpkS0DMbis+Vezb8SX+TLdfcsrm95wDa5NccLh8OXIK6XPecLYmGV2EkZ1/Vc2fanY8LNdXOpWg/dPrE8OioX4MBrioHVIFcOetfqoG2cE0dGu2821HZuOGumYBryKNv6T7I9VVrNf7HNj7hxUGIBrqA9SE+vaStnaeOfotWCd6Z5fyYVTo5L7Rf+l/vC5mF0n2ju/wCWb+MLmyciZVe1Xi9XAMqsXixcA7T7Eo/s4+cjiu5UXFfYoz7KHq4+q7SuCzKoJiLecihItEyFFjgef5hwSHauHusdQ6kZmuuid4h931QF9wh0LqYcs8q7lZ8Ei9lSgbTMI1rhIMLxXgRqP3QrHgDNett7Qs7NFEVssjmHiOP7hCNma14c4gChBr5/qmUtraRU5AalU+02/tHO4VNBy3KWSfiaMOJ5NMZ2q/S5xbE4ho3jLEvLJecodQSP8SXDyKrskpYQdwOfMVzTOOYY2kHLXwWeUm9m+OGK+mi93FM94+098VrTQivdI5EFWi6Ju+BuOSp9w29riADup57lZrHJSRpy14qsHaPOzY3BsCMjGPe0nNpdXkBv8knvbNrDyqerjX9gm9+3ZGLU90j8nUcGUy01JHRL7yo5lRpuVLJKPslumWrA3h+hXGbVOQ+Rvyve3yeV1y7X0z/lFy287AXXhLEPitFB+F7wf9JKvidA4dI2Wj7GxQNORwBx6uOL/wCyKfbtSjrVZQAG7gAPIUSe1xUU2civ7R7VESNiJIbSrvwg6eJCR2nawykNdIHN+BoHueKk2qup7342CpAoRxGvmqxZbukEjKMOTgc2n13cUrVlU/HaH4OHFT4s68OqZXU8RHPMfETp1ruCFvCEMmwHIOGICulNRzCnsEoZIK5sPdcPunf4a+Cztbo9JS8oWi1Xbf0cgwNOI6im8fsrLeoLbM2vM+mSQ7O7EvFpY5lOwIL8XADVh519FadpWfZsHErThjVs835OROkjjXtIP/LsH3/oudVX0fb9gGzge6W60eK0KBHsajPww+RRIWj5+qvV3W8PZBHE3EY4nCtMq5JWfZzD/kt81x2jjyxdkh9mEL3YWwiv4kc32Itd/wCyB/8AJRdZ1In9izPsoPwuPmV2FUvYzY59jc0FrWsa2jQHVVzqigM1mPdKFZoiLUe6UONEyFYrJz3/AJVFandx2KtKGuQ0UhGf/wCuSX35MGxZ/EQB3ld8JoqPZF7stPomIu9mCjQC7id/KqjxBxyrhGu4D9yt3W0D3QsxpEu0tndFG3MUc6hA3ECoz/mip0gIOXHJWbay3ElsfAYj1Iy8h+qQslBGeRBAIPEmmRWPJuR6mD6cdsxzasB4hAwWjszhce4TkfkPPkp4rVm6n+HUho3gg0LuhNUNeThTKmfqk/RojtWWK7LZ2bwa+q6Bd15hzQ76rklySOex2VRGQMXI1IB8labht7waAgcGnQ+PNGL8WJkxrLH/AIPzf7ZLbMHH3qNbnlk0ACvmjLQAGPa7dpz5pRbNkHzPbPA4AmmNjjRwI3tO/omt5MdRoINQBU0OZ3p4J+RmyyhGC8eg1kbkqxYLF2m0FDo04z/bEKepVqsqS7HsxX5anfIxw9GNWyB57LpbYc0jvNlFZbe1Ve9pN3NcKhNOypXkNjCnayqIYxLVlLKxt9dJjkgkZXVzT0cK1UcEzGtBcRXdvr0G9W/auyYrK129pjdzz7p/VV+wQVc1rWjG80HdFQTvqs+TptwNqFnSdg7TI2JrZWlnaNxxh2paDTMbiRnTmpNpT3Yxz+qKtrezjicM3Qhp6tAo6vggdpXd6OmhoR0JyWuCpHmZHcrHFmdkOgR9nOSXREUCPs2iC6KwkgHXNItqIe6yg35kD9k8AUmAHUVTM5Ci4bK0NBoK8U4K8awDQAIW93UheQaGiQIREwitXV8KUW6XXGSWVJJ6piFyOIbb7qhapbboOqV2m2uqWxipHvHd0THAziK7vI8Euv6AOiJzqzMUG/RGOeef5uSitLMTHNqMxTVXeya0yoxPo0jx81JA3OvBRdmQ9zaZgBFhlAB5rM7NQm2guztGmQDvN15t/wBlU5GuDXNGjqVHGhqPIrp0NnqOSrG01yNij7SIZBwDwSSKOyBHDMqGSDe0bfj5lXhIq5a3B3dwzG+u8U6n1Tu6/Zw+QYrRJhacxGzMjkXnIdAlMNnDyDQVqP1C6vZHZf8AhTgvyU+TkcUlETw7LNjj7OJoDd4+bmTvKAbsm/ECCBTjXRW3tOY8152w4+QTSgmZIZpw4yGxwuZhFa0FDuTFszuJQfbdfQLO0PD1VFolJuTtm9+2cB8b2gDtGitPmBAPp+iqXs3jx2+8ZPvYR+c1/QK23lOTAwEAYX7t4LT+yrXsjjrFa5T8c5HlU/VVhwQt14KrW6PMV4q3WqNI7wsu9ECYmES97MptZLJWlc0zst2gkCi5ILkIpIzJC6N2hFAdSMwRlv0RGyWzbWP7QnE4cRSitwuuPDTCFtDA1go0UCLxpuxVmkk4o8LK1B0OvRVy3RHCwE5xP7N34a4mHyyVkDswlVvINpwbpGgf3tzYfomlwnENYmVj0Sh1ra33jSqNsl4x4ffaPFIuhYzUgKCbb2E++3zCIZaGnRwPQhMciWqXX6/7FyOLhxS2/wB32XUhA4nuZtIwjWhC3WPsx0U0k4b1SoIHfU+FopqTQdTvSe2WvsgGN97Vx5o6/LThkjFKmhLebtEIy76vwnUNq4/eJTHHv9NT+clCXZ0r5AI2NpOp/lFj7MPlFea5SaKOKYqtN2iTOhDxo7IHoeKrN5Gazu71C06OpUHx3K5w0JIoGuG4/RC32R2TmmlXZAFvqndSVoReUHT4VixX245Gld2QUNptJkBa4YmnUFtQeSmst1sZnSp4nd0CknB4GnFRZqjSYpjumHMdmW7zhLgfI7lZrI0OaCNP5rTelctpzA+Foz/E45egPmh5rS5hd2T8B3VGJteBbw9VOh5pssrYFI2JV/8A45a4wMdmbMDQh1nlbU1Ff8OShHmUDbvafHC7BJZrSH/LhYT6OK4hTLiIls6jQXOIAAqScgBzJ0VHPtAtMv8A09jLAfjtD6U/sbmfNAyWO0TuD7XaC+mbY4xgib0bvPMpJTSHjilLpb74vhjoqR1IAc8kgivdIbQHPmh/ZJDgu+rsnPle6jsjuAyKXMtQYNSeZrXzXr71FK7uYSr5Faoo/j37L/aRklttjqKKrx3m4ckwivR51z6po/Ii+onL48lwdWOLIJpY480lst6N+IU56hPbLIDQtII5LTGalwzyi10LLs1AHE1ove0Oa0EytRA0+IKubQuPb5aihHUaJ/GavCQ3o3FawOf6IPg0ehc8HauY6hLXNrUbjvHnVGQ7LxFoJLvByjscgb2jB8JxN/C7XyIU3b5UUeFHsSbVXVZ7JC6Rz5a0OFrauJduFAKrkH/qS2vJNJWtB+VzaBd7MoJz9c1ga01qB+UIWctHHNmtrJXWmKF0xGNwb3yRSvVdctt2OjazFJjBK9mu6F3vRsPVgU724gGg91ug4Io5jNsbux7utMkggtbnSZkGhoRvBCNNqnazuUNOnkl9gzfic3C8nvZIWAsUr2uwlwFW7+CGu7MvfucaDoENfdto3CN9ERcrcMLQSimceRin85LyWWi0mca/zgh5jVcaIo0tOdHVod3+6nglD2kPAO6hQNqko0+fRS2aXu1QHlHRrPdEerTh5ahL74tcccJqRkPVF2yXKpNAueX5bXTyYWGrGnM7nOH0CSc/FFcWHyf6HNzvBaS6lScRruG70UFtt8YNGDF0oB5pYGF3vHw3eSk0UXm1SKfw7tsy0TySCjnEN4Nyy5kZlRWaxMZ7rRXjTPzUwZxUjAs7bZVKjeNSBnEqOq2aUpxsLOFs2zU0yXoKlYuYLNo7NX3jUoyGFaRBEtKZIRsmZGibO5zTVpI6fUb0PGUSxypF0TasLtu0jmMxGJz6e92ZFQN5w7x0S2wbeWWagDy08HbupRzFV9qdhGWgOlg+yn1qPdkI+ZvHmFuxZlyRkngXUXqwzh7mlpBHEGqViPFbHH5ark1z7V2iwzdnJiaRqDo4cRxC6fs5fkU+J+Kjnajhx8FonF1ozpUxg+QCRr6ZA4ZObXb/AANEfLA0a1UX9Dia4VycKeen0WWSYvjYTUkd134m5H9FmHJOwHArx0QGtVJaWuoMBpyW8bSWiuu+qBxGIsqg1WkDNSDl6qZgo6gGR1XkseuZz4blxxo2SgrRDW+01jJDTUaU1R9kjIBDiHBaiEGoFCDuXHFQu1z5mhshdUu8QrnBYWsAGZy3qhX3aJbPKXR0qDVtaeOSu9x3j20LXnUjPqhFhZlpS62Wzs2l1K7hwz3o+2GpAChNlBFDomZojroptL6szNajd/PRR2VhdQEkAAAkFH2mxNbQtFEBLEG5g04paLJnOr5knfbJ2drJ2TXlrWYjSgyz9U0s1no3Kgotbycxkksla1c53nmpIWdowZ0BoQsM3b2blqJvCxvxV8CstUYYRnk7Q/RLbODHM6Fx177eY3+RTS2WPHGS3Nze8B01p4Jb9CyWzyKBzgS1pIGtFGCiLjtubSNDr/N29DW+rJnDQHvN6H9ii6B4u6JAFuComvW4QATMKnjKGYpmLhGFxHNEscgo0VGmQrC2FTschWuU8fJOhQximBUEblM0p0Iyq7d7LtniMgb3m5niOYO7n4HiucXXeUtklaCcq913GmoI3Ebwu50quUbZ3G2O09kco5v8M0914FWkHlTPiAt3x8l6fTPkj7LnYdo8UYkYTh+MA+5z6JlZ71IFQ7ImpO4nnzXKtkb6MMhil3EskaRlwI6H9la7HbzZbR2TjiieMUZO9h48xotvjFoyyRdmXo6mTqqRl8OzzzGoI0VdtjcMrHQuIMgJw/BJh94fddwUjbXi77RSRurTlUDUcyp/xoTZYG3m/XLyUjbyPAeSWslBpTfp9Qtw9L4IFsnlviRhNWNofiFTTqFE2+JIqPJD2nIigBHQ/utK8P51XkeB7XNIyORR8EHyYHel3RW57S6QxtbUup7xHAI3Zydlna6NrsYB7pru5pM2AxyGNxydXATx3Zo+6bwa9tcLajuuoBUOBoVN4d2hvP8AJZK98lCW63BrgOOqILtf5uVQvK8RizdmNyzSko7Z6EIOT0PbTPmOCr1/XhTu+dNSpGXuHDXMJNK7E8k55qOWaUdGjHjaewK9GAwuOGmXipLAO60DgAFttKcNmd5ea1u1+TViZo6jS/YME1nfxDmeJFQPRMrrjNRnvW9+WfHZsQ96MtePA5+hKGuufvArmxE7iaSWfsrU9o900e3li19QitoLP9nHIPhOF3RwyPn+q82kH2sTx8TC2vNpqjLNZ+0iewnItI8dR6hH2G9JiSF2iJaUusz0cxy5BkqJQpoyhqqVhRJsNjKnYUJEURGUUKwyMohhQsZRLN38zVEIFxKdqHYVO1OhGShVD2o3cX2Myt96BzZB+GtH+hr4K3AqC32QSxSRu0kY5h/uaW/WqaL8XYrVo4ntCyjobUzSUBslN0jRkfEforI8/wBVYsQ/xYQXt/D8bfLPwSWy2Qy3fNER34wT0fEaEdcii/Z7eQJodCMweBFKeVV7Efz+TE1TLRs1enbQ4DmaZDQ1pQgHcSN68tjJaHBV2A4onfE5rffjfvxj9lWbpebLa5YqnuPLWni2tWH8pHkr5PCJRVpwucAWmtBjaKDp9alUZOX5Bbpv8SMDnEAV975TXQpyybFp4U3jiqZIRNBNGGFste81pALnNycRXIOqPFBXZf8AaWtEbYX5fO9uMUyzrolpCUdDjfnRaPZ7wpuqqRBtmGyBswlik1AecndNx8FZ7HfscjhVwB3fK7x4paOomtXfYHaOjII+qBu93ZWqcCgDw2Sh0z1R7G4e0HFw8qKG8rndI5skbgHBuA13jUFFHFpa7Ncmve1EWqZvB5C6pE6pK5btbH2dtl+9Rw8QvJz/AGnt/EdTaITIe0bhOe/omcTUku2SriTuyTWOZYpM2TX4JLwaHswvzH8osu+mIBQSuqt7B76SyaWiy2eCoPDQjkgDYBGctNw4ckfZpcOW4reZocjVkLpg09m7WPCfeBxMJ3H9lvc7sOR10I4IxraUWOi72Ia7+a6jvLVFVvWzdnO8bq4h0dn+tVjHprtVZqiOQD7jv1CTRHJc+lr8o2EsUzFA0qUFERk7SiI0MxERphGGRaotiEiKIY9MibDYypw5DRFEBVQhKVhWVXlUWcc0s0eC32yMig7Vx5UkAef9RVU2bcYbS6P5XuZToTTPpRWi+ZMN7z03iM+JjA+irV6swXjLTe9jxu95oP0XrY3cIsxS+4bbaAR2yKQZdpE0n8TDhr5YVbLot2Kz1z7veB5Vz9KKpbed6KyScHPYf7mh36sTjY+bE3CdHNp5ii0d0I0ebQjspo7Q3ISdx9NO0GjjTi0ebVra7zjcWmSrH5FkjBrTc4fEPXmpbRGZ7JPFq9lXNFfijOnjR3mq5E/t4aaOZm2u8cEoozvqyuc0vLWSxUrIzUDjJE4Zt31FcsvBI2wSZuskhkAz7J5+0aPuO0kHkURs7fbopMDjia7UGlOGh0KK2kugWZ7Joco3uzbujeBWg5HUdClq9gPbj9oLoyI52kgGhDsnN6Vz8F0WyWuOVge1wLSMq7uXVUJ9mgvBg7ZpbKBRsjMnnLKu5w6+iVxXlaLqe5mISscMqZnkXMOhoDnVB/sDVna7MM1zX2m5WxtP8sfqsWLy8v2nrYf7BRdbe54o9qxYvPl09J8J2BT2dmaxYlIjiDcjIxmCsWJomeXSWQ1IRTYlixVQjIb9swdZpOQxDqFTbPosWJJ9LYvsCWhbtXqxKgsnYp41ixMKwyIKcNXixOiTC4WURcei9WKqEZuFhC8WJjjkm1cp/wCLT03Nj9GJXtV/1zT80UR8cx9F4sXqYf60Yp9GO1JrdsZO6WP1BCn2HnJIHj5LFi0/6YgyZKYbfLTTtK05EVI9UrvmxCG1HB7slSG/KQ4h2XDeOpWLEqEEV92fspQW071HDlx66K42Fv8AV2N7DkcBIJ3PZ3g709VixA5leuqciGU72NDwehoR6ofa+1HHFL88dCPvNNCfFYsQlwJ//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data:image/jpeg;base64,/9j/4AAQSkZJRgABAQAAAQABAAD/2wCEAAkGBhQSERMUEhQVFRUWFxcVFBcUFBUXFxQUFhQYFRQWFxQXHCYeFxkjGRQUHy8gIycpLCwsFR4xNTAqNSYrLCkBCQoKDgwOGg8PGikkHBwpKSkpKSkpKSkpKSkpKSkpKSkpKSkpKSwsKSksKSkpKSkpLCkpKSkpLCkpKSwpLCksLP/AABEIAMYA/gMBIgACEQEDEQH/xAAcAAACAgMBAQAAAAAAAAAAAAAEBQMGAAIHAQj/xABDEAABAwEFBQUFBwIEBQUAAAABAAIDEQQFEiExBkFRYXETIoGRoQcyQlLBI2JykrHR8BSCM1Oy4RUkNKLxFkODwuL/xAAZAQADAQEBAAAAAAAAAAAAAAABAgMEAAX/xAAlEQACAgMAAgEEAwEAAAAAAAAAAQIRAyExEkEEIjJRYRMzQnH/2gAMAwEAAhEDEQA/AOmkn73pwWrZDXU+LQt3R8vJ3Jatbn8XmtJIWbTWrDARlVxAyFFW7U44WPHCh8Ey2unqQ3PIb+eqXWd9WYTvCjPpaKpD65bR2kJ4hDXZLhmI5obZebDI9h0IqFK7u2g9UAj+9/cBUU/eiaeSmvHOFC2aWsB5LhTnW1JoBxbID4VVh2ct7KBuMV4EjyzVZ2rnDg4b66cgdTyTPY+6XWppy+xFMTz8Tm6tbz5pSjLrBFiOPKmm5INpJeytGIirZB3hlTE3In9Crg2xtjjDWCjRkByVf2wsPaWYuAzYQ7w0KpB72KulP2hsZJa9ucZpnwPAoyzWgRxgcl5YL2a09k4YnOB7lMnAZanJVa8r1Ake0YqNJ7p1oN3+6yZ/jOMvp9np4c3nGpejzaG2umOBoJJyAG9WvZy5jAyxkikgca6ZAipCB2EttnmcWgBsoFS12pG8g7wFbYjjtrIx7sbKu/E8gN9AVox4f44u+mXNmU+Bl+u7O8IyNJ4hw99mQ8wVYIrSRTPUVH1CrntLsxa2zWhtaxPwk8ARUerUztForFG9vxUc3xzXIyeh6ySo/wDCwu/mSgbJQMrvRDmJ7EaPHOUFsPcd0U5Q1vPcd0RAaXE77IePBMcX8yS+4x9k1HlT9jHrCpmH+ZKFgUrUwESLF4F6lHPVixYgceKCZ2anQ0vveCZAYoI/D58lqG56eTls7w/LyQ1umDGOdlkOHHIK5Mq19HGXu4H0qgWOoGlHYatd/NyBiFW5qDNCRPd01J2njkmNvdScnkEjhdR7TwITm8z3g7iAgc+j+WYf09Sqlfd6ujgdhKdmbFZXAaqm7QPpZ3A64mt83IsCQkt9lfJG1gJGPvPdvceFeA4K7+zO3diwWV5qBXsieeZYVFJdA7CNwGdK/wA9F7cuzck7gWHAGmuPgRwG9IPpo6E9mRQFpsYe17Do9pafEURscrR3S/G5oAdhFT1NNFrJIzeSOrSj5USOVXMA13ZSDNhIHEEGh/RCXjs4DbJHbnsaR+KpBVxvHYhz7S+eCaOjnYsBqDXeK/zVeW64JxK15Y4twFri2jgCCC05eK1+cZUUs5NetyT2Ob+pjObHhzfqDxB0K6r7Np/6pzrTT/FfWnAMGGn5gVV9tX0bhOp3K9eyyw4LGw0p3P8AUa/VJl0texHpDnauwumsc0bKFxaSAd9MwORVY2YtxlslnadWktPEUNPor1bcmOPJVyz2BrZAW93G7E4DTFoSBurQKCB6Gd7PwiIcwmodkfBJL6zlYOACbE69GpgM2eEFep7jkfKEvvk0Y7wTCElyj7FqPKDudv2LeiNop+x2YwKVq0aFI0JhUbBYsXtEo5iwrFhQOPELJ7xRSFJ7xTIDFZ/u8uST7RTENDanM7xTROS3kfzclWtobQO0oa5DfxKrLgkegVmzxIAChI4FH2Z4KGtLKOPNRLi+0HC6qaTzVjaeiX2+PIFbwSViCAR7dpq2nEgpFtfdbngtYBXG05mmjs808uQ5hb37D3j4o+gezewj7ANdq0YeOeim2htbrPBHFH3S8EvcNafKDuzQ8Dqln3i0+n+yYbT2bHQcGiiVAfSs3LeJgla/4a4Xji06ro4I1BqDQjmKarmBZSoKuuy9444cBPejOHq34f2XIMkVr2k44pLNLG5zcWJhwkipFHDTxQlh2ptEcjGdoTUOJqK6EUTn2lwYrGHb45WHwPdP6rn8lrP9QDuEY9Sf2WvGlKOzo8Lhee19lkPY22BsgOWLDnnkO8MwfFXK5HQsibHFiYPha+taAUFCfeXFbKw2i2xN1q9vkDVd2ls7SxrHAEAAZ8hx3KORJPQJE9sH2ZroBn0VE2RvR1otloJ0a5rWD5WAGnnmVY7ztP8ASxlziXwmge12bmA5VDhqM96q92WuyWO0PkikdI2WjsO9juFdKZqXkl0aOOUlpFmt+c55EBNXsz60HkFUje8rn9o1gDSa94506qwQ34NXt0+U19CuWRMMsM0NJgld++4fBMe1Dmtc3MFKr+d9mVVcM70zeC+IoYmCR4BppVanbGzbnk+BXG9vbwkZZy5jyHYgKjWi5q6+Z3ayv/MVNlKR9SP2+gbucfJQv9pUA3ebmj6r5cdbJDq95/uKjLidSfElGwUj6dl9qsQ3M8ZAhZfbBEN8Q6vK+a15hQDo+pLg9of9S9oaI3NJw1YTkruuB+xRncB4yn0XeGOrXl+y45m6E3lFoVh16pkKLDSvw+vBVu9bIHyPApiB8xRWYurv/wC3kqrtC4xz4gfeFdKZj+BUlwWHRS0lp6KeWQOIKkeGyirfe3jj0S95LTQ5HgVEv02tJ7vRQWN3dPJy2ldUFQXfk57eNChY1aLFch7wR99t7yXXH76bX2zRMTYvsLu8wfK70OY/Up5euZruLRTyoqwbS/GGxx4qauc7A0HkaEuOugorJAyR8RxMZUZgskJI45OAqpp7A2Vi1w940R+zNqwE/eeG/wDZVZHDVx6JfaHGMCn+YXeQCZjdHu1rO0sdob9zEOrSD9FyG0yntHcg0DpRdbtsnaRPFffjcPzNP1XFmBwHePuileNAtOJ6Z0S1+zSyh9uLzpG0nxJousutNXLm/syiwwyy/O+g6MFP1Vx/rKHNRyO2CQdtM4mzSDCHNLCDU61+q5FaNoo4i1rozUGmQFBXUniF1O/bRiszmg0Jw+WKi5XfdhraHEt7rXGhpkS0DMbis+Vezb8SX+TLdfcsrm95wDa5NccLh8OXIK6XPecLYmGV2EkZ1/Vc2fanY8LNdXOpWg/dPrE8OioX4MBrioHVIFcOetfqoG2cE0dGu2821HZuOGumYBryKNv6T7I9VVrNf7HNj7hxUGIBrqA9SE+vaStnaeOfotWCd6Z5fyYVTo5L7Rf+l/vC5mF0n2ju/wCWb+MLmyciZVe1Xi9XAMqsXixcA7T7Eo/s4+cjiu5UXFfYoz7KHq4+q7SuCzKoJiLecihItEyFFjgef5hwSHauHusdQ6kZmuuid4h931QF9wh0LqYcs8q7lZ8Ei9lSgbTMI1rhIMLxXgRqP3QrHgDNett7Qs7NFEVssjmHiOP7hCNma14c4gChBr5/qmUtraRU5AalU+02/tHO4VNBy3KWSfiaMOJ5NMZ2q/S5xbE4ho3jLEvLJecodQSP8SXDyKrskpYQdwOfMVzTOOYY2kHLXwWeUm9m+OGK+mi93FM94+098VrTQivdI5EFWi6Ju+BuOSp9w29riADup57lZrHJSRpy14qsHaPOzY3BsCMjGPe0nNpdXkBv8knvbNrDyqerjX9gm9+3ZGLU90j8nUcGUy01JHRL7yo5lRpuVLJKPslumWrA3h+hXGbVOQ+Rvyve3yeV1y7X0z/lFy287AXXhLEPitFB+F7wf9JKvidA4dI2Wj7GxQNORwBx6uOL/wCyKfbtSjrVZQAG7gAPIUSe1xUU2civ7R7VESNiJIbSrvwg6eJCR2nawykNdIHN+BoHueKk2qup7342CpAoRxGvmqxZbukEjKMOTgc2n13cUrVlU/HaH4OHFT4s68OqZXU8RHPMfETp1ruCFvCEMmwHIOGICulNRzCnsEoZIK5sPdcPunf4a+Cztbo9JS8oWi1Xbf0cgwNOI6im8fsrLeoLbM2vM+mSQ7O7EvFpY5lOwIL8XADVh519FadpWfZsHErThjVs835OROkjjXtIP/LsH3/oudVX0fb9gGzge6W60eK0KBHsajPww+RRIWj5+qvV3W8PZBHE3EY4nCtMq5JWfZzD/kt81x2jjyxdkh9mEL3YWwiv4kc32Itd/wCyB/8AJRdZ1In9izPsoPwuPmV2FUvYzY59jc0FrWsa2jQHVVzqigM1mPdKFZoiLUe6UONEyFYrJz3/AJVFandx2KtKGuQ0UhGf/wCuSX35MGxZ/EQB3ld8JoqPZF7stPomIu9mCjQC7id/KqjxBxyrhGu4D9yt3W0D3QsxpEu0tndFG3MUc6hA3ECoz/mip0gIOXHJWbay3ElsfAYj1Iy8h+qQslBGeRBAIPEmmRWPJuR6mD6cdsxzasB4hAwWjszhce4TkfkPPkp4rVm6n+HUho3gg0LuhNUNeThTKmfqk/RojtWWK7LZ2bwa+q6Bd15hzQ76rklySOex2VRGQMXI1IB8labht7waAgcGnQ+PNGL8WJkxrLH/AIPzf7ZLbMHH3qNbnlk0ACvmjLQAGPa7dpz5pRbNkHzPbPA4AmmNjjRwI3tO/omt5MdRoINQBU0OZ3p4J+RmyyhGC8eg1kbkqxYLF2m0FDo04z/bEKepVqsqS7HsxX5anfIxw9GNWyB57LpbYc0jvNlFZbe1Ve9pN3NcKhNOypXkNjCnayqIYxLVlLKxt9dJjkgkZXVzT0cK1UcEzGtBcRXdvr0G9W/auyYrK129pjdzz7p/VV+wQVc1rWjG80HdFQTvqs+TptwNqFnSdg7TI2JrZWlnaNxxh2paDTMbiRnTmpNpT3Yxz+qKtrezjicM3Qhp6tAo6vggdpXd6OmhoR0JyWuCpHmZHcrHFmdkOgR9nOSXREUCPs2iC6KwkgHXNItqIe6yg35kD9k8AUmAHUVTM5Ci4bK0NBoK8U4K8awDQAIW93UheQaGiQIREwitXV8KUW6XXGSWVJJ6piFyOIbb7qhapbboOqV2m2uqWxipHvHd0THAziK7vI8Euv6AOiJzqzMUG/RGOeef5uSitLMTHNqMxTVXeya0yoxPo0jx81JA3OvBRdmQ9zaZgBFhlAB5rM7NQm2guztGmQDvN15t/wBlU5GuDXNGjqVHGhqPIrp0NnqOSrG01yNij7SIZBwDwSSKOyBHDMqGSDe0bfj5lXhIq5a3B3dwzG+u8U6n1Tu6/Zw+QYrRJhacxGzMjkXnIdAlMNnDyDQVqP1C6vZHZf8AhTgvyU+TkcUlETw7LNjj7OJoDd4+bmTvKAbsm/ECCBTjXRW3tOY8152w4+QTSgmZIZpw4yGxwuZhFa0FDuTFszuJQfbdfQLO0PD1VFolJuTtm9+2cB8b2gDtGitPmBAPp+iqXs3jx2+8ZPvYR+c1/QK23lOTAwEAYX7t4LT+yrXsjjrFa5T8c5HlU/VVhwQt14KrW6PMV4q3WqNI7wsu9ECYmES97MptZLJWlc0zst2gkCi5ILkIpIzJC6N2hFAdSMwRlv0RGyWzbWP7QnE4cRSitwuuPDTCFtDA1go0UCLxpuxVmkk4o8LK1B0OvRVy3RHCwE5xP7N34a4mHyyVkDswlVvINpwbpGgf3tzYfomlwnENYmVj0Sh1ra33jSqNsl4x4ffaPFIuhYzUgKCbb2E++3zCIZaGnRwPQhMciWqXX6/7FyOLhxS2/wB32XUhA4nuZtIwjWhC3WPsx0U0k4b1SoIHfU+FopqTQdTvSe2WvsgGN97Vx5o6/LThkjFKmhLebtEIy76vwnUNq4/eJTHHv9NT+clCXZ0r5AI2NpOp/lFj7MPlFea5SaKOKYqtN2iTOhDxo7IHoeKrN5Gazu71C06OpUHx3K5w0JIoGuG4/RC32R2TmmlXZAFvqndSVoReUHT4VixX245Gld2QUNptJkBa4YmnUFtQeSmst1sZnSp4nd0CknB4GnFRZqjSYpjumHMdmW7zhLgfI7lZrI0OaCNP5rTelctpzA+Foz/E45egPmh5rS5hd2T8B3VGJteBbw9VOh5pssrYFI2JV/8A45a4wMdmbMDQh1nlbU1Ff8OShHmUDbvafHC7BJZrSH/LhYT6OK4hTLiIls6jQXOIAAqScgBzJ0VHPtAtMv8A09jLAfjtD6U/sbmfNAyWO0TuD7XaC+mbY4xgib0bvPMpJTSHjilLpb74vhjoqR1IAc8kgivdIbQHPmh/ZJDgu+rsnPle6jsjuAyKXMtQYNSeZrXzXr71FK7uYSr5Faoo/j37L/aRklttjqKKrx3m4ckwivR51z6po/Ii+onL48lwdWOLIJpY480lst6N+IU56hPbLIDQtII5LTGalwzyi10LLs1AHE1ove0Oa0EytRA0+IKubQuPb5aihHUaJ/GavCQ3o3FawOf6IPg0ehc8HauY6hLXNrUbjvHnVGQ7LxFoJLvByjscgb2jB8JxN/C7XyIU3b5UUeFHsSbVXVZ7JC6Rz5a0OFrauJduFAKrkH/qS2vJNJWtB+VzaBd7MoJz9c1ga01qB+UIWctHHNmtrJXWmKF0xGNwb3yRSvVdctt2OjazFJjBK9mu6F3vRsPVgU724gGg91ug4Io5jNsbux7utMkggtbnSZkGhoRvBCNNqnazuUNOnkl9gzfic3C8nvZIWAsUr2uwlwFW7+CGu7MvfucaDoENfdto3CN9ERcrcMLQSimceRin85LyWWi0mca/zgh5jVcaIo0tOdHVod3+6nglD2kPAO6hQNqko0+fRS2aXu1QHlHRrPdEerTh5ahL74tcccJqRkPVF2yXKpNAueX5bXTyYWGrGnM7nOH0CSc/FFcWHyf6HNzvBaS6lScRruG70UFtt8YNGDF0oB5pYGF3vHw3eSk0UXm1SKfw7tsy0TySCjnEN4Nyy5kZlRWaxMZ7rRXjTPzUwZxUjAs7bZVKjeNSBnEqOq2aUpxsLOFs2zU0yXoKlYuYLNo7NX3jUoyGFaRBEtKZIRsmZGibO5zTVpI6fUb0PGUSxypF0TasLtu0jmMxGJz6e92ZFQN5w7x0S2wbeWWagDy08HbupRzFV9qdhGWgOlg+yn1qPdkI+ZvHmFuxZlyRkngXUXqwzh7mlpBHEGqViPFbHH5ark1z7V2iwzdnJiaRqDo4cRxC6fs5fkU+J+Kjnajhx8FonF1ozpUxg+QCRr6ZA4ZObXb/AANEfLA0a1UX9Dia4VycKeen0WWSYvjYTUkd134m5H9FmHJOwHArx0QGtVJaWuoMBpyW8bSWiuu+qBxGIsqg1WkDNSDl6qZgo6gGR1XkseuZz4blxxo2SgrRDW+01jJDTUaU1R9kjIBDiHBaiEGoFCDuXHFQu1z5mhshdUu8QrnBYWsAGZy3qhX3aJbPKXR0qDVtaeOSu9x3j20LXnUjPqhFhZlpS62Wzs2l1K7hwz3o+2GpAChNlBFDomZojroptL6szNajd/PRR2VhdQEkAAAkFH2mxNbQtFEBLEG5g04paLJnOr5knfbJ2drJ2TXlrWYjSgyz9U0s1no3Kgotbycxkksla1c53nmpIWdowZ0BoQsM3b2blqJvCxvxV8CstUYYRnk7Q/RLbODHM6Fx177eY3+RTS2WPHGS3Nze8B01p4Jb9CyWzyKBzgS1pIGtFGCiLjtubSNDr/N29DW+rJnDQHvN6H9ii6B4u6JAFuComvW4QATMKnjKGYpmLhGFxHNEscgo0VGmQrC2FTschWuU8fJOhQximBUEblM0p0Iyq7d7LtniMgb3m5niOYO7n4HiucXXeUtklaCcq913GmoI3Ebwu50quUbZ3G2O09kco5v8M0914FWkHlTPiAt3x8l6fTPkj7LnYdo8UYkYTh+MA+5z6JlZ71IFQ7ImpO4nnzXKtkb6MMhil3EskaRlwI6H9la7HbzZbR2TjiieMUZO9h48xotvjFoyyRdmXo6mTqqRl8OzzzGoI0VdtjcMrHQuIMgJw/BJh94fddwUjbXi77RSRurTlUDUcyp/xoTZYG3m/XLyUjbyPAeSWslBpTfp9Qtw9L4IFsnlviRhNWNofiFTTqFE2+JIqPJD2nIigBHQ/utK8P51XkeB7XNIyORR8EHyYHel3RW57S6QxtbUup7xHAI3Zydlna6NrsYB7pru5pM2AxyGNxydXATx3Zo+6bwa9tcLajuuoBUOBoVN4d2hvP8AJZK98lCW63BrgOOqILtf5uVQvK8RizdmNyzSko7Z6EIOT0PbTPmOCr1/XhTu+dNSpGXuHDXMJNK7E8k55qOWaUdGjHjaewK9GAwuOGmXipLAO60DgAFttKcNmd5ea1u1+TViZo6jS/YME1nfxDmeJFQPRMrrjNRnvW9+WfHZsQ96MtePA5+hKGuufvArmxE7iaSWfsrU9o900e3li19QitoLP9nHIPhOF3RwyPn+q82kH2sTx8TC2vNpqjLNZ+0iewnItI8dR6hH2G9JiSF2iJaUusz0cxy5BkqJQpoyhqqVhRJsNjKnYUJEURGUUKwyMohhQsZRLN38zVEIFxKdqHYVO1OhGShVD2o3cX2Myt96BzZB+GtH+hr4K3AqC32QSxSRu0kY5h/uaW/WqaL8XYrVo4ntCyjobUzSUBslN0jRkfEforI8/wBVYsQ/xYQXt/D8bfLPwSWy2Qy3fNER34wT0fEaEdcii/Z7eQJodCMweBFKeVV7Efz+TE1TLRs1enbQ4DmaZDQ1pQgHcSN68tjJaHBV2A4onfE5rffjfvxj9lWbpebLa5YqnuPLWni2tWH8pHkr5PCJRVpwucAWmtBjaKDp9alUZOX5Bbpv8SMDnEAV975TXQpyybFp4U3jiqZIRNBNGGFste81pALnNycRXIOqPFBXZf8AaWtEbYX5fO9uMUyzrolpCUdDjfnRaPZ7wpuqqRBtmGyBswlik1AecndNx8FZ7HfscjhVwB3fK7x4paOomtXfYHaOjII+qBu93ZWqcCgDw2Sh0z1R7G4e0HFw8qKG8rndI5skbgHBuA13jUFFHFpa7Ncmve1EWqZvB5C6pE6pK5btbH2dtl+9Rw8QvJz/AGnt/EdTaITIe0bhOe/omcTUku2SriTuyTWOZYpM2TX4JLwaHswvzH8osu+mIBQSuqt7B76SyaWiy2eCoPDQjkgDYBGctNw4ckfZpcOW4reZocjVkLpg09m7WPCfeBxMJ3H9lvc7sOR10I4IxraUWOi72Ia7+a6jvLVFVvWzdnO8bq4h0dn+tVjHprtVZqiOQD7jv1CTRHJc+lr8o2EsUzFA0qUFERk7SiI0MxERphGGRaotiEiKIY9MibDYypw5DRFEBVQhKVhWVXlUWcc0s0eC32yMig7Vx5UkAef9RVU2bcYbS6P5XuZToTTPpRWi+ZMN7z03iM+JjA+irV6swXjLTe9jxu95oP0XrY3cIsxS+4bbaAR2yKQZdpE0n8TDhr5YVbLot2Kz1z7veB5Vz9KKpbed6KyScHPYf7mh36sTjY+bE3CdHNp5ii0d0I0ebQjspo7Q3ISdx9NO0GjjTi0ebVra7zjcWmSrH5FkjBrTc4fEPXmpbRGZ7JPFq9lXNFfijOnjR3mq5E/t4aaOZm2u8cEoozvqyuc0vLWSxUrIzUDjJE4Zt31FcsvBI2wSZuskhkAz7J5+0aPuO0kHkURs7fbopMDjia7UGlOGh0KK2kugWZ7Joco3uzbujeBWg5HUdClq9gPbj9oLoyI52kgGhDsnN6Vz8F0WyWuOVge1wLSMq7uXVUJ9mgvBg7ZpbKBRsjMnnLKu5w6+iVxXlaLqe5mISscMqZnkXMOhoDnVB/sDVna7MM1zX2m5WxtP8sfqsWLy8v2nrYf7BRdbe54o9qxYvPl09J8J2BT2dmaxYlIjiDcjIxmCsWJomeXSWQ1IRTYlixVQjIb9swdZpOQxDqFTbPosWJJ9LYvsCWhbtXqxKgsnYp41ixMKwyIKcNXixOiTC4WURcei9WKqEZuFhC8WJjjkm1cp/wCLT03Nj9GJXtV/1zT80UR8cx9F4sXqYf60Yp9GO1JrdsZO6WP1BCn2HnJIHj5LFi0/6YgyZKYbfLTTtK05EVI9UrvmxCG1HB7slSG/KQ4h2XDeOpWLEqEEV92fspQW071HDlx66K42Fv8AV2N7DkcBIJ3PZ3g709VixA5leuqciGU72NDwehoR6ofa+1HHFL88dCPvNNCfFYsQlwJ//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2" name="AutoShape 8" descr="data:image/jpeg;base64,/9j/4AAQSkZJRgABAQAAAQABAAD/2wCEAAkGBhQSERMUEhQVFRUWFxcVFBcUFBUXFxQUFhQYFRQWFxQXHCYeFxkjGRQUHy8gIycpLCwsFR4xNTAqNSYrLCkBCQoKDgwOGg8PGikkHBwpKSkpKSkpKSkpKSkpKSkpKSkpKSkpKSwsKSksKSkpKSkpLCkpKSkpLCkpKSwpLCksLP/AABEIAMYA/gMBIgACEQEDEQH/xAAcAAACAgMBAQAAAAAAAAAAAAAEBQMGAAIHAQj/xABDEAABAwEFBQUFBwIEBQUAAAABAAIDEQQFEiExBkFRYXETIoGRoQcyQlLBI2JykrHR8BSCM1Oy4RUkNKLxFkODwuL/xAAZAQADAQEBAAAAAAAAAAAAAAABAgMEAAX/xAAlEQACAgMAAgEEAwEAAAAAAAAAAQIRAyExEkEEIjJRYRMzQnH/2gAMAwEAAhEDEQA/AOmkn73pwWrZDXU+LQt3R8vJ3Jatbn8XmtJIWbTWrDARlVxAyFFW7U44WPHCh8Ey2unqQ3PIb+eqXWd9WYTvCjPpaKpD65bR2kJ4hDXZLhmI5obZebDI9h0IqFK7u2g9UAj+9/cBUU/eiaeSmvHOFC2aWsB5LhTnW1JoBxbID4VVh2ct7KBuMV4EjyzVZ2rnDg4b66cgdTyTPY+6XWppy+xFMTz8Tm6tbz5pSjLrBFiOPKmm5INpJeytGIirZB3hlTE3In9Crg2xtjjDWCjRkByVf2wsPaWYuAzYQ7w0KpB72KulP2hsZJa9ucZpnwPAoyzWgRxgcl5YL2a09k4YnOB7lMnAZanJVa8r1Ake0YqNJ7p1oN3+6yZ/jOMvp9np4c3nGpejzaG2umOBoJJyAG9WvZy5jAyxkikgca6ZAipCB2EttnmcWgBsoFS12pG8g7wFbYjjtrIx7sbKu/E8gN9AVox4f44u+mXNmU+Bl+u7O8IyNJ4hw99mQ8wVYIrSRTPUVH1CrntLsxa2zWhtaxPwk8ARUerUztForFG9vxUc3xzXIyeh6ySo/wDCwu/mSgbJQMrvRDmJ7EaPHOUFsPcd0U5Q1vPcd0RAaXE77IePBMcX8yS+4x9k1HlT9jHrCpmH+ZKFgUrUwESLF4F6lHPVixYgceKCZ2anQ0vveCZAYoI/D58lqG56eTls7w/LyQ1umDGOdlkOHHIK5Mq19HGXu4H0qgWOoGlHYatd/NyBiFW5qDNCRPd01J2njkmNvdScnkEjhdR7TwITm8z3g7iAgc+j+WYf09Sqlfd6ujgdhKdmbFZXAaqm7QPpZ3A64mt83IsCQkt9lfJG1gJGPvPdvceFeA4K7+zO3diwWV5qBXsieeZYVFJdA7CNwGdK/wA9F7cuzck7gWHAGmuPgRwG9IPpo6E9mRQFpsYe17Do9pafEURscrR3S/G5oAdhFT1NNFrJIzeSOrSj5USOVXMA13ZSDNhIHEEGh/RCXjs4DbJHbnsaR+KpBVxvHYhz7S+eCaOjnYsBqDXeK/zVeW64JxK15Y4twFri2jgCCC05eK1+cZUUs5NetyT2Ob+pjObHhzfqDxB0K6r7Np/6pzrTT/FfWnAMGGn5gVV9tX0bhOp3K9eyyw4LGw0p3P8AUa/VJl0texHpDnauwumsc0bKFxaSAd9MwORVY2YtxlslnadWktPEUNPor1bcmOPJVyz2BrZAW93G7E4DTFoSBurQKCB6Gd7PwiIcwmodkfBJL6zlYOACbE69GpgM2eEFep7jkfKEvvk0Y7wTCElyj7FqPKDudv2LeiNop+x2YwKVq0aFI0JhUbBYsXtEo5iwrFhQOPELJ7xRSFJ7xTIDFZ/u8uST7RTENDanM7xTROS3kfzclWtobQO0oa5DfxKrLgkegVmzxIAChI4FH2Z4KGtLKOPNRLi+0HC6qaTzVjaeiX2+PIFbwSViCAR7dpq2nEgpFtfdbngtYBXG05mmjs808uQ5hb37D3j4o+gezewj7ANdq0YeOeim2htbrPBHFH3S8EvcNafKDuzQ8Dqln3i0+n+yYbT2bHQcGiiVAfSs3LeJgla/4a4Xji06ro4I1BqDQjmKarmBZSoKuuy9444cBPejOHq34f2XIMkVr2k44pLNLG5zcWJhwkipFHDTxQlh2ptEcjGdoTUOJqK6EUTn2lwYrGHb45WHwPdP6rn8lrP9QDuEY9Sf2WvGlKOzo8Lhee19lkPY22BsgOWLDnnkO8MwfFXK5HQsibHFiYPha+taAUFCfeXFbKw2i2xN1q9vkDVd2ls7SxrHAEAAZ8hx3KORJPQJE9sH2ZroBn0VE2RvR1otloJ0a5rWD5WAGnnmVY7ztP8ASxlziXwmge12bmA5VDhqM96q92WuyWO0PkikdI2WjsO9juFdKZqXkl0aOOUlpFmt+c55EBNXsz60HkFUje8rn9o1gDSa94506qwQ34NXt0+U19CuWRMMsM0NJgld++4fBMe1Dmtc3MFKr+d9mVVcM70zeC+IoYmCR4BppVanbGzbnk+BXG9vbwkZZy5jyHYgKjWi5q6+Z3ayv/MVNlKR9SP2+gbucfJQv9pUA3ebmj6r5cdbJDq95/uKjLidSfElGwUj6dl9qsQ3M8ZAhZfbBEN8Q6vK+a15hQDo+pLg9of9S9oaI3NJw1YTkruuB+xRncB4yn0XeGOrXl+y45m6E3lFoVh16pkKLDSvw+vBVu9bIHyPApiB8xRWYurv/wC3kqrtC4xz4gfeFdKZj+BUlwWHRS0lp6KeWQOIKkeGyirfe3jj0S95LTQ5HgVEv02tJ7vRQWN3dPJy2ldUFQXfk57eNChY1aLFch7wR99t7yXXH76bX2zRMTYvsLu8wfK70OY/Up5euZruLRTyoqwbS/GGxx4qauc7A0HkaEuOugorJAyR8RxMZUZgskJI45OAqpp7A2Vi1w940R+zNqwE/eeG/wDZVZHDVx6JfaHGMCn+YXeQCZjdHu1rO0sdob9zEOrSD9FyG0yntHcg0DpRdbtsnaRPFffjcPzNP1XFmBwHePuileNAtOJ6Z0S1+zSyh9uLzpG0nxJousutNXLm/syiwwyy/O+g6MFP1Vx/rKHNRyO2CQdtM4mzSDCHNLCDU61+q5FaNoo4i1rozUGmQFBXUniF1O/bRiszmg0Jw+WKi5XfdhraHEt7rXGhpkS0DMbis+Vezb8SX+TLdfcsrm95wDa5NccLh8OXIK6XPecLYmGV2EkZ1/Vc2fanY8LNdXOpWg/dPrE8OioX4MBrioHVIFcOetfqoG2cE0dGu2821HZuOGumYBryKNv6T7I9VVrNf7HNj7hxUGIBrqA9SE+vaStnaeOfotWCd6Z5fyYVTo5L7Rf+l/vC5mF0n2ju/wCWb+MLmyciZVe1Xi9XAMqsXixcA7T7Eo/s4+cjiu5UXFfYoz7KHq4+q7SuCzKoJiLecihItEyFFjgef5hwSHauHusdQ6kZmuuid4h931QF9wh0LqYcs8q7lZ8Ei9lSgbTMI1rhIMLxXgRqP3QrHgDNett7Qs7NFEVssjmHiOP7hCNma14c4gChBr5/qmUtraRU5AalU+02/tHO4VNBy3KWSfiaMOJ5NMZ2q/S5xbE4ho3jLEvLJecodQSP8SXDyKrskpYQdwOfMVzTOOYY2kHLXwWeUm9m+OGK+mi93FM94+098VrTQivdI5EFWi6Ju+BuOSp9w29riADup57lZrHJSRpy14qsHaPOzY3BsCMjGPe0nNpdXkBv8knvbNrDyqerjX9gm9+3ZGLU90j8nUcGUy01JHRL7yo5lRpuVLJKPslumWrA3h+hXGbVOQ+Rvyve3yeV1y7X0z/lFy287AXXhLEPitFB+F7wf9JKvidA4dI2Wj7GxQNORwBx6uOL/wCyKfbtSjrVZQAG7gAPIUSe1xUU2civ7R7VESNiJIbSrvwg6eJCR2nawykNdIHN+BoHueKk2qup7342CpAoRxGvmqxZbukEjKMOTgc2n13cUrVlU/HaH4OHFT4s68OqZXU8RHPMfETp1ruCFvCEMmwHIOGICulNRzCnsEoZIK5sPdcPunf4a+Cztbo9JS8oWi1Xbf0cgwNOI6im8fsrLeoLbM2vM+mSQ7O7EvFpY5lOwIL8XADVh519FadpWfZsHErThjVs835OROkjjXtIP/LsH3/oudVX0fb9gGzge6W60eK0KBHsajPww+RRIWj5+qvV3W8PZBHE3EY4nCtMq5JWfZzD/kt81x2jjyxdkh9mEL3YWwiv4kc32Itd/wCyB/8AJRdZ1In9izPsoPwuPmV2FUvYzY59jc0FrWsa2jQHVVzqigM1mPdKFZoiLUe6UONEyFYrJz3/AJVFandx2KtKGuQ0UhGf/wCuSX35MGxZ/EQB3ld8JoqPZF7stPomIu9mCjQC7id/KqjxBxyrhGu4D9yt3W0D3QsxpEu0tndFG3MUc6hA3ECoz/mip0gIOXHJWbay3ElsfAYj1Iy8h+qQslBGeRBAIPEmmRWPJuR6mD6cdsxzasB4hAwWjszhce4TkfkPPkp4rVm6n+HUho3gg0LuhNUNeThTKmfqk/RojtWWK7LZ2bwa+q6Bd15hzQ76rklySOex2VRGQMXI1IB8labht7waAgcGnQ+PNGL8WJkxrLH/AIPzf7ZLbMHH3qNbnlk0ACvmjLQAGPa7dpz5pRbNkHzPbPA4AmmNjjRwI3tO/omt5MdRoINQBU0OZ3p4J+RmyyhGC8eg1kbkqxYLF2m0FDo04z/bEKepVqsqS7HsxX5anfIxw9GNWyB57LpbYc0jvNlFZbe1Ve9pN3NcKhNOypXkNjCnayqIYxLVlLKxt9dJjkgkZXVzT0cK1UcEzGtBcRXdvr0G9W/auyYrK129pjdzz7p/VV+wQVc1rWjG80HdFQTvqs+TptwNqFnSdg7TI2JrZWlnaNxxh2paDTMbiRnTmpNpT3Yxz+qKtrezjicM3Qhp6tAo6vggdpXd6OmhoR0JyWuCpHmZHcrHFmdkOgR9nOSXREUCPs2iC6KwkgHXNItqIe6yg35kD9k8AUmAHUVTM5Ci4bK0NBoK8U4K8awDQAIW93UheQaGiQIREwitXV8KUW6XXGSWVJJ6piFyOIbb7qhapbboOqV2m2uqWxipHvHd0THAziK7vI8Euv6AOiJzqzMUG/RGOeef5uSitLMTHNqMxTVXeya0yoxPo0jx81JA3OvBRdmQ9zaZgBFhlAB5rM7NQm2guztGmQDvN15t/wBlU5GuDXNGjqVHGhqPIrp0NnqOSrG01yNij7SIZBwDwSSKOyBHDMqGSDe0bfj5lXhIq5a3B3dwzG+u8U6n1Tu6/Zw+QYrRJhacxGzMjkXnIdAlMNnDyDQVqP1C6vZHZf8AhTgvyU+TkcUlETw7LNjj7OJoDd4+bmTvKAbsm/ECCBTjXRW3tOY8152w4+QTSgmZIZpw4yGxwuZhFa0FDuTFszuJQfbdfQLO0PD1VFolJuTtm9+2cB8b2gDtGitPmBAPp+iqXs3jx2+8ZPvYR+c1/QK23lOTAwEAYX7t4LT+yrXsjjrFa5T8c5HlU/VVhwQt14KrW6PMV4q3WqNI7wsu9ECYmES97MptZLJWlc0zst2gkCi5ILkIpIzJC6N2hFAdSMwRlv0RGyWzbWP7QnE4cRSitwuuPDTCFtDA1go0UCLxpuxVmkk4o8LK1B0OvRVy3RHCwE5xP7N34a4mHyyVkDswlVvINpwbpGgf3tzYfomlwnENYmVj0Sh1ra33jSqNsl4x4ffaPFIuhYzUgKCbb2E++3zCIZaGnRwPQhMciWqXX6/7FyOLhxS2/wB32XUhA4nuZtIwjWhC3WPsx0U0k4b1SoIHfU+FopqTQdTvSe2WvsgGN97Vx5o6/LThkjFKmhLebtEIy76vwnUNq4/eJTHHv9NT+clCXZ0r5AI2NpOp/lFj7MPlFea5SaKOKYqtN2iTOhDxo7IHoeKrN5Gazu71C06OpUHx3K5w0JIoGuG4/RC32R2TmmlXZAFvqndSVoReUHT4VixX245Gld2QUNptJkBa4YmnUFtQeSmst1sZnSp4nd0CknB4GnFRZqjSYpjumHMdmW7zhLgfI7lZrI0OaCNP5rTelctpzA+Foz/E45egPmh5rS5hd2T8B3VGJteBbw9VOh5pssrYFI2JV/8A45a4wMdmbMDQh1nlbU1Ff8OShHmUDbvafHC7BJZrSH/LhYT6OK4hTLiIls6jQXOIAAqScgBzJ0VHPtAtMv8A09jLAfjtD6U/sbmfNAyWO0TuD7XaC+mbY4xgib0bvPMpJTSHjilLpb74vhjoqR1IAc8kgivdIbQHPmh/ZJDgu+rsnPle6jsjuAyKXMtQYNSeZrXzXr71FK7uYSr5Faoo/j37L/aRklttjqKKrx3m4ckwivR51z6po/Ii+onL48lwdWOLIJpY480lst6N+IU56hPbLIDQtII5LTGalwzyi10LLs1AHE1ove0Oa0EytRA0+IKubQuPb5aihHUaJ/GavCQ3o3FawOf6IPg0ehc8HauY6hLXNrUbjvHnVGQ7LxFoJLvByjscgb2jB8JxN/C7XyIU3b5UUeFHsSbVXVZ7JC6Rz5a0OFrauJduFAKrkH/qS2vJNJWtB+VzaBd7MoJz9c1ga01qB+UIWctHHNmtrJXWmKF0xGNwb3yRSvVdctt2OjazFJjBK9mu6F3vRsPVgU724gGg91ug4Io5jNsbux7utMkggtbnSZkGhoRvBCNNqnazuUNOnkl9gzfic3C8nvZIWAsUr2uwlwFW7+CGu7MvfucaDoENfdto3CN9ERcrcMLQSimceRin85LyWWi0mca/zgh5jVcaIo0tOdHVod3+6nglD2kPAO6hQNqko0+fRS2aXu1QHlHRrPdEerTh5ahL74tcccJqRkPVF2yXKpNAueX5bXTyYWGrGnM7nOH0CSc/FFcWHyf6HNzvBaS6lScRruG70UFtt8YNGDF0oB5pYGF3vHw3eSk0UXm1SKfw7tsy0TySCjnEN4Nyy5kZlRWaxMZ7rRXjTPzUwZxUjAs7bZVKjeNSBnEqOq2aUpxsLOFs2zU0yXoKlYuYLNo7NX3jUoyGFaRBEtKZIRsmZGibO5zTVpI6fUb0PGUSxypF0TasLtu0jmMxGJz6e92ZFQN5w7x0S2wbeWWagDy08HbupRzFV9qdhGWgOlg+yn1qPdkI+ZvHmFuxZlyRkngXUXqwzh7mlpBHEGqViPFbHH5ark1z7V2iwzdnJiaRqDo4cRxC6fs5fkU+J+Kjnajhx8FonF1ozpUxg+QCRr6ZA4ZObXb/AANEfLA0a1UX9Dia4VycKeen0WWSYvjYTUkd134m5H9FmHJOwHArx0QGtVJaWuoMBpyW8bSWiuu+qBxGIsqg1WkDNSDl6qZgo6gGR1XkseuZz4blxxo2SgrRDW+01jJDTUaU1R9kjIBDiHBaiEGoFCDuXHFQu1z5mhshdUu8QrnBYWsAGZy3qhX3aJbPKXR0qDVtaeOSu9x3j20LXnUjPqhFhZlpS62Wzs2l1K7hwz3o+2GpAChNlBFDomZojroptL6szNajd/PRR2VhdQEkAAAkFH2mxNbQtFEBLEG5g04paLJnOr5knfbJ2drJ2TXlrWYjSgyz9U0s1no3Kgotbycxkksla1c53nmpIWdowZ0BoQsM3b2blqJvCxvxV8CstUYYRnk7Q/RLbODHM6Fx177eY3+RTS2WPHGS3Nze8B01p4Jb9CyWzyKBzgS1pIGtFGCiLjtubSNDr/N29DW+rJnDQHvN6H9ii6B4u6JAFuComvW4QATMKnjKGYpmLhGFxHNEscgo0VGmQrC2FTschWuU8fJOhQximBUEblM0p0Iyq7d7LtniMgb3m5niOYO7n4HiucXXeUtklaCcq913GmoI3Ebwu50quUbZ3G2O09kco5v8M0914FWkHlTPiAt3x8l6fTPkj7LnYdo8UYkYTh+MA+5z6JlZ71IFQ7ImpO4nnzXKtkb6MMhil3EskaRlwI6H9la7HbzZbR2TjiieMUZO9h48xotvjFoyyRdmXo6mTqqRl8OzzzGoI0VdtjcMrHQuIMgJw/BJh94fddwUjbXi77RSRurTlUDUcyp/xoTZYG3m/XLyUjbyPAeSWslBpTfp9Qtw9L4IFsnlviRhNWNofiFTTqFE2+JIqPJD2nIigBHQ/utK8P51XkeB7XNIyORR8EHyYHel3RW57S6QxtbUup7xHAI3Zydlna6NrsYB7pru5pM2AxyGNxydXATx3Zo+6bwa9tcLajuuoBUOBoVN4d2hvP8AJZK98lCW63BrgOOqILtf5uVQvK8RizdmNyzSko7Z6EIOT0PbTPmOCr1/XhTu+dNSpGXuHDXMJNK7E8k55qOWaUdGjHjaewK9GAwuOGmXipLAO60DgAFttKcNmd5ea1u1+TViZo6jS/YME1nfxDmeJFQPRMrrjNRnvW9+WfHZsQ96MtePA5+hKGuufvArmxE7iaSWfsrU9o900e3li19QitoLP9nHIPhOF3RwyPn+q82kH2sTx8TC2vNpqjLNZ+0iewnItI8dR6hH2G9JiSF2iJaUusz0cxy5BkqJQpoyhqqVhRJsNjKnYUJEURGUUKwyMohhQsZRLN38zVEIFxKdqHYVO1OhGShVD2o3cX2Myt96BzZB+GtH+hr4K3AqC32QSxSRu0kY5h/uaW/WqaL8XYrVo4ntCyjobUzSUBslN0jRkfEforI8/wBVYsQ/xYQXt/D8bfLPwSWy2Qy3fNER34wT0fEaEdcii/Z7eQJodCMweBFKeVV7Efz+TE1TLRs1enbQ4DmaZDQ1pQgHcSN68tjJaHBV2A4onfE5rffjfvxj9lWbpebLa5YqnuPLWni2tWH8pHkr5PCJRVpwucAWmtBjaKDp9alUZOX5Bbpv8SMDnEAV975TXQpyybFp4U3jiqZIRNBNGGFste81pALnNycRXIOqPFBXZf8AaWtEbYX5fO9uMUyzrolpCUdDjfnRaPZ7wpuqqRBtmGyBswlik1AecndNx8FZ7HfscjhVwB3fK7x4paOomtXfYHaOjII+qBu93ZWqcCgDw2Sh0z1R7G4e0HFw8qKG8rndI5skbgHBuA13jUFFHFpa7Ncmve1EWqZvB5C6pE6pK5btbH2dtl+9Rw8QvJz/AGnt/EdTaITIe0bhOe/omcTUku2SriTuyTWOZYpM2TX4JLwaHswvzH8osu+mIBQSuqt7B76SyaWiy2eCoPDQjkgDYBGctNw4ckfZpcOW4reZocjVkLpg09m7WPCfeBxMJ3H9lvc7sOR10I4IxraUWOi72Ia7+a6jvLVFVvWzdnO8bq4h0dn+tVjHprtVZqiOQD7jv1CTRHJc+lr8o2EsUzFA0qUFERk7SiI0MxERphGGRaotiEiKIY9MibDYypw5DRFEBVQhKVhWVXlUWcc0s0eC32yMig7Vx5UkAef9RVU2bcYbS6P5XuZToTTPpRWi+ZMN7z03iM+JjA+irV6swXjLTe9jxu95oP0XrY3cIsxS+4bbaAR2yKQZdpE0n8TDhr5YVbLot2Kz1z7veB5Vz9KKpbed6KyScHPYf7mh36sTjY+bE3CdHNp5ii0d0I0ebQjspo7Q3ISdx9NO0GjjTi0ebVra7zjcWmSrH5FkjBrTc4fEPXmpbRGZ7JPFq9lXNFfijOnjR3mq5E/t4aaOZm2u8cEoozvqyuc0vLWSxUrIzUDjJE4Zt31FcsvBI2wSZuskhkAz7J5+0aPuO0kHkURs7fbopMDjia7UGlOGh0KK2kugWZ7Joco3uzbujeBWg5HUdClq9gPbj9oLoyI52kgGhDsnN6Vz8F0WyWuOVge1wLSMq7uXVUJ9mgvBg7ZpbKBRsjMnnLKu5w6+iVxXlaLqe5mISscMqZnkXMOhoDnVB/sDVna7MM1zX2m5WxtP8sfqsWLy8v2nrYf7BRdbe54o9qxYvPl09J8J2BT2dmaxYlIjiDcjIxmCsWJomeXSWQ1IRTYlixVQjIb9swdZpOQxDqFTbPosWJJ9LYvsCWhbtXqxKgsnYp41ixMKwyIKcNXixOiTC4WURcei9WKqEZuFhC8WJjjkm1cp/wCLT03Nj9GJXtV/1zT80UR8cx9F4sXqYf60Yp9GO1JrdsZO6WP1BCn2HnJIHj5LFi0/6YgyZKYbfLTTtK05EVI9UrvmxCG1HB7slSG/KQ4h2XDeOpWLEqEEV92fspQW071HDlx66K42Fv8AV2N7DkcBIJ3PZ3g709VixA5leuqciGU72NDwehoR6ofa+1HHFL88dCPvNNCfFYsQlwJ//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4" name="AutoShape 10" descr="data:image/jpeg;base64,/9j/4AAQSkZJRgABAQAAAQABAAD/2wCEAAkGBhQSERMUEhQVFRUWFxcVFBcUFBUXFxQUFhQYFRQWFxQXHCYeFxkjGRQUHy8gIycpLCwsFR4xNTAqNSYrLCkBCQoKDgwOGg8PGikkHBwpKSkpKSkpKSkpKSkpKSkpKSkpKSkpKSwsKSksKSkpKSkpLCkpKSkpLCkpKSwpLCksLP/AABEIAMYA/gMBIgACEQEDEQH/xAAcAAACAgMBAQAAAAAAAAAAAAAEBQMGAAIHAQj/xABDEAABAwEFBQUFBwIEBQUAAAABAAIDEQQFEiExBkFRYXETIoGRoQcyQlLBI2JykrHR8BSCM1Oy4RUkNKLxFkODwuL/xAAZAQADAQEBAAAAAAAAAAAAAAABAgMEAAX/xAAlEQACAgMAAgEEAwEAAAAAAAAAAQIRAyExEkEEIjJRYRMzQnH/2gAMAwEAAhEDEQA/AOmkn73pwWrZDXU+LQt3R8vJ3Jatbn8XmtJIWbTWrDARlVxAyFFW7U44WPHCh8Ey2unqQ3PIb+eqXWd9WYTvCjPpaKpD65bR2kJ4hDXZLhmI5obZebDI9h0IqFK7u2g9UAj+9/cBUU/eiaeSmvHOFC2aWsB5LhTnW1JoBxbID4VVh2ct7KBuMV4EjyzVZ2rnDg4b66cgdTyTPY+6XWppy+xFMTz8Tm6tbz5pSjLrBFiOPKmm5INpJeytGIirZB3hlTE3In9Crg2xtjjDWCjRkByVf2wsPaWYuAzYQ7w0KpB72KulP2hsZJa9ucZpnwPAoyzWgRxgcl5YL2a09k4YnOB7lMnAZanJVa8r1Ake0YqNJ7p1oN3+6yZ/jOMvp9np4c3nGpejzaG2umOBoJJyAG9WvZy5jAyxkikgca6ZAipCB2EttnmcWgBsoFS12pG8g7wFbYjjtrIx7sbKu/E8gN9AVox4f44u+mXNmU+Bl+u7O8IyNJ4hw99mQ8wVYIrSRTPUVH1CrntLsxa2zWhtaxPwk8ARUerUztForFG9vxUc3xzXIyeh6ySo/wDCwu/mSgbJQMrvRDmJ7EaPHOUFsPcd0U5Q1vPcd0RAaXE77IePBMcX8yS+4x9k1HlT9jHrCpmH+ZKFgUrUwESLF4F6lHPVixYgceKCZ2anQ0vveCZAYoI/D58lqG56eTls7w/LyQ1umDGOdlkOHHIK5Mq19HGXu4H0qgWOoGlHYatd/NyBiFW5qDNCRPd01J2njkmNvdScnkEjhdR7TwITm8z3g7iAgc+j+WYf09Sqlfd6ujgdhKdmbFZXAaqm7QPpZ3A64mt83IsCQkt9lfJG1gJGPvPdvceFeA4K7+zO3diwWV5qBXsieeZYVFJdA7CNwGdK/wA9F7cuzck7gWHAGmuPgRwG9IPpo6E9mRQFpsYe17Do9pafEURscrR3S/G5oAdhFT1NNFrJIzeSOrSj5USOVXMA13ZSDNhIHEEGh/RCXjs4DbJHbnsaR+KpBVxvHYhz7S+eCaOjnYsBqDXeK/zVeW64JxK15Y4twFri2jgCCC05eK1+cZUUs5NetyT2Ob+pjObHhzfqDxB0K6r7Np/6pzrTT/FfWnAMGGn5gVV9tX0bhOp3K9eyyw4LGw0p3P8AUa/VJl0texHpDnauwumsc0bKFxaSAd9MwORVY2YtxlslnadWktPEUNPor1bcmOPJVyz2BrZAW93G7E4DTFoSBurQKCB6Gd7PwiIcwmodkfBJL6zlYOACbE69GpgM2eEFep7jkfKEvvk0Y7wTCElyj7FqPKDudv2LeiNop+x2YwKVq0aFI0JhUbBYsXtEo5iwrFhQOPELJ7xRSFJ7xTIDFZ/u8uST7RTENDanM7xTROS3kfzclWtobQO0oa5DfxKrLgkegVmzxIAChI4FH2Z4KGtLKOPNRLi+0HC6qaTzVjaeiX2+PIFbwSViCAR7dpq2nEgpFtfdbngtYBXG05mmjs808uQ5hb37D3j4o+gezewj7ANdq0YeOeim2htbrPBHFH3S8EvcNafKDuzQ8Dqln3i0+n+yYbT2bHQcGiiVAfSs3LeJgla/4a4Xji06ro4I1BqDQjmKarmBZSoKuuy9444cBPejOHq34f2XIMkVr2k44pLNLG5zcWJhwkipFHDTxQlh2ptEcjGdoTUOJqK6EUTn2lwYrGHb45WHwPdP6rn8lrP9QDuEY9Sf2WvGlKOzo8Lhee19lkPY22BsgOWLDnnkO8MwfFXK5HQsibHFiYPha+taAUFCfeXFbKw2i2xN1q9vkDVd2ls7SxrHAEAAZ8hx3KORJPQJE9sH2ZroBn0VE2RvR1otloJ0a5rWD5WAGnnmVY7ztP8ASxlziXwmge12bmA5VDhqM96q92WuyWO0PkikdI2WjsO9juFdKZqXkl0aOOUlpFmt+c55EBNXsz60HkFUje8rn9o1gDSa94506qwQ34NXt0+U19CuWRMMsM0NJgld++4fBMe1Dmtc3MFKr+d9mVVcM70zeC+IoYmCR4BppVanbGzbnk+BXG9vbwkZZy5jyHYgKjWi5q6+Z3ayv/MVNlKR9SP2+gbucfJQv9pUA3ebmj6r5cdbJDq95/uKjLidSfElGwUj6dl9qsQ3M8ZAhZfbBEN8Q6vK+a15hQDo+pLg9of9S9oaI3NJw1YTkruuB+xRncB4yn0XeGOrXl+y45m6E3lFoVh16pkKLDSvw+vBVu9bIHyPApiB8xRWYurv/wC3kqrtC4xz4gfeFdKZj+BUlwWHRS0lp6KeWQOIKkeGyirfe3jj0S95LTQ5HgVEv02tJ7vRQWN3dPJy2ldUFQXfk57eNChY1aLFch7wR99t7yXXH76bX2zRMTYvsLu8wfK70OY/Up5euZruLRTyoqwbS/GGxx4qauc7A0HkaEuOugorJAyR8RxMZUZgskJI45OAqpp7A2Vi1w940R+zNqwE/eeG/wDZVZHDVx6JfaHGMCn+YXeQCZjdHu1rO0sdob9zEOrSD9FyG0yntHcg0DpRdbtsnaRPFffjcPzNP1XFmBwHePuileNAtOJ6Z0S1+zSyh9uLzpG0nxJousutNXLm/syiwwyy/O+g6MFP1Vx/rKHNRyO2CQdtM4mzSDCHNLCDU61+q5FaNoo4i1rozUGmQFBXUniF1O/bRiszmg0Jw+WKi5XfdhraHEt7rXGhpkS0DMbis+Vezb8SX+TLdfcsrm95wDa5NccLh8OXIK6XPecLYmGV2EkZ1/Vc2fanY8LNdXOpWg/dPrE8OioX4MBrioHVIFcOetfqoG2cE0dGu2821HZuOGumYBryKNv6T7I9VVrNf7HNj7hxUGIBrqA9SE+vaStnaeOfotWCd6Z5fyYVTo5L7Rf+l/vC5mF0n2ju/wCWb+MLmyciZVe1Xi9XAMqsXixcA7T7Eo/s4+cjiu5UXFfYoz7KHq4+q7SuCzKoJiLecihItEyFFjgef5hwSHauHusdQ6kZmuuid4h931QF9wh0LqYcs8q7lZ8Ei9lSgbTMI1rhIMLxXgRqP3QrHgDNett7Qs7NFEVssjmHiOP7hCNma14c4gChBr5/qmUtraRU5AalU+02/tHO4VNBy3KWSfiaMOJ5NMZ2q/S5xbE4ho3jLEvLJecodQSP8SXDyKrskpYQdwOfMVzTOOYY2kHLXwWeUm9m+OGK+mi93FM94+098VrTQivdI5EFWi6Ju+BuOSp9w29riADup57lZrHJSRpy14qsHaPOzY3BsCMjGPe0nNpdXkBv8knvbNrDyqerjX9gm9+3ZGLU90j8nUcGUy01JHRL7yo5lRpuVLJKPslumWrA3h+hXGbVOQ+Rvyve3yeV1y7X0z/lFy287AXXhLEPitFB+F7wf9JKvidA4dI2Wj7GxQNORwBx6uOL/wCyKfbtSjrVZQAG7gAPIUSe1xUU2civ7R7VESNiJIbSrvwg6eJCR2nawykNdIHN+BoHueKk2qup7342CpAoRxGvmqxZbukEjKMOTgc2n13cUrVlU/HaH4OHFT4s68OqZXU8RHPMfETp1ruCFvCEMmwHIOGICulNRzCnsEoZIK5sPdcPunf4a+Cztbo9JS8oWi1Xbf0cgwNOI6im8fsrLeoLbM2vM+mSQ7O7EvFpY5lOwIL8XADVh519FadpWfZsHErThjVs835OROkjjXtIP/LsH3/oudVX0fb9gGzge6W60eK0KBHsajPww+RRIWj5+qvV3W8PZBHE3EY4nCtMq5JWfZzD/kt81x2jjyxdkh9mEL3YWwiv4kc32Itd/wCyB/8AJRdZ1In9izPsoPwuPmV2FUvYzY59jc0FrWsa2jQHVVzqigM1mPdKFZoiLUe6UONEyFYrJz3/AJVFandx2KtKGuQ0UhGf/wCuSX35MGxZ/EQB3ld8JoqPZF7stPomIu9mCjQC7id/KqjxBxyrhGu4D9yt3W0D3QsxpEu0tndFG3MUc6hA3ECoz/mip0gIOXHJWbay3ElsfAYj1Iy8h+qQslBGeRBAIPEmmRWPJuR6mD6cdsxzasB4hAwWjszhce4TkfkPPkp4rVm6n+HUho3gg0LuhNUNeThTKmfqk/RojtWWK7LZ2bwa+q6Bd15hzQ76rklySOex2VRGQMXI1IB8labht7waAgcGnQ+PNGL8WJkxrLH/AIPzf7ZLbMHH3qNbnlk0ACvmjLQAGPa7dpz5pRbNkHzPbPA4AmmNjjRwI3tO/omt5MdRoINQBU0OZ3p4J+RmyyhGC8eg1kbkqxYLF2m0FDo04z/bEKepVqsqS7HsxX5anfIxw9GNWyB57LpbYc0jvNlFZbe1Ve9pN3NcKhNOypXkNjCnayqIYxLVlLKxt9dJjkgkZXVzT0cK1UcEzGtBcRXdvr0G9W/auyYrK129pjdzz7p/VV+wQVc1rWjG80HdFQTvqs+TptwNqFnSdg7TI2JrZWlnaNxxh2paDTMbiRnTmpNpT3Yxz+qKtrezjicM3Qhp6tAo6vggdpXd6OmhoR0JyWuCpHmZHcrHFmdkOgR9nOSXREUCPs2iC6KwkgHXNItqIe6yg35kD9k8AUmAHUVTM5Ci4bK0NBoK8U4K8awDQAIW93UheQaGiQIREwitXV8KUW6XXGSWVJJ6piFyOIbb7qhapbboOqV2m2uqWxipHvHd0THAziK7vI8Euv6AOiJzqzMUG/RGOeef5uSitLMTHNqMxTVXeya0yoxPo0jx81JA3OvBRdmQ9zaZgBFhlAB5rM7NQm2guztGmQDvN15t/wBlU5GuDXNGjqVHGhqPIrp0NnqOSrG01yNij7SIZBwDwSSKOyBHDMqGSDe0bfj5lXhIq5a3B3dwzG+u8U6n1Tu6/Zw+QYrRJhacxGzMjkXnIdAlMNnDyDQVqP1C6vZHZf8AhTgvyU+TkcUlETw7LNjj7OJoDd4+bmTvKAbsm/ECCBTjXRW3tOY8152w4+QTSgmZIZpw4yGxwuZhFa0FDuTFszuJQfbdfQLO0PD1VFolJuTtm9+2cB8b2gDtGitPmBAPp+iqXs3jx2+8ZPvYR+c1/QK23lOTAwEAYX7t4LT+yrXsjjrFa5T8c5HlU/VVhwQt14KrW6PMV4q3WqNI7wsu9ECYmES97MptZLJWlc0zst2gkCi5ILkIpIzJC6N2hFAdSMwRlv0RGyWzbWP7QnE4cRSitwuuPDTCFtDA1go0UCLxpuxVmkk4o8LK1B0OvRVy3RHCwE5xP7N34a4mHyyVkDswlVvINpwbpGgf3tzYfomlwnENYmVj0Sh1ra33jSqNsl4x4ffaPFIuhYzUgKCbb2E++3zCIZaGnRwPQhMciWqXX6/7FyOLhxS2/wB32XUhA4nuZtIwjWhC3WPsx0U0k4b1SoIHfU+FopqTQdTvSe2WvsgGN97Vx5o6/LThkjFKmhLebtEIy76vwnUNq4/eJTHHv9NT+clCXZ0r5AI2NpOp/lFj7MPlFea5SaKOKYqtN2iTOhDxo7IHoeKrN5Gazu71C06OpUHx3K5w0JIoGuG4/RC32R2TmmlXZAFvqndSVoReUHT4VixX245Gld2QUNptJkBa4YmnUFtQeSmst1sZnSp4nd0CknB4GnFRZqjSYpjumHMdmW7zhLgfI7lZrI0OaCNP5rTelctpzA+Foz/E45egPmh5rS5hd2T8B3VGJteBbw9VOh5pssrYFI2JV/8A45a4wMdmbMDQh1nlbU1Ff8OShHmUDbvafHC7BJZrSH/LhYT6OK4hTLiIls6jQXOIAAqScgBzJ0VHPtAtMv8A09jLAfjtD6U/sbmfNAyWO0TuD7XaC+mbY4xgib0bvPMpJTSHjilLpb74vhjoqR1IAc8kgivdIbQHPmh/ZJDgu+rsnPle6jsjuAyKXMtQYNSeZrXzXr71FK7uYSr5Faoo/j37L/aRklttjqKKrx3m4ckwivR51z6po/Ii+onL48lwdWOLIJpY480lst6N+IU56hPbLIDQtII5LTGalwzyi10LLs1AHE1ove0Oa0EytRA0+IKubQuPb5aihHUaJ/GavCQ3o3FawOf6IPg0ehc8HauY6hLXNrUbjvHnVGQ7LxFoJLvByjscgb2jB8JxN/C7XyIU3b5UUeFHsSbVXVZ7JC6Rz5a0OFrauJduFAKrkH/qS2vJNJWtB+VzaBd7MoJz9c1ga01qB+UIWctHHNmtrJXWmKF0xGNwb3yRSvVdctt2OjazFJjBK9mu6F3vRsPVgU724gGg91ug4Io5jNsbux7utMkggtbnSZkGhoRvBCNNqnazuUNOnkl9gzfic3C8nvZIWAsUr2uwlwFW7+CGu7MvfucaDoENfdto3CN9ERcrcMLQSimceRin85LyWWi0mca/zgh5jVcaIo0tOdHVod3+6nglD2kPAO6hQNqko0+fRS2aXu1QHlHRrPdEerTh5ahL74tcccJqRkPVF2yXKpNAueX5bXTyYWGrGnM7nOH0CSc/FFcWHyf6HNzvBaS6lScRruG70UFtt8YNGDF0oB5pYGF3vHw3eSk0UXm1SKfw7tsy0TySCjnEN4Nyy5kZlRWaxMZ7rRXjTPzUwZxUjAs7bZVKjeNSBnEqOq2aUpxsLOFs2zU0yXoKlYuYLNo7NX3jUoyGFaRBEtKZIRsmZGibO5zTVpI6fUb0PGUSxypF0TasLtu0jmMxGJz6e92ZFQN5w7x0S2wbeWWagDy08HbupRzFV9qdhGWgOlg+yn1qPdkI+ZvHmFuxZlyRkngXUXqwzh7mlpBHEGqViPFbHH5ark1z7V2iwzdnJiaRqDo4cRxC6fs5fkU+J+Kjnajhx8FonF1ozpUxg+QCRr6ZA4ZObXb/AANEfLA0a1UX9Dia4VycKeen0WWSYvjYTUkd134m5H9FmHJOwHArx0QGtVJaWuoMBpyW8bSWiuu+qBxGIsqg1WkDNSDl6qZgo6gGR1XkseuZz4blxxo2SgrRDW+01jJDTUaU1R9kjIBDiHBaiEGoFCDuXHFQu1z5mhshdUu8QrnBYWsAGZy3qhX3aJbPKXR0qDVtaeOSu9x3j20LXnUjPqhFhZlpS62Wzs2l1K7hwz3o+2GpAChNlBFDomZojroptL6szNajd/PRR2VhdQEkAAAkFH2mxNbQtFEBLEG5g04paLJnOr5knfbJ2drJ2TXlrWYjSgyz9U0s1no3Kgotbycxkksla1c53nmpIWdowZ0BoQsM3b2blqJvCxvxV8CstUYYRnk7Q/RLbODHM6Fx177eY3+RTS2WPHGS3Nze8B01p4Jb9CyWzyKBzgS1pIGtFGCiLjtubSNDr/N29DW+rJnDQHvN6H9ii6B4u6JAFuComvW4QATMKnjKGYpmLhGFxHNEscgo0VGmQrC2FTschWuU8fJOhQximBUEblM0p0Iyq7d7LtniMgb3m5niOYO7n4HiucXXeUtklaCcq913GmoI3Ebwu50quUbZ3G2O09kco5v8M0914FWkHlTPiAt3x8l6fTPkj7LnYdo8UYkYTh+MA+5z6JlZ71IFQ7ImpO4nnzXKtkb6MMhil3EskaRlwI6H9la7HbzZbR2TjiieMUZO9h48xotvjFoyyRdmXo6mTqqRl8OzzzGoI0VdtjcMrHQuIMgJw/BJh94fddwUjbXi77RSRurTlUDUcyp/xoTZYG3m/XLyUjbyPAeSWslBpTfp9Qtw9L4IFsnlviRhNWNofiFTTqFE2+JIqPJD2nIigBHQ/utK8P51XkeB7XNIyORR8EHyYHel3RW57S6QxtbUup7xHAI3Zydlna6NrsYB7pru5pM2AxyGNxydXATx3Zo+6bwa9tcLajuuoBUOBoVN4d2hvP8AJZK98lCW63BrgOOqILtf5uVQvK8RizdmNyzSko7Z6EIOT0PbTPmOCr1/XhTu+dNSpGXuHDXMJNK7E8k55qOWaUdGjHjaewK9GAwuOGmXipLAO60DgAFttKcNmd5ea1u1+TViZo6jS/YME1nfxDmeJFQPRMrrjNRnvW9+WfHZsQ96MtePA5+hKGuufvArmxE7iaSWfsrU9o900e3li19QitoLP9nHIPhOF3RwyPn+q82kH2sTx8TC2vNpqjLNZ+0iewnItI8dR6hH2G9JiSF2iJaUusz0cxy5BkqJQpoyhqqVhRJsNjKnYUJEURGUUKwyMohhQsZRLN38zVEIFxKdqHYVO1OhGShVD2o3cX2Myt96BzZB+GtH+hr4K3AqC32QSxSRu0kY5h/uaW/WqaL8XYrVo4ntCyjobUzSUBslN0jRkfEforI8/wBVYsQ/xYQXt/D8bfLPwSWy2Qy3fNER34wT0fEaEdcii/Z7eQJodCMweBFKeVV7Efz+TE1TLRs1enbQ4DmaZDQ1pQgHcSN68tjJaHBV2A4onfE5rffjfvxj9lWbpebLa5YqnuPLWni2tWH8pHkr5PCJRVpwucAWmtBjaKDp9alUZOX5Bbpv8SMDnEAV975TXQpyybFp4U3jiqZIRNBNGGFste81pALnNycRXIOqPFBXZf8AaWtEbYX5fO9uMUyzrolpCUdDjfnRaPZ7wpuqqRBtmGyBswlik1AecndNx8FZ7HfscjhVwB3fK7x4paOomtXfYHaOjII+qBu93ZWqcCgDw2Sh0z1R7G4e0HFw8qKG8rndI5skbgHBuA13jUFFHFpa7Ncmve1EWqZvB5C6pE6pK5btbH2dtl+9Rw8QvJz/AGnt/EdTaITIe0bhOe/omcTUku2SriTuyTWOZYpM2TX4JLwaHswvzH8osu+mIBQSuqt7B76SyaWiy2eCoPDQjkgDYBGctNw4ckfZpcOW4reZocjVkLpg09m7WPCfeBxMJ3H9lvc7sOR10I4IxraUWOi72Ia7+a6jvLVFVvWzdnO8bq4h0dn+tVjHprtVZqiOQD7jv1CTRHJc+lr8o2EsUzFA0qUFERk7SiI0MxERphGGRaotiEiKIY9MibDYypw5DRFEBVQhKVhWVXlUWcc0s0eC32yMig7Vx5UkAef9RVU2bcYbS6P5XuZToTTPpRWi+ZMN7z03iM+JjA+irV6swXjLTe9jxu95oP0XrY3cIsxS+4bbaAR2yKQZdpE0n8TDhr5YVbLot2Kz1z7veB5Vz9KKpbed6KyScHPYf7mh36sTjY+bE3CdHNp5ii0d0I0ebQjspo7Q3ISdx9NO0GjjTi0ebVra7zjcWmSrH5FkjBrTc4fEPXmpbRGZ7JPFq9lXNFfijOnjR3mq5E/t4aaOZm2u8cEoozvqyuc0vLWSxUrIzUDjJE4Zt31FcsvBI2wSZuskhkAz7J5+0aPuO0kHkURs7fbopMDjia7UGlOGh0KK2kugWZ7Joco3uzbujeBWg5HUdClq9gPbj9oLoyI52kgGhDsnN6Vz8F0WyWuOVge1wLSMq7uXVUJ9mgvBg7ZpbKBRsjMnnLKu5w6+iVxXlaLqe5mISscMqZnkXMOhoDnVB/sDVna7MM1zX2m5WxtP8sfqsWLy8v2nrYf7BRdbe54o9qxYvPl09J8J2BT2dmaxYlIjiDcjIxmCsWJomeXSWQ1IRTYlixVQjIb9swdZpOQxDqFTbPosWJJ9LYvsCWhbtXqxKgsnYp41ixMKwyIKcNXixOiTC4WURcei9WKqEZuFhC8WJjjkm1cp/wCLT03Nj9GJXtV/1zT80UR8cx9F4sXqYf60Yp9GO1JrdsZO6WP1BCn2HnJIHj5LFi0/6YgyZKYbfLTTtK05EVI9UrvmxCG1HB7slSG/KQ4h2XDeOpWLEqEEV92fspQW071HDlx66K42Fv8AV2N7DkcBIJ3PZ3g709VixA5leuqciGU72NDwehoR6ofa+1HHFL88dCPvNNCfFYsQlwJ//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49" y="2358440"/>
            <a:ext cx="2597989" cy="290974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10" name="Picture 2" descr="http://t0.gstatic.com/images?q=tbn:ANd9GcRcfyZxigYXgmrV3-Mt_QHj3pe7ms2xv9v8v-pyggYTRpclgSvtaQ"/>
          <p:cNvPicPr>
            <a:picLocks noChangeAspect="1" noChangeArrowheads="1"/>
          </p:cNvPicPr>
          <p:nvPr/>
        </p:nvPicPr>
        <p:blipFill rotWithShape="1">
          <a:blip r:embed="rId7"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3126" y="1803100"/>
            <a:ext cx="8503920" cy="4572000"/>
          </a:xfrm>
        </p:spPr>
        <p:txBody>
          <a:bodyPr/>
          <a:lstStyle/>
          <a:p>
            <a:r>
              <a:rPr lang="en-US" dirty="0" smtClean="0"/>
              <a:t>The general sonographer must understand the anatomy, pathology, physiology, and sonographic appearance, both normal and abnormal of the following : </a:t>
            </a:r>
          </a:p>
          <a:p>
            <a:r>
              <a:rPr lang="en-US" dirty="0" smtClean="0"/>
              <a:t>Scrotum, Prostate, Thyroid </a:t>
            </a:r>
          </a:p>
          <a:p>
            <a:r>
              <a:rPr lang="en-US" dirty="0" smtClean="0"/>
              <a:t>Neonatal head, hips, and spine </a:t>
            </a:r>
          </a:p>
          <a:p>
            <a:r>
              <a:rPr lang="en-US" dirty="0" smtClean="0"/>
              <a:t>Breast, Uterus, Ovaries, and Adnexa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
        <p:nvSpPr>
          <p:cNvPr id="7" name="Title 1"/>
          <p:cNvSpPr>
            <a:spLocks noGrp="1"/>
          </p:cNvSpPr>
          <p:nvPr>
            <p:ph type="title"/>
          </p:nvPr>
        </p:nvSpPr>
        <p:spPr>
          <a:xfrm>
            <a:off x="353508" y="935957"/>
            <a:ext cx="8534400" cy="758952"/>
          </a:xfrm>
        </p:spPr>
        <p:txBody>
          <a:bodyPr>
            <a:noAutofit/>
          </a:bodyPr>
          <a:lstStyle/>
          <a:p>
            <a:pPr algn="l"/>
            <a:r>
              <a:rPr lang="en-US" sz="3600" dirty="0"/>
              <a:t/>
            </a:r>
            <a:br>
              <a:rPr lang="en-US" sz="3600" dirty="0"/>
            </a:br>
            <a:r>
              <a:rPr lang="en-US" sz="3600" dirty="0"/>
              <a:t>KNOWLEDGE , APPLICATION </a:t>
            </a:r>
            <a:r>
              <a:rPr lang="en-US" sz="3600" dirty="0" smtClean="0"/>
              <a:t/>
            </a:r>
            <a:br>
              <a:rPr lang="en-US" sz="3600" dirty="0" smtClean="0"/>
            </a:br>
            <a:r>
              <a:rPr lang="en-US" sz="3600" dirty="0" smtClean="0"/>
              <a:t>AND </a:t>
            </a:r>
            <a:r>
              <a:rPr lang="en-US" sz="3600" dirty="0"/>
              <a:t>ANALYSIS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3126" y="1414901"/>
            <a:ext cx="8503920" cy="4572000"/>
          </a:xfrm>
        </p:spPr>
        <p:txBody>
          <a:bodyPr>
            <a:normAutofit/>
          </a:bodyPr>
          <a:lstStyle/>
          <a:p>
            <a:endParaRPr lang="en-US" dirty="0" smtClean="0"/>
          </a:p>
          <a:p>
            <a:r>
              <a:rPr lang="en-US" dirty="0" smtClean="0"/>
              <a:t>The general sonographer must understand the </a:t>
            </a:r>
          </a:p>
          <a:p>
            <a:r>
              <a:rPr lang="en-US" dirty="0" smtClean="0"/>
              <a:t>Obstetrical details: </a:t>
            </a:r>
          </a:p>
          <a:p>
            <a:r>
              <a:rPr lang="en-US" dirty="0" smtClean="0"/>
              <a:t>normal and complications of characteristics pregnancy</a:t>
            </a:r>
          </a:p>
          <a:p>
            <a:r>
              <a:rPr lang="en-US" dirty="0" smtClean="0"/>
              <a:t>Obstetrical measurements, Fetal Growth Assessment </a:t>
            </a:r>
          </a:p>
          <a:p>
            <a:r>
              <a:rPr lang="en-US" dirty="0" smtClean="0"/>
              <a:t>High Risk Pregnancy, Congenital Anomalies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
        <p:nvSpPr>
          <p:cNvPr id="7" name="Title 1"/>
          <p:cNvSpPr>
            <a:spLocks noGrp="1"/>
          </p:cNvSpPr>
          <p:nvPr>
            <p:ph type="title"/>
          </p:nvPr>
        </p:nvSpPr>
        <p:spPr>
          <a:xfrm>
            <a:off x="353508" y="935957"/>
            <a:ext cx="8534400" cy="758952"/>
          </a:xfrm>
        </p:spPr>
        <p:txBody>
          <a:bodyPr>
            <a:noAutofit/>
          </a:bodyPr>
          <a:lstStyle/>
          <a:p>
            <a:pPr algn="l"/>
            <a:r>
              <a:rPr lang="en-US" sz="3600" dirty="0"/>
              <a:t/>
            </a:r>
            <a:br>
              <a:rPr lang="en-US" sz="3600" dirty="0"/>
            </a:br>
            <a:r>
              <a:rPr lang="en-US" sz="3600" dirty="0"/>
              <a:t>KNOWLEDGE , APPLICATION </a:t>
            </a:r>
            <a:r>
              <a:rPr lang="en-US" sz="3600" dirty="0" smtClean="0"/>
              <a:t/>
            </a:r>
            <a:br>
              <a:rPr lang="en-US" sz="3600" dirty="0" smtClean="0"/>
            </a:br>
            <a:r>
              <a:rPr lang="en-US" sz="3600" dirty="0" smtClean="0"/>
              <a:t>AND </a:t>
            </a:r>
            <a:r>
              <a:rPr lang="en-US" sz="3600" dirty="0"/>
              <a:t>ANALYSIS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3126" y="1167757"/>
            <a:ext cx="8503920" cy="5532120"/>
          </a:xfrm>
        </p:spPr>
        <p:txBody>
          <a:bodyPr/>
          <a:lstStyle/>
          <a:p>
            <a:endParaRPr lang="en-US" dirty="0" smtClean="0"/>
          </a:p>
          <a:p>
            <a:r>
              <a:rPr lang="en-US" dirty="0" smtClean="0"/>
              <a:t>The general sonographer must understand the Sonographic Principles and Instrumentation: </a:t>
            </a:r>
          </a:p>
          <a:p>
            <a:r>
              <a:rPr lang="en-US" dirty="0" smtClean="0"/>
              <a:t>Sound and Ultrasound </a:t>
            </a:r>
          </a:p>
          <a:p>
            <a:r>
              <a:rPr lang="en-US" dirty="0" smtClean="0"/>
              <a:t>Transducers and Instruments </a:t>
            </a:r>
          </a:p>
          <a:p>
            <a:r>
              <a:rPr lang="en-US" dirty="0" smtClean="0"/>
              <a:t>Doppler </a:t>
            </a:r>
          </a:p>
          <a:p>
            <a:r>
              <a:rPr lang="en-US" dirty="0" smtClean="0"/>
              <a:t>Artifacts </a:t>
            </a:r>
          </a:p>
          <a:p>
            <a:r>
              <a:rPr lang="en-US" dirty="0" smtClean="0"/>
              <a:t>Performance </a:t>
            </a:r>
          </a:p>
          <a:p>
            <a:r>
              <a:rPr lang="en-US" dirty="0" smtClean="0"/>
              <a:t>Safety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
        <p:nvSpPr>
          <p:cNvPr id="7" name="Title 1"/>
          <p:cNvSpPr>
            <a:spLocks noGrp="1"/>
          </p:cNvSpPr>
          <p:nvPr>
            <p:ph type="title"/>
          </p:nvPr>
        </p:nvSpPr>
        <p:spPr>
          <a:xfrm>
            <a:off x="353508" y="935957"/>
            <a:ext cx="8534400" cy="758952"/>
          </a:xfrm>
        </p:spPr>
        <p:txBody>
          <a:bodyPr>
            <a:noAutofit/>
          </a:bodyPr>
          <a:lstStyle/>
          <a:p>
            <a:pPr algn="l"/>
            <a:r>
              <a:rPr lang="en-US" sz="3600" dirty="0"/>
              <a:t/>
            </a:r>
            <a:br>
              <a:rPr lang="en-US" sz="3600" dirty="0"/>
            </a:br>
            <a:r>
              <a:rPr lang="en-US" sz="3600" dirty="0"/>
              <a:t>KNOWLEDGE , APPLICATION </a:t>
            </a:r>
            <a:r>
              <a:rPr lang="en-US" sz="3600" dirty="0" smtClean="0"/>
              <a:t/>
            </a:r>
            <a:br>
              <a:rPr lang="en-US" sz="3600" dirty="0" smtClean="0"/>
            </a:br>
            <a:r>
              <a:rPr lang="en-US" sz="3600" dirty="0" smtClean="0"/>
              <a:t>AND </a:t>
            </a:r>
            <a:r>
              <a:rPr lang="en-US" sz="3600" dirty="0"/>
              <a:t>ANALYSIS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53683" y="60906"/>
            <a:ext cx="6248400" cy="1077218"/>
          </a:xfrm>
          <a:prstGeom prst="rect">
            <a:avLst/>
          </a:prstGeom>
        </p:spPr>
        <p:txBody>
          <a:bodyPr wrap="square">
            <a:spAutoFit/>
          </a:bodyPr>
          <a:lstStyle/>
          <a:p>
            <a:endParaRPr lang="en-US" sz="2800" dirty="0"/>
          </a:p>
          <a:p>
            <a:r>
              <a:rPr lang="en-US" sz="3600" dirty="0"/>
              <a:t>DID YOU KNOW </a:t>
            </a:r>
            <a:r>
              <a:rPr lang="en-US" sz="3600" dirty="0" smtClean="0"/>
              <a:t>THAT</a:t>
            </a:r>
            <a:endParaRPr lang="en-US" sz="2800" dirty="0"/>
          </a:p>
        </p:txBody>
      </p:sp>
      <p:pic>
        <p:nvPicPr>
          <p:cNvPr id="26626" name="Picture 2"/>
          <p:cNvPicPr>
            <a:picLocks noChangeAspect="1" noChangeArrowheads="1"/>
          </p:cNvPicPr>
          <p:nvPr/>
        </p:nvPicPr>
        <p:blipFill rotWithShape="1">
          <a:blip r:embed="rId4" cstate="print"/>
          <a:srcRect t="8510"/>
          <a:stretch/>
        </p:blipFill>
        <p:spPr bwMode="auto">
          <a:xfrm>
            <a:off x="457200" y="2155166"/>
            <a:ext cx="4815328" cy="32766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5520921" y="2723071"/>
            <a:ext cx="3211184" cy="214078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7" cstate="print"/>
          <a:srcRect r="5172"/>
          <a:stretch/>
        </p:blipFill>
        <p:spPr bwMode="auto">
          <a:xfrm>
            <a:off x="7309450" y="5636160"/>
            <a:ext cx="1739660" cy="1139353"/>
          </a:xfrm>
          <a:prstGeom prst="rect">
            <a:avLst/>
          </a:prstGeom>
          <a:noFill/>
        </p:spPr>
      </p:pic>
      <p:sp>
        <p:nvSpPr>
          <p:cNvPr id="5" name="TextBox 4"/>
          <p:cNvSpPr txBox="1"/>
          <p:nvPr/>
        </p:nvSpPr>
        <p:spPr>
          <a:xfrm>
            <a:off x="362309" y="1413401"/>
            <a:ext cx="6284093" cy="523220"/>
          </a:xfrm>
          <a:prstGeom prst="rect">
            <a:avLst/>
          </a:prstGeom>
          <a:noFill/>
        </p:spPr>
        <p:txBody>
          <a:bodyPr wrap="none" rtlCol="0">
            <a:spAutoFit/>
          </a:bodyPr>
          <a:lstStyle/>
          <a:p>
            <a:r>
              <a:rPr lang="en-US" sz="2700" dirty="0"/>
              <a:t>SONOGRAPHERS assist with biopsies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5122" y="136584"/>
            <a:ext cx="6705600" cy="1446550"/>
          </a:xfrm>
          <a:prstGeom prst="rect">
            <a:avLst/>
          </a:prstGeom>
        </p:spPr>
        <p:txBody>
          <a:bodyPr wrap="square">
            <a:spAutoFit/>
          </a:bodyPr>
          <a:lstStyle/>
          <a:p>
            <a:endParaRPr lang="en-US" sz="2400" dirty="0"/>
          </a:p>
          <a:p>
            <a:r>
              <a:rPr lang="en-US" sz="3600" dirty="0"/>
              <a:t>DID YOU KNOW THAT </a:t>
            </a:r>
            <a:r>
              <a:rPr lang="en-US" sz="2700" dirty="0"/>
              <a:t>SONOGRAPHERS </a:t>
            </a:r>
            <a:r>
              <a:rPr lang="en-US" sz="2700" dirty="0" smtClean="0"/>
              <a:t> ASSIST IN THE OR ?</a:t>
            </a:r>
            <a:endParaRPr lang="en-US" sz="2700" dirty="0"/>
          </a:p>
        </p:txBody>
      </p:sp>
      <p:pic>
        <p:nvPicPr>
          <p:cNvPr id="27650" name="Picture 2" descr="http://t0.gstatic.com/images?q=tbn:ANd9GcS-bHH63ZPSVz4bijGpwXgj5Nnm0XC-WGXUeUZy9H7cVjnmmA65"/>
          <p:cNvPicPr>
            <a:picLocks noChangeAspect="1" noChangeArrowheads="1"/>
          </p:cNvPicPr>
          <p:nvPr/>
        </p:nvPicPr>
        <p:blipFill>
          <a:blip r:embed="rId4" cstate="print"/>
          <a:srcRect/>
          <a:stretch>
            <a:fillRect/>
          </a:stretch>
        </p:blipFill>
        <p:spPr bwMode="auto">
          <a:xfrm>
            <a:off x="5347890" y="1790700"/>
            <a:ext cx="3156348" cy="3636662"/>
          </a:xfrm>
          <a:prstGeom prst="rect">
            <a:avLst/>
          </a:prstGeom>
          <a:noFill/>
        </p:spPr>
      </p:pic>
      <p:pic>
        <p:nvPicPr>
          <p:cNvPr id="27651" name="Picture 3"/>
          <p:cNvPicPr>
            <a:picLocks noChangeAspect="1" noChangeArrowheads="1"/>
          </p:cNvPicPr>
          <p:nvPr/>
        </p:nvPicPr>
        <p:blipFill rotWithShape="1">
          <a:blip r:embed="rId5" cstate="print"/>
          <a:srcRect t="7692"/>
          <a:stretch/>
        </p:blipFill>
        <p:spPr bwMode="auto">
          <a:xfrm>
            <a:off x="457200" y="1790700"/>
            <a:ext cx="4029635" cy="36576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7"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57200" y="2202611"/>
            <a:ext cx="7010400" cy="3108543"/>
          </a:xfrm>
          <a:prstGeom prst="rect">
            <a:avLst/>
          </a:prstGeom>
        </p:spPr>
        <p:txBody>
          <a:bodyPr wrap="square">
            <a:spAutoFit/>
          </a:bodyPr>
          <a:lstStyle/>
          <a:p>
            <a:r>
              <a:rPr lang="en-US" sz="2700" dirty="0" smtClean="0"/>
              <a:t>Thyroid </a:t>
            </a:r>
            <a:r>
              <a:rPr lang="en-US" sz="2700" dirty="0"/>
              <a:t>biopsy </a:t>
            </a:r>
          </a:p>
          <a:p>
            <a:r>
              <a:rPr lang="en-US" sz="2700" dirty="0"/>
              <a:t>Breast biopsy </a:t>
            </a:r>
          </a:p>
          <a:p>
            <a:r>
              <a:rPr lang="en-US" sz="2700" dirty="0"/>
              <a:t>Breast cyst </a:t>
            </a:r>
            <a:r>
              <a:rPr lang="en-US" sz="2700" dirty="0" smtClean="0"/>
              <a:t>aspiration</a:t>
            </a:r>
          </a:p>
          <a:p>
            <a:r>
              <a:rPr lang="en-US" sz="2700" dirty="0" smtClean="0"/>
              <a:t>Prostate  </a:t>
            </a:r>
            <a:endParaRPr lang="en-US" sz="2700" dirty="0"/>
          </a:p>
          <a:p>
            <a:r>
              <a:rPr lang="en-US" sz="2700" dirty="0"/>
              <a:t>Amniocentesis </a:t>
            </a:r>
          </a:p>
          <a:p>
            <a:r>
              <a:rPr lang="en-US" sz="2700" dirty="0"/>
              <a:t>Thoracentesis </a:t>
            </a:r>
          </a:p>
          <a:p>
            <a:r>
              <a:rPr lang="en-US" sz="2700" dirty="0"/>
              <a:t>Paracentesis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
        <p:nvSpPr>
          <p:cNvPr id="2" name="TextBox 1"/>
          <p:cNvSpPr txBox="1"/>
          <p:nvPr/>
        </p:nvSpPr>
        <p:spPr>
          <a:xfrm>
            <a:off x="357379" y="664234"/>
            <a:ext cx="6774611" cy="1200329"/>
          </a:xfrm>
          <a:prstGeom prst="rect">
            <a:avLst/>
          </a:prstGeom>
          <a:noFill/>
        </p:spPr>
        <p:txBody>
          <a:bodyPr wrap="none" rtlCol="0">
            <a:spAutoFit/>
          </a:bodyPr>
          <a:lstStyle/>
          <a:p>
            <a:r>
              <a:rPr lang="en-US" sz="2400" dirty="0"/>
              <a:t>ULTRASOUND PROCEDURES PERFORMED </a:t>
            </a:r>
            <a:endParaRPr lang="en-US" sz="2400" dirty="0" smtClean="0"/>
          </a:p>
          <a:p>
            <a:r>
              <a:rPr lang="en-US" sz="2400" dirty="0" smtClean="0"/>
              <a:t>BY </a:t>
            </a:r>
            <a:r>
              <a:rPr lang="en-US" sz="2400" dirty="0"/>
              <a:t>A </a:t>
            </a:r>
            <a:r>
              <a:rPr lang="en-US" sz="2400" dirty="0" smtClean="0"/>
              <a:t>PHYSICIAN </a:t>
            </a:r>
            <a:r>
              <a:rPr lang="en-US" sz="2400" dirty="0"/>
              <a:t>WITH THE SONOGRAPHER </a:t>
            </a:r>
            <a:endParaRPr lang="en-US" sz="2400" dirty="0" smtClean="0"/>
          </a:p>
          <a:p>
            <a:r>
              <a:rPr lang="en-US" sz="2400" dirty="0" smtClean="0"/>
              <a:t>ASSISTING</a:t>
            </a:r>
            <a:r>
              <a:rPr 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6560" y="599631"/>
            <a:ext cx="7620000" cy="954107"/>
          </a:xfrm>
          <a:prstGeom prst="rect">
            <a:avLst/>
          </a:prstGeom>
        </p:spPr>
        <p:txBody>
          <a:bodyPr wrap="square">
            <a:spAutoFit/>
          </a:bodyPr>
          <a:lstStyle/>
          <a:p>
            <a:r>
              <a:rPr lang="en-US" sz="2800" dirty="0" smtClean="0"/>
              <a:t>DID </a:t>
            </a:r>
            <a:r>
              <a:rPr lang="en-US" sz="2800" dirty="0"/>
              <a:t>YOU KNOW THAT SONOGRAPHERS </a:t>
            </a:r>
          </a:p>
          <a:p>
            <a:r>
              <a:rPr lang="en-US" sz="2800" dirty="0"/>
              <a:t>perform transvaginal imaging </a:t>
            </a:r>
            <a:r>
              <a:rPr lang="en-US" sz="2800" dirty="0" smtClean="0"/>
              <a:t>?</a:t>
            </a:r>
            <a:endParaRPr lang="en-US" sz="2800" dirty="0"/>
          </a:p>
        </p:txBody>
      </p:sp>
      <p:pic>
        <p:nvPicPr>
          <p:cNvPr id="29698" name="Picture 2"/>
          <p:cNvPicPr>
            <a:picLocks noChangeAspect="1" noChangeArrowheads="1"/>
          </p:cNvPicPr>
          <p:nvPr/>
        </p:nvPicPr>
        <p:blipFill>
          <a:blip r:embed="rId4" cstate="print"/>
          <a:srcRect/>
          <a:stretch>
            <a:fillRect/>
          </a:stretch>
        </p:blipFill>
        <p:spPr bwMode="auto">
          <a:xfrm>
            <a:off x="5673091" y="3995493"/>
            <a:ext cx="1970403" cy="1435579"/>
          </a:xfrm>
          <a:prstGeom prst="rect">
            <a:avLst/>
          </a:prstGeom>
          <a:noFill/>
          <a:ln w="9525">
            <a:noFill/>
            <a:miter lim="800000"/>
            <a:headEnd/>
            <a:tailEnd/>
          </a:ln>
        </p:spPr>
      </p:pic>
      <p:pic>
        <p:nvPicPr>
          <p:cNvPr id="29699" name="Picture 3"/>
          <p:cNvPicPr>
            <a:picLocks noChangeAspect="1" noChangeArrowheads="1"/>
          </p:cNvPicPr>
          <p:nvPr/>
        </p:nvPicPr>
        <p:blipFill rotWithShape="1">
          <a:blip r:embed="rId5" cstate="print"/>
          <a:srcRect t="6107"/>
          <a:stretch/>
        </p:blipFill>
        <p:spPr bwMode="auto">
          <a:xfrm>
            <a:off x="5226516" y="1790700"/>
            <a:ext cx="2863554" cy="1999706"/>
          </a:xfrm>
          <a:prstGeom prst="rect">
            <a:avLst/>
          </a:prstGeom>
          <a:noFill/>
          <a:ln w="9525">
            <a:noFill/>
            <a:miter lim="800000"/>
            <a:headEnd/>
            <a:tailEnd/>
          </a:ln>
        </p:spPr>
      </p:pic>
      <p:pic>
        <p:nvPicPr>
          <p:cNvPr id="29701" name="Picture 5" descr="http://rhrealitycheck.org/files/teaser-images/2012-02-16-vaginal-ultrasound.jpg">
            <a:hlinkClick r:id="rId6"/>
          </p:cNvPr>
          <p:cNvPicPr>
            <a:picLocks noChangeAspect="1" noChangeArrowheads="1"/>
          </p:cNvPicPr>
          <p:nvPr/>
        </p:nvPicPr>
        <p:blipFill>
          <a:blip r:embed="rId7" cstate="print"/>
          <a:srcRect/>
          <a:stretch>
            <a:fillRect/>
          </a:stretch>
        </p:blipFill>
        <p:spPr bwMode="auto">
          <a:xfrm>
            <a:off x="710241" y="1790700"/>
            <a:ext cx="3464943" cy="3341195"/>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pic>
        <p:nvPicPr>
          <p:cNvPr id="8" name="Picture 2" descr="http://t0.gstatic.com/images?q=tbn:ANd9GcRcfyZxigYXgmrV3-Mt_QHj3pe7ms2xv9v8v-pyggYTRpclgSvtaQ"/>
          <p:cNvPicPr>
            <a:picLocks noChangeAspect="1" noChangeArrowheads="1"/>
          </p:cNvPicPr>
          <p:nvPr/>
        </p:nvPicPr>
        <p:blipFill rotWithShape="1">
          <a:blip r:embed="rId9"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1927" y="1522180"/>
            <a:ext cx="7239000" cy="923330"/>
          </a:xfrm>
          <a:prstGeom prst="rect">
            <a:avLst/>
          </a:prstGeom>
        </p:spPr>
        <p:txBody>
          <a:bodyPr wrap="square">
            <a:spAutoFit/>
          </a:bodyPr>
          <a:lstStyle/>
          <a:p>
            <a:r>
              <a:rPr lang="en-US" sz="2700" dirty="0" smtClean="0"/>
              <a:t>• provide </a:t>
            </a:r>
            <a:r>
              <a:rPr lang="en-US" sz="2700" dirty="0"/>
              <a:t>quality patient care </a:t>
            </a:r>
          </a:p>
          <a:p>
            <a:r>
              <a:rPr lang="en-US" sz="2700" dirty="0" smtClean="0"/>
              <a:t>• serve </a:t>
            </a:r>
            <a:r>
              <a:rPr lang="en-US" sz="2700" dirty="0"/>
              <a:t>the patient community </a:t>
            </a:r>
          </a:p>
        </p:txBody>
      </p:sp>
      <p:pic>
        <p:nvPicPr>
          <p:cNvPr id="31746" name="Picture 2" descr="http://t0.gstatic.com/images?q=tbn:ANd9GcRcfyZxigYXgmrV3-Mt_QHj3pe7ms2xv9v8v-pyggYTRpclgSvtaQ"/>
          <p:cNvPicPr>
            <a:picLocks noChangeAspect="1" noChangeArrowheads="1"/>
          </p:cNvPicPr>
          <p:nvPr/>
        </p:nvPicPr>
        <p:blipFill rotWithShape="1">
          <a:blip r:embed="rId4" cstate="print"/>
          <a:srcRect r="5172"/>
          <a:stretch/>
        </p:blipFill>
        <p:spPr bwMode="auto">
          <a:xfrm>
            <a:off x="7309450" y="5636160"/>
            <a:ext cx="1739660" cy="1139353"/>
          </a:xfrm>
          <a:prstGeom prst="rect">
            <a:avLst/>
          </a:prstGeom>
          <a:noFill/>
        </p:spPr>
      </p:pic>
      <p:pic>
        <p:nvPicPr>
          <p:cNvPr id="31748" name="Picture 4" descr="http://t0.gstatic.com/images?q=tbn:ANd9GcRb76AnxzjeM2dIr_gvlx1tc6VqpDTRbQuS0Q65H6oN_7RoFOuu6g"/>
          <p:cNvPicPr>
            <a:picLocks noChangeAspect="1" noChangeArrowheads="1"/>
          </p:cNvPicPr>
          <p:nvPr/>
        </p:nvPicPr>
        <p:blipFill>
          <a:blip r:embed="rId5" cstate="print"/>
          <a:srcRect/>
          <a:stretch>
            <a:fillRect/>
          </a:stretch>
        </p:blipFill>
        <p:spPr bwMode="auto">
          <a:xfrm>
            <a:off x="602411" y="2702718"/>
            <a:ext cx="4116238" cy="2661835"/>
          </a:xfrm>
          <a:prstGeom prst="rect">
            <a:avLst/>
          </a:prstGeom>
          <a:noFill/>
        </p:spPr>
      </p:pic>
      <p:pic>
        <p:nvPicPr>
          <p:cNvPr id="31750" name="Picture 6" descr="http://t2.gstatic.com/images?q=tbn:ANd9GcSyZ1-yXe5tR7mm7AsNB7UGGQ48_uPlf4ahVKvF_9tRlF1hCSbmhg"/>
          <p:cNvPicPr>
            <a:picLocks noChangeAspect="1" noChangeArrowheads="1"/>
          </p:cNvPicPr>
          <p:nvPr/>
        </p:nvPicPr>
        <p:blipFill>
          <a:blip r:embed="rId6" cstate="print"/>
          <a:srcRect/>
          <a:stretch>
            <a:fillRect/>
          </a:stretch>
        </p:blipFill>
        <p:spPr bwMode="auto">
          <a:xfrm>
            <a:off x="5740162" y="1506832"/>
            <a:ext cx="2439118" cy="3794185"/>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
        <p:nvSpPr>
          <p:cNvPr id="4" name="TextBox 3"/>
          <p:cNvSpPr txBox="1"/>
          <p:nvPr/>
        </p:nvSpPr>
        <p:spPr>
          <a:xfrm>
            <a:off x="353683" y="503057"/>
            <a:ext cx="7451079" cy="923330"/>
          </a:xfrm>
          <a:prstGeom prst="rect">
            <a:avLst/>
          </a:prstGeom>
          <a:noFill/>
        </p:spPr>
        <p:txBody>
          <a:bodyPr wrap="none" rtlCol="0">
            <a:spAutoFit/>
          </a:bodyPr>
          <a:lstStyle/>
          <a:p>
            <a:r>
              <a:rPr lang="en-US" sz="2400" dirty="0"/>
              <a:t>DID YOU KNOW THAT </a:t>
            </a:r>
            <a:r>
              <a:rPr lang="en-US" sz="3600" dirty="0"/>
              <a:t>SONOGRAPHERS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6558" y="240097"/>
            <a:ext cx="7848600" cy="1323439"/>
          </a:xfrm>
          <a:prstGeom prst="rect">
            <a:avLst/>
          </a:prstGeom>
        </p:spPr>
        <p:txBody>
          <a:bodyPr wrap="square">
            <a:spAutoFit/>
          </a:bodyPr>
          <a:lstStyle/>
          <a:p>
            <a:endParaRPr lang="en-US" sz="2400" dirty="0"/>
          </a:p>
          <a:p>
            <a:r>
              <a:rPr lang="en-US" sz="2800" dirty="0"/>
              <a:t>DID YOU KNOW THAT SONOGRAPHERS </a:t>
            </a:r>
          </a:p>
          <a:p>
            <a:r>
              <a:rPr lang="en-US" sz="2800" dirty="0"/>
              <a:t>have Physical Demands </a:t>
            </a:r>
          </a:p>
        </p:txBody>
      </p:sp>
      <p:pic>
        <p:nvPicPr>
          <p:cNvPr id="32770" name="Picture 2" descr="http://t2.gstatic.com/images?q=tbn:ANd9GcT6fp9dDbPYHlqqRFN4IyHDHHW4SUO0gX3WLIbARAdNjBU4yUy6"/>
          <p:cNvPicPr>
            <a:picLocks noChangeAspect="1" noChangeArrowheads="1"/>
          </p:cNvPicPr>
          <p:nvPr/>
        </p:nvPicPr>
        <p:blipFill>
          <a:blip r:embed="rId4" cstate="print"/>
          <a:srcRect/>
          <a:stretch>
            <a:fillRect/>
          </a:stretch>
        </p:blipFill>
        <p:spPr bwMode="auto">
          <a:xfrm>
            <a:off x="3118450" y="3096278"/>
            <a:ext cx="4191000" cy="2286000"/>
          </a:xfrm>
          <a:prstGeom prst="rect">
            <a:avLst/>
          </a:prstGeom>
          <a:noFill/>
        </p:spPr>
      </p:pic>
      <p:pic>
        <p:nvPicPr>
          <p:cNvPr id="32772" name="Picture 4" descr="http://t2.gstatic.com/images?q=tbn:ANd9GcRbpE2QoE1WIZyuINO5jdec7pu4_ECXSty4S8HVE2x0k7ZLf_zk"/>
          <p:cNvPicPr>
            <a:picLocks noChangeAspect="1" noChangeArrowheads="1"/>
          </p:cNvPicPr>
          <p:nvPr/>
        </p:nvPicPr>
        <p:blipFill>
          <a:blip r:embed="rId5" cstate="print"/>
          <a:srcRect/>
          <a:stretch>
            <a:fillRect/>
          </a:stretch>
        </p:blipFill>
        <p:spPr bwMode="auto">
          <a:xfrm>
            <a:off x="5541034" y="1298452"/>
            <a:ext cx="2438400" cy="1628775"/>
          </a:xfrm>
          <a:prstGeom prst="rect">
            <a:avLst/>
          </a:prstGeom>
          <a:noFill/>
        </p:spPr>
      </p:pic>
      <p:pic>
        <p:nvPicPr>
          <p:cNvPr id="32774" name="Picture 6" descr="http://t1.gstatic.com/images?q=tbn:ANd9GcRJN1FykARWIQeDb0zZOyZtQ5vlG7R4jdzAWWq8quSPopnb9fzB"/>
          <p:cNvPicPr>
            <a:picLocks noChangeAspect="1" noChangeArrowheads="1"/>
          </p:cNvPicPr>
          <p:nvPr/>
        </p:nvPicPr>
        <p:blipFill>
          <a:blip r:embed="rId6" cstate="print"/>
          <a:srcRect/>
          <a:stretch>
            <a:fillRect/>
          </a:stretch>
        </p:blipFill>
        <p:spPr bwMode="auto">
          <a:xfrm>
            <a:off x="457200" y="1563536"/>
            <a:ext cx="2143125" cy="28194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7" name="Picture 2" descr="http://t0.gstatic.com/images?q=tbn:ANd9GcRcfyZxigYXgmrV3-Mt_QHj3pe7ms2xv9v8v-pyggYTRpclgSvtaQ"/>
          <p:cNvPicPr>
            <a:picLocks noChangeAspect="1" noChangeArrowheads="1"/>
          </p:cNvPicPr>
          <p:nvPr/>
        </p:nvPicPr>
        <p:blipFill rotWithShape="1">
          <a:blip r:embed="rId8"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9674" y="605177"/>
            <a:ext cx="8763000" cy="523220"/>
          </a:xfrm>
          <a:prstGeom prst="rect">
            <a:avLst/>
          </a:prstGeom>
        </p:spPr>
        <p:txBody>
          <a:bodyPr wrap="square">
            <a:spAutoFit/>
          </a:bodyPr>
          <a:lstStyle/>
          <a:p>
            <a:r>
              <a:rPr lang="en-US" sz="2800" dirty="0" smtClean="0"/>
              <a:t>DID YOU KNOW THAT SONOGRAPHERS </a:t>
            </a:r>
            <a:endParaRPr lang="en-US" sz="2800" dirty="0"/>
          </a:p>
        </p:txBody>
      </p:sp>
      <p:sp>
        <p:nvSpPr>
          <p:cNvPr id="4" name="Rectangle 3"/>
          <p:cNvSpPr/>
          <p:nvPr/>
        </p:nvSpPr>
        <p:spPr>
          <a:xfrm>
            <a:off x="299588" y="1350755"/>
            <a:ext cx="4572000" cy="2308324"/>
          </a:xfrm>
          <a:prstGeom prst="rect">
            <a:avLst/>
          </a:prstGeom>
        </p:spPr>
        <p:txBody>
          <a:bodyPr>
            <a:spAutoFit/>
          </a:bodyPr>
          <a:lstStyle/>
          <a:p>
            <a:r>
              <a:rPr lang="en-US" sz="3200" dirty="0" smtClean="0"/>
              <a:t>  deal </a:t>
            </a:r>
            <a:r>
              <a:rPr lang="en-US" sz="3200" dirty="0"/>
              <a:t>with </a:t>
            </a:r>
          </a:p>
          <a:p>
            <a:r>
              <a:rPr lang="en-US" sz="2700" dirty="0"/>
              <a:t>• Stressful Situations </a:t>
            </a:r>
          </a:p>
          <a:p>
            <a:r>
              <a:rPr lang="en-US" sz="2700" dirty="0"/>
              <a:t>• Frustration </a:t>
            </a:r>
          </a:p>
          <a:p>
            <a:r>
              <a:rPr lang="en-US" sz="2700" dirty="0"/>
              <a:t>• </a:t>
            </a:r>
            <a:r>
              <a:rPr lang="en-US" sz="2700" dirty="0" smtClean="0"/>
              <a:t>Personnel/personality</a:t>
            </a:r>
          </a:p>
          <a:p>
            <a:r>
              <a:rPr lang="en-US" sz="2700" dirty="0"/>
              <a:t> </a:t>
            </a:r>
            <a:r>
              <a:rPr lang="en-US" sz="2700" dirty="0" smtClean="0"/>
              <a:t>  issues </a:t>
            </a:r>
            <a:endParaRPr lang="en-US" sz="2700" dirty="0"/>
          </a:p>
        </p:txBody>
      </p:sp>
      <p:pic>
        <p:nvPicPr>
          <p:cNvPr id="33794" name="Picture 2" descr="http://t3.gstatic.com/images?q=tbn:ANd9GcRMdnMDq5RwskS1TwdIWDKhgjbXRPMrKAoN5GBTxqMiWIdmx5Jn"/>
          <p:cNvPicPr>
            <a:picLocks noChangeAspect="1" noChangeArrowheads="1"/>
          </p:cNvPicPr>
          <p:nvPr/>
        </p:nvPicPr>
        <p:blipFill>
          <a:blip r:embed="rId4" cstate="print"/>
          <a:srcRect/>
          <a:stretch>
            <a:fillRect/>
          </a:stretch>
        </p:blipFill>
        <p:spPr bwMode="auto">
          <a:xfrm>
            <a:off x="5336396" y="1350755"/>
            <a:ext cx="2375618" cy="2339985"/>
          </a:xfrm>
          <a:prstGeom prst="rect">
            <a:avLst/>
          </a:prstGeom>
          <a:noFill/>
        </p:spPr>
      </p:pic>
      <p:sp>
        <p:nvSpPr>
          <p:cNvPr id="33796" name="AutoShape 4" descr="data:image/jpeg;base64,/9j/4AAQSkZJRgABAQAAAQABAAD/2wCEAAkGBhAQDxAQDw8QDxQPDw8OEBAQDw8QEBAQFREVFRUQFRQXHCYeFxkjGRUUHy8gIycpLCwsFR4xNTAqNScsLSkBCQoKDgwOGg8PGi0kHyQsLCksLCksLCw2LTQpLCwsKSwsLCwsLTUpLSksKS0qLCosLCkpLCosLSwpLCwsLCksLP/AABEIAOIA3wMBIgACEQEDEQH/xAAcAAEAAgMBAQEAAAAAAAAAAAAAAQIDBAUGBwj/xAA/EAACAQIDBAcFBQcDBQAAAAAAAQIDEQQhMQUSQVEGIjJhcYGRBxOhscEjUmLR4RQVQnKCovBTkrIIFiQzwv/EABsBAAEFAQEAAAAAAAAAAAAAAAABAgMEBQYH/8QAMhEAAgECBAMFCAMAAwAAAAAAAAECAxEEBSExEkFRE2FxwdEiMoGRobHh8BRC8QYzQ//aAAwDAQACEQMRAD8A+4gAAAAAAAAAAAAAIbNSttSnHR7z5Rz+OhFVrU6SvOSXiKouWxuA41TbE32Uo+N5M1p4yo9Zy8nu/Iyaud4eOkU39Pv6E6w8nuegcirrxWsorxaR5tq+ufjmN1FOWfPlT+v4H/xu89GsTD70f90S++jzO6huiLPpc6f1/Av8bvPT3JPNwxE46TkvNtejNmntaotbS8VZ+q/It088oy99NfX9+RG8PLkdsHPo7Xg+1eHjmvVG9ComrpprmszVo4mlWV6ck/3oQyi47osACwNAAAAAAAAAAAAAAAAAAFKtVRV20khG1FXYFrmlitqRjdR6z5LReLNHF7RlO6j1Y/3Px5eBqJHNYzOf6Yf5+i9fkW4UOcjLXxU6naeXJZL04+ZisTYndOcnUlUlxSd33llJLRFSbFt0WG2C5WwsWsTYQLlLCxexFgC5WxFi9hYAKWLU6sou8W4+Gj8VxFiLDoycXdOzDc6WH2xwqK34lp5rgdKE00mne+d0eaaMuGxUqbvHNcYvR/kzeweczh7NfVdef5+/iV50E9Ynoga+Fxkaiy1WqeqNg6mnUjUipQd0yo007MAAeIAAAAAAAAMdasopuWSSuxG1FXYEYjEKC3pafFvkjhYnEyqO7yS0jwX6jE4h1JXei7K5L8zHY4vMcxeJfBDSC+v7yX6r9KlwavcJFlAtCBexlqPNkjZRIlItuk2HWEKWJsWsLCWAruixewsJYLmOwsXsLCWApYixewsJYDHYWL2IsFhTG0Q0ZLFXELC3Kwm4tSi7NaP6eB28DjlUXKS1X1XccQRk4tNOzWjL+Bx08LPrF7rzXeR1Kamu89MDVwWMVSN9GspLl+htHcUqkasVODumUGmnZgAEggAAAQzibRxe/LdXZi/V8ze2pi92O6nnPLwXFnGSOZzrGf8AhD4+S8/kWqEP7MlIvGJCReCzOZW6LLL2JsWsSkWrDLlbCxaxNhthLlLE2LWAlhblbCxYCWC5WxFi9hYSwFLCxaxwtq9N9nYWqqGIxlKnUbUdzrTcW7W39xPc1XasOhSlN2ir+AjaW52rCxexFhlhSjRWxksQ0FhTC0VaMkkUaIh5NCs4SUl4Nc1yPQUqqkk4u6aujzjRvbKxO7Lceks490uK8/obuUY3sp9lLaW3c/yQVoXXEjsAhEnYFIESZJp7Ur7tNrjJ7q89X6XIa9VUacqj5K4sVxOxycTX95Ny4PKP8q0/PzKpERRdI87qVHOTnLd6mlsrIJFkEixEIZIu5axiTsZYu5ap1FLR7jGgcnpaq/7vxn7NKUayw1WVJwvvqSjfq245O3idmwsTxfDJPoNep4v2UdJHjdmU3UrOtWoOVGu5tOp2pOnKXFp03Fbz1cZatM9lY+a9IPZfiKOJlj9h4hYWrLelUw7e7Sm27tRdnGzf8Elu30a4X2N0n6RxxFChjNl05wnUhCpXprd3YXtOq5RqSgrK70V7d5erYeFZupRkrPWz0a7iNSa0Z9GsTYh1YrjfwK+/XeZ/ZyfIkuXsLFVXj/iLpp6DXFrcLnkfad0pls7Z06lJ2q1pLD0JWvuTkm5VP6YqTXfY5XQb2WYWjh6dfG0VicVVUa9R17zVKbtLcUXk2srt3bd+GRj9rOwsRi8TsinSoVKtNYmbryjBzpwTnRzqWyS3VPN959HZfdR0cNFU3Zyu3bfTRIZa8tSlgXsRYzbElyjREi0mY2RzmlohyKNENF7ENEA4xNFdM1lbNPk+ZkaKND0xx38LiN+EZc1muT4r1MxydjVs5Q59ZfJ/Q6x6BgcR/IoRm99n4r9uZ1SPDJoHG2tUvUUfur4v9EvU7DZ5/Ez3qk3+JryWX0KGd1eGgoLm/tr97EtBXlcpFGRIiKLo4xstsJE2JSJSG3GkE2JsSJcQmMmfPfar0+eD91hKNV0KlaDq1Kkb70KV3GMYtLquTUutqlHK1019Csfnn2nfa7axUpNtUvc0YRei3aML27t5yfmzbyWHbYi0tUlfy8yGq7I9n7OemWI99GhXryxFOvdU5VKjqzp1bXj1m29yVrWbybja2d/pcpN6n5p2fiHTrUaibTp1adRNa9WaeXofpaFNvTJXNPNI06E1O1r+RHTbZFgZ40Vxz8S9lyXojFeNp9GS8LNWxKyNh00+FvAw1KLWjv8AMcsXTloHCzJTrfet4nw3pX7RMTXxMp0sXUw1GEmqEKdaVHegnlVnZpzlK17O6SaVtb/Vuk2IlTwOLnF2ccLXafJ+7lb4n5i2ng9178dHk1yZuZVRpzcqjXd6kVRvY/SXs46ZfvHBuU5KVahP3NZxW6pu141d3hvLuteMrZHqXI+G/wDT5jWsXjKNsp4eFW99HTqqOnhVfofcrGBmkOxxMoR0W6+JNTd4lLEWL2IsZdyQpYgvYhjrimNorJGRlJDkKRh6m7OMuTSfg8n8z0KPNzR6DC1N6EZc4p+dszqchq+/T8H5PyK+IWzLzdl8TzlP55nfxb+zn/JL/izg00R5/L2oLufl6C4fZmSKLpERRdI5hkwSLWCRZIbcQixNibE2EEKTdk2fBfahhHT2pWdrKtCjWT53goyf+6Ej7viXovM8Z0/6GPH0oSpOMa9G+5vO0akHm6bfB3zT0153W5k9aNCpxS2ehDUV0fFtm0nVxWGoQW9KvXo00s+y5pNvutf0Z+ocj5d7N/ZbWwuLljcduKcFKOHpQkp7l04urJrK9m7JX7TfI+l16nD1H5xiIYqtGFN3UVv4hTXCtRPEcvUx+9lzISuZFh33Gbw04bj9SI15eJnhUT/I150mtSqdtBJUozV4hc1ekuznVweKpwWdTD1oJWv1nTkl8bH5rnFSTT0azP1RCd0fIulvsoxDxU6mC93KlWk6m7OoqbpSk7yjnrG7bVs7ZWyz2skxkaTlSqu3NXI6kb6o0vYBslrE46s7/Z0qeHT4PfnvvztTj6n2uxwOhPRuGAwqoJqU2/eVppWU6jSTa7klGK7kehsZOZ11WxMprbZfAfBWRSxDRcWM65IY2iGi7RDQ4UxtFGjK0UkhyFMMkdfZUvso9zkv7n9DkzR09jv7N9038kzeyOVsTbqn5Edf3DZxq+zn/JL/AIs4dM71eN4tc016o4NDReCLGfr24Puf79RtDZmaKLpERRdI5dkrJSJSJsBo0WAAAa2J18jHHVeJlxOvkYovNGhT9xDXubrNFs3maLRDh+YM2cPDK/MylKPZRTESatYiac52FMxq1qdnloy+Hnw8y2I7PmPgnTnwhujHh5WfiXxKyv3mGGq8UZ6/Z80PmrVExORjw7z8jZNXD9r1Nojr+8KgLAEApBDRYABjaKNGVopJDkxyME0dDZC6kv538kaFQ6WyY/Z+MpP42+hvZIr4n4MZW9w3GcCMbOUeUpL0Z6A42MharL8VpfCz+KNTPqd6UZ9Hb5/4RUHq0TFF0isC5xbJ2AAAgAAAYcStGa5uzjdWNNou0JXjYazapSuvgYq9PO6KUqlmbUZJkUk6UrrYXc1qVWwqVr8C+JdOEZTnKMIxTlKUpKMYpatt5JHzXbvtep+9/ZtkYee0KzulPdm6SfOMV1qiXPqrjdlvD0XiJXpx8XyXi9hrdtz6Vh4cf88TjbW6abPo9WpjKCabvGM/eTT5OMLteZ4L/sPbe0uttbaDw1KTv+y0WpZfdcINU1lxbk9fP0GyPZVszDxS9zKu1/FWqSd3z3Y7sfgWY4fDxlxVKnE+kF5vcbd8kYMb7Ytm0c//ACKls+pRSu+XXlF/A0qftzw1VPdweJsnq5Uc/ie9wHR/C011MLh4ZprdoUo5rjkjZlm7LwSWQvbYRz0pt25uXogtLqfOoe3PA05Wq4bFQurpxVGfw30ej6Ne1DZ+0KsKFCpUVWanKNOpSlFtRTb6yvG9k3rwPT1MHCcd2pCM1ynFSXxNXDdHsJSqOtSwuHpVGmnVp0KUKjT1W8lcqVq2EqJ2ptPl7V/uhyUlzOgADNHgAAAZSSLkSADVqnX2fG1KHhf1z+pyKsb2iv4mo+rsd2Cyy4ZHVf8AH6d5TqdyXz/wjrvRIsc7atPsz5Pdfg/1t6nRMeIpKUXF8Vbw7zocZQ7ejKn1X15fUrwlwyuc2noWMVB6p6p2fijKeayTTsy6wABBAAAAGKtRvmtfmZQLGTi7oDRaNDbW3aOCoyr157sVkort1JcIQXF/LV2Ru7d2nRwuHqYnES3KdKO9KSzfJRS4ttpJc2j5j0Y2dX2/iHj8bB08LSk4YehvdWpZ5xXNJrrS/ieSyVls4WEKsXVq6QW/f3Lv+xHLTRFJ7Ox3SKaqV6k8HgYyvCnC32tmtE19pL8b6q4LU+h9H+j2FwFL3eEoRpJpb0+1UqPnObzl8lwSOlDDOKUYxSSSSSSSSSskktEWVCXIK+KjUXArKC2ivPqwUbFJSb1L0qN9dPmZYYdcc/kZTPnWSVojkis1k7cilGlbN6/IygrqbSsOAAGgAAAAAAADBWpKyACMFT3qq5QTl56L6+h10aezaNobz1n1vLgvT5m4eg5Vh+wwyT3er+P4sVqsryAANQiOZj6e5NTWkspePB/5yITOhWoqUWnxVjlQbi3CWq481wZxWd4LsqnbR2lv4/nf5lqnK6t0MoAOfJAAAAC4OR0t22sFgcTinb7GlKUU9HUdo04+c3FeY6EHOSjHd6A9D5t03xFTbW16WyKE2sPhZOpipx+8v/ZL+lNQX4ps+s4HA06FKnRpQVOFKChCEdIxSskfPvYjsF08FPG1byq46pKe9Lte6jJpa59ae/LvvE+kGjmNRRksPD3YaeL5v5jILmwADMHgAAAAAAAAAAAAAAAADGqfvJqHBZy8OXnoK1Wy7+CN7AYbcjnrLOX0Xka2VYL+TWvJeytX6fH7DZy4Vc2UiQDvymAAAA08fhN9Xj2o6d/4WbgIq1GFaDhNaMVNxd0cWjWvk/DvMxkx+Cb68O1xX3v1NKlXPP8AHYGeFqcL25PqXYtSV0bIIU0SZ4A+ee26liKmz6VHD0qlX3uLpxn7uDnZKM3FO2avPdz0y8D6GCfDVuwqxqWvbURq6saextnRw+HoUI6UKNOktP4IqN8vC5uAEMpOTbYoAAgAAAAAAAAAAAAhyACSlSqkUqV7FsHhPePel2eC+9+nzLWGws8RNQgvx4g7RV2Zdn4befvJf0L/AOvyOmQkSeg4TCww1NU4/HvKcpOTuAAWhoAAAAAAA0cbs/e60cpfCXj395vAgr0IV4cFRXQ6MnF3R59TcXZpprVMzRqnTxOEjNZrPg1k15nJr4OdP8S5r6rh8jjcdlNTD+1H2o9enj67eBbjUjPxM6mSpGnGqZFUMZxH8Js3BgVQsqg2wljKDHvjfEsFjICnvCN8LBYyAxe8IdQWwWM1yrmYXUMcqgqiLYzyqmGpWIpU5zdoq/N6RXmdPCbOjCzfWlzei8EamDyyriXdK0er8uo2U4wNfCbOcutUWXCL4+P5HUSJsDtMLhKeGhwwXi+pUnNyd2AAWxgAAAAAAAAAAAAACGiQAGnidmwlmluvnHj4o0KuzqkdFvr8Ovo/1O2DMxGV4evq1Z9Vp+CWNWUTzm/Z2d0+Tun6MlVDvzop5SSfikzXnsuk/wCFx/lbXw0MWrkNRf8AXJPx09SZV480cr3g3zensaPCcl4qL+hT9zv/AFP7P1KUsnxS/rf4r1H9rDqam+N82/3O/wDU/s/UtHYy4zl5JL53BZPi3/T6r1DtYdTQdQq6p14bIprXel4yf0sbFPDQj2YpeCV/Ut08hrP35JfX0+4114rZHFp4WpK1o2vo5dX4am9Q2VFZze93aR/UvaSb7UnFVJOTTte1lGK/L6lqsZJRtOSys3Zzd21d5LXW3DPyNjD5Rh6WrXE+/wBPW5DKtJ9xtRgkrLK3Asas5NNtbzvu7sd12Sur3y1zf+IreXOXaqvTgk1Hhpo+810rEJuGviqzik04pXzbatb/AD5FYtylFPeW7FSla8U5dWyvx45LzMdpJSXXbUdeslvXyUV9QA2qNTeV7W1+epkNXrb2sre85Zbqh4abxS82oPekt6ME0oN2b1emT010zADdBrTxTV7Rva1u1d3XK3PItSxDcrONu1nnbJru43+DADOAAAAAAAAAAAAAAAAAAAAAAAAAAAAAAAAAAAAAAAAAAAAAA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798" name="Picture 6" descr="http://t3.gstatic.com/images?q=tbn:ANd9GcTlWyZqLsoIWBBUlpc4HPIF3VF8YExnqYZ8RwMI5TjkdsuwgIIS"/>
          <p:cNvPicPr>
            <a:picLocks noChangeAspect="1" noChangeArrowheads="1"/>
          </p:cNvPicPr>
          <p:nvPr/>
        </p:nvPicPr>
        <p:blipFill>
          <a:blip r:embed="rId5" cstate="print"/>
          <a:srcRect/>
          <a:stretch>
            <a:fillRect/>
          </a:stretch>
        </p:blipFill>
        <p:spPr bwMode="auto">
          <a:xfrm>
            <a:off x="2281687" y="3659079"/>
            <a:ext cx="1764102" cy="1805776"/>
          </a:xfrm>
          <a:prstGeom prst="rect">
            <a:avLst/>
          </a:prstGeom>
          <a:noFill/>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8" name="Picture 2" descr="http://t0.gstatic.com/images?q=tbn:ANd9GcRcfyZxigYXgmrV3-Mt_QHj3pe7ms2xv9v8v-pyggYTRpclgSvtaQ"/>
          <p:cNvPicPr>
            <a:picLocks noChangeAspect="1" noChangeArrowheads="1"/>
          </p:cNvPicPr>
          <p:nvPr/>
        </p:nvPicPr>
        <p:blipFill rotWithShape="1">
          <a:blip r:embed="rId7"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021110"/>
            <a:ext cx="8503920" cy="5532120"/>
          </a:xfrm>
        </p:spPr>
        <p:txBody>
          <a:bodyPr/>
          <a:lstStyle/>
          <a:p>
            <a:endParaRPr lang="en-US" dirty="0"/>
          </a:p>
          <a:p>
            <a:r>
              <a:rPr lang="en-US" dirty="0" smtClean="0"/>
              <a:t>Perform </a:t>
            </a:r>
            <a:r>
              <a:rPr lang="en-US" dirty="0"/>
              <a:t>procedure to obtain diagnostic images to be read by a physician </a:t>
            </a:r>
          </a:p>
        </p:txBody>
      </p:sp>
      <p:pic>
        <p:nvPicPr>
          <p:cNvPr id="4098" name="Picture 2"/>
          <p:cNvPicPr>
            <a:picLocks noChangeAspect="1" noChangeArrowheads="1"/>
          </p:cNvPicPr>
          <p:nvPr/>
        </p:nvPicPr>
        <p:blipFill>
          <a:blip r:embed="rId4" cstate="print"/>
          <a:srcRect/>
          <a:stretch>
            <a:fillRect/>
          </a:stretch>
        </p:blipFill>
        <p:spPr bwMode="auto">
          <a:xfrm>
            <a:off x="2420569" y="2640940"/>
            <a:ext cx="4256275" cy="2753278"/>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
        <p:nvSpPr>
          <p:cNvPr id="2" name="TextBox 1"/>
          <p:cNvSpPr txBox="1"/>
          <p:nvPr/>
        </p:nvSpPr>
        <p:spPr>
          <a:xfrm>
            <a:off x="421129" y="512605"/>
            <a:ext cx="8265167" cy="923330"/>
          </a:xfrm>
          <a:prstGeom prst="rect">
            <a:avLst/>
          </a:prstGeom>
          <a:noFill/>
        </p:spPr>
        <p:txBody>
          <a:bodyPr wrap="none" rtlCol="0">
            <a:spAutoFit/>
          </a:bodyPr>
          <a:lstStyle/>
          <a:p>
            <a:r>
              <a:rPr lang="en-US" sz="3600" dirty="0"/>
              <a:t>DUTIES OF A SONOGRAPHER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59279" y="1139309"/>
            <a:ext cx="7543800" cy="4078039"/>
          </a:xfrm>
          <a:prstGeom prst="rect">
            <a:avLst/>
          </a:prstGeom>
        </p:spPr>
        <p:txBody>
          <a:bodyPr wrap="square">
            <a:spAutoFit/>
          </a:bodyPr>
          <a:lstStyle/>
          <a:p>
            <a:endParaRPr lang="en-US" sz="1600" dirty="0"/>
          </a:p>
          <a:p>
            <a:r>
              <a:rPr lang="en-US" sz="2700" dirty="0" smtClean="0"/>
              <a:t>Day </a:t>
            </a:r>
            <a:r>
              <a:rPr lang="en-US" sz="2700" dirty="0"/>
              <a:t>shift </a:t>
            </a:r>
          </a:p>
          <a:p>
            <a:endParaRPr lang="en-US" sz="2700" dirty="0" smtClean="0"/>
          </a:p>
          <a:p>
            <a:r>
              <a:rPr lang="en-US" sz="2700" dirty="0" smtClean="0"/>
              <a:t>Evening </a:t>
            </a:r>
            <a:r>
              <a:rPr lang="en-US" sz="2700" dirty="0"/>
              <a:t>shift </a:t>
            </a:r>
          </a:p>
          <a:p>
            <a:r>
              <a:rPr lang="en-US" sz="2700" dirty="0" smtClean="0"/>
              <a:t>                        Night </a:t>
            </a:r>
            <a:r>
              <a:rPr lang="en-US" sz="2700" dirty="0"/>
              <a:t>shift </a:t>
            </a:r>
          </a:p>
          <a:p>
            <a:endParaRPr lang="en-US" sz="2700" dirty="0" smtClean="0"/>
          </a:p>
          <a:p>
            <a:r>
              <a:rPr lang="en-US" sz="2700" dirty="0" smtClean="0"/>
              <a:t>On </a:t>
            </a:r>
            <a:r>
              <a:rPr lang="en-US" sz="2700" dirty="0"/>
              <a:t>call </a:t>
            </a:r>
          </a:p>
          <a:p>
            <a:r>
              <a:rPr lang="en-US" sz="2700" dirty="0" smtClean="0"/>
              <a:t>                                   Weekends </a:t>
            </a:r>
          </a:p>
          <a:p>
            <a:endParaRPr lang="en-US" sz="2700" dirty="0"/>
          </a:p>
          <a:p>
            <a:r>
              <a:rPr lang="en-US" sz="2700" dirty="0" smtClean="0"/>
              <a:t>                                   Holidays </a:t>
            </a:r>
            <a:endParaRPr lang="en-US" sz="2700" dirty="0"/>
          </a:p>
        </p:txBody>
      </p:sp>
      <p:pic>
        <p:nvPicPr>
          <p:cNvPr id="34818" name="Picture 2"/>
          <p:cNvPicPr>
            <a:picLocks noChangeAspect="1" noChangeArrowheads="1"/>
          </p:cNvPicPr>
          <p:nvPr/>
        </p:nvPicPr>
        <p:blipFill>
          <a:blip r:embed="rId4" cstate="print"/>
          <a:srcRect/>
          <a:stretch>
            <a:fillRect/>
          </a:stretch>
        </p:blipFill>
        <p:spPr bwMode="auto">
          <a:xfrm>
            <a:off x="5671867" y="1268083"/>
            <a:ext cx="2160917" cy="2160917"/>
          </a:xfrm>
          <a:prstGeom prst="rect">
            <a:avLst/>
          </a:prstGeom>
          <a:noFill/>
          <a:ln w="9525">
            <a:noFill/>
            <a:miter lim="800000"/>
            <a:headEnd/>
            <a:tailEnd/>
          </a:ln>
        </p:spPr>
      </p:pic>
      <p:pic>
        <p:nvPicPr>
          <p:cNvPr id="34820" name="Picture 4" descr="http://t2.gstatic.com/images?q=tbn:ANd9GcTETs98OIUt9vNrljBWQoomi7qsOC_ULYjq3GYFi_sef4xzQLqnfg"/>
          <p:cNvPicPr>
            <a:picLocks noChangeAspect="1" noChangeArrowheads="1"/>
          </p:cNvPicPr>
          <p:nvPr/>
        </p:nvPicPr>
        <p:blipFill>
          <a:blip r:embed="rId5" cstate="print"/>
          <a:srcRect/>
          <a:stretch>
            <a:fillRect/>
          </a:stretch>
        </p:blipFill>
        <p:spPr bwMode="auto">
          <a:xfrm>
            <a:off x="559279" y="4098540"/>
            <a:ext cx="1925129" cy="1292787"/>
          </a:xfrm>
          <a:prstGeom prst="rect">
            <a:avLst/>
          </a:prstGeom>
          <a:noFill/>
        </p:spPr>
      </p:pic>
      <p:pic>
        <p:nvPicPr>
          <p:cNvPr id="34822" name="Picture 6" descr="http://t0.gstatic.com/images?q=tbn:ANd9GcTJSIakyTekbcOhumPFv7huWubryPMPnrgPBqmq34xIRaDxScXs"/>
          <p:cNvPicPr>
            <a:picLocks noChangeAspect="1" noChangeArrowheads="1"/>
          </p:cNvPicPr>
          <p:nvPr/>
        </p:nvPicPr>
        <p:blipFill>
          <a:blip r:embed="rId6" cstate="print"/>
          <a:srcRect/>
          <a:stretch>
            <a:fillRect/>
          </a:stretch>
        </p:blipFill>
        <p:spPr bwMode="auto">
          <a:xfrm>
            <a:off x="6196048" y="3557774"/>
            <a:ext cx="1983232" cy="1905288"/>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7" name="Picture 2" descr="http://t0.gstatic.com/images?q=tbn:ANd9GcRcfyZxigYXgmrV3-Mt_QHj3pe7ms2xv9v8v-pyggYTRpclgSvtaQ"/>
          <p:cNvPicPr>
            <a:picLocks noChangeAspect="1" noChangeArrowheads="1"/>
          </p:cNvPicPr>
          <p:nvPr/>
        </p:nvPicPr>
        <p:blipFill rotWithShape="1">
          <a:blip r:embed="rId8" cstate="print"/>
          <a:srcRect r="5172"/>
          <a:stretch/>
        </p:blipFill>
        <p:spPr bwMode="auto">
          <a:xfrm>
            <a:off x="7309450" y="5636160"/>
            <a:ext cx="1739660" cy="1139353"/>
          </a:xfrm>
          <a:prstGeom prst="rect">
            <a:avLst/>
          </a:prstGeom>
          <a:noFill/>
        </p:spPr>
      </p:pic>
      <p:sp>
        <p:nvSpPr>
          <p:cNvPr id="2" name="TextBox 1"/>
          <p:cNvSpPr txBox="1"/>
          <p:nvPr/>
        </p:nvSpPr>
        <p:spPr>
          <a:xfrm>
            <a:off x="355122" y="503057"/>
            <a:ext cx="3296095" cy="923330"/>
          </a:xfrm>
          <a:prstGeom prst="rect">
            <a:avLst/>
          </a:prstGeom>
          <a:noFill/>
        </p:spPr>
        <p:txBody>
          <a:bodyPr wrap="none" rtlCol="0">
            <a:spAutoFit/>
          </a:bodyPr>
          <a:lstStyle/>
          <a:p>
            <a:r>
              <a:rPr lang="en-US" sz="3600" dirty="0"/>
              <a:t>DMS CAREER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0940" y="389407"/>
            <a:ext cx="8534400" cy="758952"/>
          </a:xfrm>
        </p:spPr>
        <p:txBody>
          <a:bodyPr>
            <a:normAutofit/>
          </a:bodyPr>
          <a:lstStyle/>
          <a:p>
            <a:pPr algn="l"/>
            <a:r>
              <a:rPr lang="en-US" sz="3600" dirty="0" smtClean="0"/>
              <a:t>Technical Standards</a:t>
            </a:r>
            <a:endParaRPr lang="en-US" sz="3600" dirty="0"/>
          </a:p>
        </p:txBody>
      </p:sp>
      <p:sp>
        <p:nvSpPr>
          <p:cNvPr id="3" name="Content Placeholder 2"/>
          <p:cNvSpPr>
            <a:spLocks noGrp="1"/>
          </p:cNvSpPr>
          <p:nvPr>
            <p:ph sz="quarter" idx="1"/>
          </p:nvPr>
        </p:nvSpPr>
        <p:spPr>
          <a:xfrm>
            <a:off x="293126" y="1527048"/>
            <a:ext cx="8503920" cy="4572000"/>
          </a:xfrm>
        </p:spPr>
        <p:txBody>
          <a:bodyPr>
            <a:normAutofit/>
          </a:bodyPr>
          <a:lstStyle/>
          <a:p>
            <a:r>
              <a:rPr lang="en-US" dirty="0" smtClean="0"/>
              <a:t>To participate in the clinical education portion of the Sonography program, the applicant must possess additional non-academic skills. These technical standards are consistent with the duties of the entry-level sonographer in a professional position. The applicant must have the ability to: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0761" y="452876"/>
            <a:ext cx="8534400" cy="689956"/>
          </a:xfrm>
        </p:spPr>
        <p:txBody>
          <a:bodyPr>
            <a:normAutofit/>
          </a:bodyPr>
          <a:lstStyle/>
          <a:p>
            <a:pPr algn="l"/>
            <a:r>
              <a:rPr lang="en-US" sz="3600" dirty="0" smtClean="0"/>
              <a:t>Technical Standards</a:t>
            </a:r>
            <a:endParaRPr lang="en-US" sz="3600" dirty="0"/>
          </a:p>
        </p:txBody>
      </p:sp>
      <p:sp>
        <p:nvSpPr>
          <p:cNvPr id="3" name="Content Placeholder 2"/>
          <p:cNvSpPr>
            <a:spLocks noGrp="1"/>
          </p:cNvSpPr>
          <p:nvPr>
            <p:ph sz="quarter" idx="1"/>
          </p:nvPr>
        </p:nvSpPr>
        <p:spPr>
          <a:xfrm>
            <a:off x="327630" y="1242382"/>
            <a:ext cx="8503920" cy="4572000"/>
          </a:xfrm>
        </p:spPr>
        <p:txBody>
          <a:bodyPr>
            <a:normAutofit fontScale="55000" lnSpcReduction="20000"/>
          </a:bodyPr>
          <a:lstStyle/>
          <a:p>
            <a:r>
              <a:rPr lang="en-US" dirty="0" smtClean="0"/>
              <a:t>Lift and carry 50 pounds of weight. </a:t>
            </a:r>
          </a:p>
          <a:p>
            <a:r>
              <a:rPr lang="en-US" dirty="0" smtClean="0"/>
              <a:t>Lift and transfer patients to and from wheelchairs, stretchers, beds, and imaging tables. </a:t>
            </a:r>
          </a:p>
          <a:p>
            <a:r>
              <a:rPr lang="en-US" dirty="0" smtClean="0"/>
              <a:t>Move, adjust, and manipulate equipment to perform imaging studies. </a:t>
            </a:r>
          </a:p>
          <a:p>
            <a:r>
              <a:rPr lang="en-US" dirty="0" smtClean="0"/>
              <a:t>Position patients for exams. </a:t>
            </a:r>
          </a:p>
          <a:p>
            <a:r>
              <a:rPr lang="en-US" dirty="0" smtClean="0"/>
              <a:t>Respond appropriately to sounds such as the patient’s voice and movements at a normal 	 conversational volume. </a:t>
            </a:r>
          </a:p>
          <a:p>
            <a:r>
              <a:rPr lang="en-US" dirty="0" smtClean="0"/>
              <a:t>Review and evaluate recorded real-time images to determine the quality of the image, as well as demonstrate visual accuracy in differentiating among subtle shades of grays used in Diagnostic Medical Sonography. </a:t>
            </a:r>
          </a:p>
          <a:p>
            <a:r>
              <a:rPr lang="en-US" dirty="0" smtClean="0"/>
              <a:t>Respond appropriately to equipment signals such as sound and light. </a:t>
            </a:r>
          </a:p>
          <a:p>
            <a:r>
              <a:rPr lang="en-US" dirty="0" smtClean="0"/>
              <a:t>Manipulate the necessary hospital equipment for patient care and patient imaging, such as dials, switches, push buttons, and keyboards. </a:t>
            </a:r>
          </a:p>
          <a:p>
            <a:r>
              <a:rPr lang="en-US" dirty="0" smtClean="0"/>
              <a:t>Stand and perform ultrasound exams for a prolonged period without breaks in a typical shift of eight hours. </a:t>
            </a:r>
          </a:p>
          <a:p>
            <a:r>
              <a:rPr lang="en-US" dirty="0" smtClean="0"/>
              <a:t>Speak English fluently. </a:t>
            </a:r>
          </a:p>
          <a:p>
            <a:r>
              <a:rPr lang="en-US" dirty="0" smtClean="0"/>
              <a:t>Position a transducer device in a back and forth manner while maintaining balance. </a:t>
            </a:r>
          </a:p>
          <a:p>
            <a:r>
              <a:rPr lang="en-US" dirty="0" smtClean="0"/>
              <a:t>Communicate orally and in writing with patients, doctors, and other personnel; clearly and effectively, and be able to follow verbal and written directions. </a:t>
            </a:r>
          </a:p>
          <a:p>
            <a:r>
              <a:rPr lang="en-US" dirty="0" smtClean="0"/>
              <a:t>Pass a scanning proficiency final in the Hands-On Scanning class before being assigned a clinical rotation.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0936" y="129004"/>
            <a:ext cx="7065034" cy="4585871"/>
          </a:xfrm>
          <a:prstGeom prst="rect">
            <a:avLst/>
          </a:prstGeom>
        </p:spPr>
        <p:txBody>
          <a:bodyPr wrap="square">
            <a:spAutoFit/>
          </a:bodyPr>
          <a:lstStyle/>
          <a:p>
            <a:endParaRPr lang="en-US" sz="2800" dirty="0"/>
          </a:p>
          <a:p>
            <a:r>
              <a:rPr lang="en-US" sz="3200" dirty="0" smtClean="0"/>
              <a:t>The BGSU DMS  </a:t>
            </a:r>
            <a:r>
              <a:rPr lang="en-US" sz="3200" dirty="0"/>
              <a:t>program </a:t>
            </a:r>
            <a:r>
              <a:rPr lang="en-US" sz="3200" dirty="0" smtClean="0"/>
              <a:t>is a general sonography program which also </a:t>
            </a:r>
            <a:r>
              <a:rPr lang="en-US" sz="3200" dirty="0"/>
              <a:t>covers an </a:t>
            </a:r>
            <a:r>
              <a:rPr lang="en-US" sz="3200" dirty="0" smtClean="0"/>
              <a:t>Vascular sonography: </a:t>
            </a:r>
          </a:p>
          <a:p>
            <a:endParaRPr lang="en-US" sz="2800" dirty="0" smtClean="0"/>
          </a:p>
          <a:p>
            <a:pPr marL="457200" indent="-457200">
              <a:buFont typeface="Arial" panose="020B0604020202020204" pitchFamily="34" charset="0"/>
              <a:buChar char="•"/>
            </a:pPr>
            <a:r>
              <a:rPr lang="en-US" sz="2700" dirty="0" err="1" smtClean="0"/>
              <a:t>Extracranial</a:t>
            </a:r>
            <a:r>
              <a:rPr lang="en-US" sz="2700" dirty="0" smtClean="0"/>
              <a:t>  cerebrovascular </a:t>
            </a:r>
            <a:endParaRPr lang="en-US" sz="2700" dirty="0"/>
          </a:p>
          <a:p>
            <a:pPr marL="457200" indent="-457200">
              <a:buFont typeface="Arial" panose="020B0604020202020204" pitchFamily="34" charset="0"/>
              <a:buChar char="•"/>
            </a:pPr>
            <a:r>
              <a:rPr lang="en-US" sz="2700" dirty="0" smtClean="0"/>
              <a:t>Peripheral </a:t>
            </a:r>
            <a:r>
              <a:rPr lang="en-US" sz="2700" dirty="0"/>
              <a:t>arterial </a:t>
            </a:r>
          </a:p>
          <a:p>
            <a:pPr marL="457200" indent="-457200">
              <a:buFont typeface="Arial" panose="020B0604020202020204" pitchFamily="34" charset="0"/>
              <a:buChar char="•"/>
            </a:pPr>
            <a:r>
              <a:rPr lang="en-US" sz="2700" dirty="0" smtClean="0"/>
              <a:t>Peripheral </a:t>
            </a:r>
            <a:r>
              <a:rPr lang="en-US" sz="2700" dirty="0"/>
              <a:t>venous </a:t>
            </a:r>
          </a:p>
          <a:p>
            <a:pPr marL="457200" indent="-457200">
              <a:buFont typeface="Arial" panose="020B0604020202020204" pitchFamily="34" charset="0"/>
              <a:buChar char="•"/>
            </a:pPr>
            <a:r>
              <a:rPr lang="en-US" sz="2700" dirty="0" smtClean="0"/>
              <a:t>Hemodynamics </a:t>
            </a:r>
            <a:endParaRPr lang="en-US" sz="2700" dirty="0"/>
          </a:p>
          <a:p>
            <a:pPr marL="457200" indent="-457200">
              <a:buFont typeface="Arial" panose="020B0604020202020204" pitchFamily="34" charset="0"/>
              <a:buChar char="•"/>
            </a:pPr>
            <a:r>
              <a:rPr lang="en-US" sz="2700" dirty="0" smtClean="0"/>
              <a:t>Doppler </a:t>
            </a:r>
            <a:endParaRPr lang="en-US" sz="2700" dirty="0"/>
          </a:p>
        </p:txBody>
      </p:sp>
      <p:pic>
        <p:nvPicPr>
          <p:cNvPr id="38914" name="Picture 2"/>
          <p:cNvPicPr>
            <a:picLocks noChangeAspect="1" noChangeArrowheads="1"/>
          </p:cNvPicPr>
          <p:nvPr/>
        </p:nvPicPr>
        <p:blipFill>
          <a:blip r:embed="rId4" cstate="print"/>
          <a:srcRect/>
          <a:stretch>
            <a:fillRect/>
          </a:stretch>
        </p:blipFill>
        <p:spPr bwMode="auto">
          <a:xfrm>
            <a:off x="5814631" y="2542611"/>
            <a:ext cx="2989638" cy="2754342"/>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25042"/>
    </mc:Choice>
    <mc:Fallback xmlns="">
      <p:transition spd="slow" advTm="2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47932" y="-49001"/>
            <a:ext cx="7848600" cy="4832092"/>
          </a:xfrm>
          <a:prstGeom prst="rect">
            <a:avLst/>
          </a:prstGeom>
        </p:spPr>
        <p:txBody>
          <a:bodyPr wrap="square">
            <a:spAutoFit/>
          </a:bodyPr>
          <a:lstStyle/>
          <a:p>
            <a:endParaRPr lang="en-US" sz="3600" dirty="0"/>
          </a:p>
          <a:p>
            <a:r>
              <a:rPr lang="en-US" sz="3600" dirty="0"/>
              <a:t>DMS CAREER </a:t>
            </a:r>
          </a:p>
          <a:p>
            <a:r>
              <a:rPr lang="en-US" sz="3600" dirty="0"/>
              <a:t>DMS CREDENTIALS </a:t>
            </a:r>
          </a:p>
          <a:p>
            <a:r>
              <a:rPr lang="en-US" sz="3600" dirty="0"/>
              <a:t>ARDMS </a:t>
            </a:r>
            <a:endParaRPr lang="en-US" sz="3600" dirty="0" smtClean="0"/>
          </a:p>
          <a:p>
            <a:endParaRPr lang="en-US" sz="3600" dirty="0"/>
          </a:p>
          <a:p>
            <a:r>
              <a:rPr lang="en-US" sz="3200" dirty="0"/>
              <a:t>• </a:t>
            </a:r>
            <a:r>
              <a:rPr lang="en-US" sz="3200" dirty="0" smtClean="0"/>
              <a:t>ABDOMEN/Sm. Parts </a:t>
            </a:r>
            <a:endParaRPr lang="en-US" sz="3200" dirty="0"/>
          </a:p>
          <a:p>
            <a:r>
              <a:rPr lang="en-US" sz="3200" dirty="0"/>
              <a:t>• OBSTETRICS &amp; GYNECOLOGY </a:t>
            </a:r>
          </a:p>
          <a:p>
            <a:r>
              <a:rPr lang="en-US" sz="3200" dirty="0"/>
              <a:t>• SONOGRAPHY PRINCIPLES &amp; INSTRUMENTATION www.ARDMS.org </a:t>
            </a:r>
          </a:p>
        </p:txBody>
      </p:sp>
      <p:pic>
        <p:nvPicPr>
          <p:cNvPr id="37890" name="Picture 2"/>
          <p:cNvPicPr>
            <a:picLocks noChangeAspect="1" noChangeArrowheads="1"/>
          </p:cNvPicPr>
          <p:nvPr/>
        </p:nvPicPr>
        <p:blipFill>
          <a:blip r:embed="rId4" cstate="print"/>
          <a:srcRect/>
          <a:stretch>
            <a:fillRect/>
          </a:stretch>
        </p:blipFill>
        <p:spPr bwMode="auto">
          <a:xfrm>
            <a:off x="6659593" y="1353157"/>
            <a:ext cx="2041045" cy="2318820"/>
          </a:xfrm>
          <a:prstGeom prst="rect">
            <a:avLst/>
          </a:prstGeom>
          <a:noFill/>
          <a:ln w="9525">
            <a:noFill/>
            <a:miter lim="800000"/>
            <a:headEnd/>
            <a:tailEnd/>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3687" y="17252"/>
            <a:ext cx="6955763" cy="3600986"/>
          </a:xfrm>
          <a:prstGeom prst="rect">
            <a:avLst/>
          </a:prstGeom>
        </p:spPr>
        <p:txBody>
          <a:bodyPr wrap="square">
            <a:spAutoFit/>
          </a:bodyPr>
          <a:lstStyle/>
          <a:p>
            <a:endParaRPr lang="en-US" sz="3200" dirty="0"/>
          </a:p>
          <a:p>
            <a:r>
              <a:rPr lang="en-US" sz="3600" dirty="0"/>
              <a:t>DMS CAREER </a:t>
            </a:r>
          </a:p>
          <a:p>
            <a:endParaRPr lang="en-US" sz="3200" dirty="0" smtClean="0"/>
          </a:p>
          <a:p>
            <a:r>
              <a:rPr lang="en-US" sz="3200" dirty="0" smtClean="0"/>
              <a:t>Salary </a:t>
            </a:r>
            <a:r>
              <a:rPr lang="en-US" sz="3200" dirty="0"/>
              <a:t>in our area: </a:t>
            </a:r>
          </a:p>
          <a:p>
            <a:r>
              <a:rPr lang="en-US" sz="3200" dirty="0" smtClean="0"/>
              <a:t>Range- </a:t>
            </a:r>
            <a:r>
              <a:rPr lang="en-US" sz="3200" dirty="0"/>
              <a:t>22.00 to 26.00 an hour or </a:t>
            </a:r>
            <a:r>
              <a:rPr lang="en-US" sz="3200" dirty="0" smtClean="0"/>
              <a:t>for </a:t>
            </a:r>
            <a:r>
              <a:rPr lang="en-US" sz="3200" dirty="0"/>
              <a:t>full time 45,760.00 -54,080.00 </a:t>
            </a:r>
          </a:p>
          <a:p>
            <a:r>
              <a:rPr lang="en-US" sz="3200" dirty="0" smtClean="0"/>
              <a:t>Yearly </a:t>
            </a:r>
            <a:r>
              <a:rPr lang="en-US" sz="3200" dirty="0"/>
              <a:t>raises may or may not be given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4"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1222" y="383876"/>
            <a:ext cx="8534400" cy="758952"/>
          </a:xfrm>
        </p:spPr>
        <p:txBody>
          <a:bodyPr>
            <a:normAutofit/>
          </a:bodyPr>
          <a:lstStyle/>
          <a:p>
            <a:r>
              <a:rPr lang="en-US" sz="3600" dirty="0" smtClean="0">
                <a:solidFill>
                  <a:schemeClr val="tx1"/>
                </a:solidFill>
              </a:rPr>
              <a:t> Program Time commitment</a:t>
            </a:r>
            <a:endParaRPr lang="en-US" sz="3600" dirty="0">
              <a:solidFill>
                <a:schemeClr val="tx1"/>
              </a:solidFill>
            </a:endParaRPr>
          </a:p>
        </p:txBody>
      </p:sp>
      <p:sp>
        <p:nvSpPr>
          <p:cNvPr id="4" name="Content Placeholder 3"/>
          <p:cNvSpPr>
            <a:spLocks noGrp="1"/>
          </p:cNvSpPr>
          <p:nvPr>
            <p:ph sz="quarter" idx="1"/>
          </p:nvPr>
        </p:nvSpPr>
        <p:spPr>
          <a:xfrm>
            <a:off x="301752" y="1328635"/>
            <a:ext cx="8503920" cy="4572000"/>
          </a:xfrm>
        </p:spPr>
        <p:txBody>
          <a:bodyPr>
            <a:normAutofit fontScale="77500" lnSpcReduction="20000"/>
          </a:bodyPr>
          <a:lstStyle/>
          <a:p>
            <a:r>
              <a:rPr lang="en-US" sz="3000" dirty="0" smtClean="0"/>
              <a:t>First semester yr 1: 2 full days of classes and lab /open labs and studying</a:t>
            </a:r>
          </a:p>
          <a:p>
            <a:r>
              <a:rPr lang="en-US" sz="3000" dirty="0" smtClean="0"/>
              <a:t> Second semester yr 1 : 2 full days of classes and lab /open labs and studying: 8 hours clinical time</a:t>
            </a:r>
          </a:p>
          <a:p>
            <a:r>
              <a:rPr lang="en-US" sz="3000" dirty="0" smtClean="0"/>
              <a:t>Summer  yr 1 : 1 day of class and lab /open labs and studying and 24 hours of clinical time</a:t>
            </a:r>
          </a:p>
          <a:p>
            <a:r>
              <a:rPr lang="en-US" sz="3000" dirty="0" smtClean="0"/>
              <a:t>First semester yr 2: 1 day of class /open labs and studying and 32 hours of clinical time</a:t>
            </a:r>
          </a:p>
          <a:p>
            <a:r>
              <a:rPr lang="en-US" sz="3000" dirty="0" smtClean="0"/>
              <a:t>Second semester yr 2: 1 day of class and lab /open labs and studying and 32 hours of clinical time</a:t>
            </a:r>
          </a:p>
          <a:p>
            <a:r>
              <a:rPr lang="en-US" sz="3000" dirty="0" smtClean="0"/>
              <a:t> Summer yr 2: 1 day of class /open labs and studying and 24 hours of clinical  </a:t>
            </a:r>
          </a:p>
          <a:p>
            <a:pPr marL="0" indent="0">
              <a:buNone/>
            </a:pPr>
            <a:r>
              <a:rPr lang="en-US" sz="3000" dirty="0" smtClean="0"/>
              <a:t>    (hours subject to change)</a:t>
            </a:r>
          </a:p>
          <a:p>
            <a:endParaRPr lang="en-US" dirty="0" smtClean="0"/>
          </a:p>
          <a:p>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83875"/>
            <a:ext cx="8534400" cy="758952"/>
          </a:xfrm>
        </p:spPr>
        <p:txBody>
          <a:bodyPr>
            <a:normAutofit/>
          </a:bodyPr>
          <a:lstStyle/>
          <a:p>
            <a:r>
              <a:rPr lang="en-US" sz="3600" dirty="0" smtClean="0">
                <a:solidFill>
                  <a:schemeClr val="tx1"/>
                </a:solidFill>
              </a:rPr>
              <a:t> Program Time commitment</a:t>
            </a:r>
            <a:endParaRPr lang="en-US" sz="3600" dirty="0"/>
          </a:p>
        </p:txBody>
      </p:sp>
      <p:sp>
        <p:nvSpPr>
          <p:cNvPr id="3" name="Content Placeholder 2"/>
          <p:cNvSpPr>
            <a:spLocks noGrp="1"/>
          </p:cNvSpPr>
          <p:nvPr>
            <p:ph sz="quarter" idx="1"/>
          </p:nvPr>
        </p:nvSpPr>
        <p:spPr>
          <a:xfrm>
            <a:off x="294162" y="1355199"/>
            <a:ext cx="8503920" cy="4572000"/>
          </a:xfrm>
        </p:spPr>
        <p:txBody>
          <a:bodyPr>
            <a:normAutofit fontScale="92500"/>
          </a:bodyPr>
          <a:lstStyle/>
          <a:p>
            <a:r>
              <a:rPr lang="en-US" dirty="0" smtClean="0"/>
              <a:t>Sonography program are time consuming</a:t>
            </a:r>
          </a:p>
          <a:p>
            <a:r>
              <a:rPr lang="en-US" dirty="0" smtClean="0"/>
              <a:t>It is recommend to limit your work schedule working may be a challenge for some; balancing work an school schedules will be challenging!</a:t>
            </a:r>
          </a:p>
          <a:p>
            <a:r>
              <a:rPr lang="en-US" dirty="0" smtClean="0"/>
              <a:t>The time commitment will effect your relationships, work, and recreational activities please plan accordingly</a:t>
            </a:r>
          </a:p>
          <a:p>
            <a:r>
              <a:rPr lang="en-US" dirty="0" smtClean="0"/>
              <a:t>If you have children make sure you have adequate child care </a:t>
            </a:r>
          </a:p>
          <a:p>
            <a:r>
              <a:rPr lang="en-US" dirty="0" smtClean="0"/>
              <a:t>These courses are different than you have taken before and will require considerable time commitment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26120" y="375249"/>
            <a:ext cx="8534400" cy="758952"/>
          </a:xfrm>
        </p:spPr>
        <p:txBody>
          <a:bodyPr>
            <a:normAutofit/>
          </a:bodyPr>
          <a:lstStyle/>
          <a:p>
            <a:r>
              <a:rPr lang="en-US" sz="3600" dirty="0" smtClean="0"/>
              <a:t>Study time</a:t>
            </a:r>
            <a:endParaRPr lang="en-US" sz="3600" dirty="0"/>
          </a:p>
        </p:txBody>
      </p:sp>
      <p:sp>
        <p:nvSpPr>
          <p:cNvPr id="3" name="Content Placeholder 2"/>
          <p:cNvSpPr>
            <a:spLocks noGrp="1"/>
          </p:cNvSpPr>
          <p:nvPr>
            <p:ph sz="quarter" idx="1"/>
          </p:nvPr>
        </p:nvSpPr>
        <p:spPr>
          <a:xfrm>
            <a:off x="294162" y="1483917"/>
            <a:ext cx="8503920" cy="4572000"/>
          </a:xfrm>
        </p:spPr>
        <p:txBody>
          <a:bodyPr/>
          <a:lstStyle/>
          <a:p>
            <a:r>
              <a:rPr lang="en-US" dirty="0" smtClean="0"/>
              <a:t>It is estimated for every credit hour a week 2 hours of study time is needed.</a:t>
            </a:r>
          </a:p>
          <a:p>
            <a:r>
              <a:rPr lang="en-US" dirty="0" smtClean="0"/>
              <a:t>Reading and comprehending is required</a:t>
            </a:r>
          </a:p>
          <a:p>
            <a:r>
              <a:rPr lang="en-US" dirty="0" smtClean="0"/>
              <a:t>It is suggested you review your anatomy before you begin the program if you have not had the material recently</a:t>
            </a:r>
          </a:p>
          <a:p>
            <a:r>
              <a:rPr lang="en-US" dirty="0" smtClean="0"/>
              <a:t>The program assumes you are prepared to  cover and expand on material  in which anatomy courses have covered.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50406" y="375248"/>
            <a:ext cx="8534400" cy="758952"/>
          </a:xfrm>
        </p:spPr>
        <p:txBody>
          <a:bodyPr/>
          <a:lstStyle/>
          <a:p>
            <a:r>
              <a:rPr lang="en-US" sz="3600" dirty="0" smtClean="0">
                <a:solidFill>
                  <a:schemeClr val="tx1"/>
                </a:solidFill>
              </a:rPr>
              <a:t>Clinicals</a:t>
            </a:r>
            <a:endParaRPr lang="en-US" dirty="0">
              <a:solidFill>
                <a:schemeClr val="tx1"/>
              </a:solidFill>
            </a:endParaRPr>
          </a:p>
        </p:txBody>
      </p:sp>
      <p:sp>
        <p:nvSpPr>
          <p:cNvPr id="3" name="Content Placeholder 2"/>
          <p:cNvSpPr>
            <a:spLocks noGrp="1"/>
          </p:cNvSpPr>
          <p:nvPr>
            <p:ph sz="quarter" idx="1"/>
          </p:nvPr>
        </p:nvSpPr>
        <p:spPr>
          <a:xfrm>
            <a:off x="285536" y="1533195"/>
            <a:ext cx="8706064" cy="4572000"/>
          </a:xfrm>
        </p:spPr>
        <p:txBody>
          <a:bodyPr/>
          <a:lstStyle/>
          <a:p>
            <a:r>
              <a:rPr lang="en-US" dirty="0" smtClean="0"/>
              <a:t>Are assigned!</a:t>
            </a:r>
          </a:p>
          <a:p>
            <a:r>
              <a:rPr lang="en-US" dirty="0" smtClean="0"/>
              <a:t>You will need to provide transportation</a:t>
            </a:r>
          </a:p>
          <a:p>
            <a:r>
              <a:rPr lang="en-US" dirty="0" smtClean="0"/>
              <a:t>You may need to drive a distance to get to a clinical site</a:t>
            </a:r>
          </a:p>
          <a:p>
            <a:r>
              <a:rPr lang="en-US" dirty="0" smtClean="0"/>
              <a:t>You may have clinicals on Saturdays, evenings, and 12 hour shifts</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4294967295"/>
          </p:nvPr>
        </p:nvPicPr>
        <p:blipFill>
          <a:blip r:embed="rId4" cstate="print"/>
          <a:srcRect/>
          <a:stretch>
            <a:fillRect/>
          </a:stretch>
        </p:blipFill>
        <p:spPr bwMode="auto">
          <a:xfrm>
            <a:off x="3945117" y="2352710"/>
            <a:ext cx="4234163" cy="302263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
        <p:nvSpPr>
          <p:cNvPr id="7" name="TextBox 6"/>
          <p:cNvSpPr txBox="1"/>
          <p:nvPr/>
        </p:nvSpPr>
        <p:spPr>
          <a:xfrm>
            <a:off x="421129" y="512605"/>
            <a:ext cx="8265167" cy="923330"/>
          </a:xfrm>
          <a:prstGeom prst="rect">
            <a:avLst/>
          </a:prstGeom>
          <a:noFill/>
        </p:spPr>
        <p:txBody>
          <a:bodyPr wrap="none" rtlCol="0">
            <a:spAutoFit/>
          </a:bodyPr>
          <a:lstStyle/>
          <a:p>
            <a:r>
              <a:rPr lang="en-US" sz="3600" dirty="0"/>
              <a:t>DUTIES OF A SONOGRAPHER </a:t>
            </a:r>
          </a:p>
          <a:p>
            <a:endParaRPr lang="en-US" dirty="0"/>
          </a:p>
        </p:txBody>
      </p:sp>
      <p:sp>
        <p:nvSpPr>
          <p:cNvPr id="8" name="Content Placeholder 2"/>
          <p:cNvSpPr txBox="1">
            <a:spLocks/>
          </p:cNvSpPr>
          <p:nvPr/>
        </p:nvSpPr>
        <p:spPr>
          <a:xfrm>
            <a:off x="301752" y="1021110"/>
            <a:ext cx="8503920" cy="5532120"/>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endParaRPr lang="en-US" dirty="0"/>
          </a:p>
          <a:p>
            <a:r>
              <a:rPr lang="en-US" dirty="0"/>
              <a:t>Use critical thinking skills to acquire the optimal diagnostic image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03094" y="383876"/>
            <a:ext cx="8534400" cy="758952"/>
          </a:xfrm>
        </p:spPr>
        <p:txBody>
          <a:bodyPr>
            <a:normAutofit/>
          </a:bodyPr>
          <a:lstStyle/>
          <a:p>
            <a:r>
              <a:rPr lang="en-US" sz="3600" dirty="0" smtClean="0">
                <a:solidFill>
                  <a:schemeClr val="tx1"/>
                </a:solidFill>
              </a:rPr>
              <a:t>Application Process</a:t>
            </a:r>
            <a:endParaRPr lang="en-US" sz="3600" dirty="0">
              <a:solidFill>
                <a:schemeClr val="tx1"/>
              </a:solidFill>
            </a:endParaRPr>
          </a:p>
        </p:txBody>
      </p:sp>
      <p:sp>
        <p:nvSpPr>
          <p:cNvPr id="3" name="Content Placeholder 2"/>
          <p:cNvSpPr>
            <a:spLocks noGrp="1"/>
          </p:cNvSpPr>
          <p:nvPr>
            <p:ph sz="quarter" idx="1"/>
          </p:nvPr>
        </p:nvSpPr>
        <p:spPr>
          <a:xfrm>
            <a:off x="295755" y="1415581"/>
            <a:ext cx="8503920" cy="4572000"/>
          </a:xfrm>
        </p:spPr>
        <p:txBody>
          <a:bodyPr>
            <a:normAutofit/>
          </a:bodyPr>
          <a:lstStyle/>
          <a:p>
            <a:r>
              <a:rPr lang="en-US" sz="2400" dirty="0" smtClean="0"/>
              <a:t>Apply to BGSU </a:t>
            </a:r>
            <a:r>
              <a:rPr lang="en-US" sz="2400" dirty="0" err="1" smtClean="0"/>
              <a:t>Firelands</a:t>
            </a:r>
            <a:r>
              <a:rPr lang="en-US" sz="2400" dirty="0" smtClean="0"/>
              <a:t>: have all transcripts sent  and course evaluated for transfer credit</a:t>
            </a:r>
          </a:p>
          <a:p>
            <a:r>
              <a:rPr lang="en-US" sz="2400" dirty="0" smtClean="0"/>
              <a:t>Apply to Sonography Program</a:t>
            </a:r>
            <a:r>
              <a:rPr lang="en-US" sz="2400" dirty="0" smtClean="0">
                <a:solidFill>
                  <a:srgbClr val="FF0000"/>
                </a:solidFill>
              </a:rPr>
              <a:t> Separate </a:t>
            </a:r>
            <a:r>
              <a:rPr lang="en-US" sz="2400" dirty="0" smtClean="0"/>
              <a:t>application </a:t>
            </a:r>
            <a:r>
              <a:rPr lang="en-US" sz="2400" dirty="0" smtClean="0">
                <a:solidFill>
                  <a:srgbClr val="FF0000"/>
                </a:solidFill>
              </a:rPr>
              <a:t>See website for deadline, </a:t>
            </a:r>
            <a:r>
              <a:rPr lang="en-US" sz="2400" dirty="0" smtClean="0"/>
              <a:t>Obtained online.</a:t>
            </a:r>
            <a:endParaRPr lang="en-US" sz="2400" dirty="0" smtClean="0">
              <a:solidFill>
                <a:srgbClr val="FF0000"/>
              </a:solidFill>
            </a:endParaRPr>
          </a:p>
          <a:p>
            <a:r>
              <a:rPr lang="en-US" sz="2400" dirty="0" smtClean="0"/>
              <a:t>Complete 4-8 hours job shadowing and fill out job shadowing form obtain from program director</a:t>
            </a:r>
          </a:p>
          <a:p>
            <a:r>
              <a:rPr lang="en-US" sz="2400" dirty="0" smtClean="0"/>
              <a:t>Attend an information session </a:t>
            </a:r>
            <a:r>
              <a:rPr lang="en-US" sz="2400" dirty="0" smtClean="0">
                <a:solidFill>
                  <a:srgbClr val="FF0000"/>
                </a:solidFill>
              </a:rPr>
              <a:t>Must obtain signed sheet! </a:t>
            </a:r>
            <a:r>
              <a:rPr lang="en-US" sz="2400" dirty="0" smtClean="0"/>
              <a:t>Available at the end of this presentation of at meeting</a:t>
            </a:r>
            <a:endParaRPr lang="en-US" sz="2400" dirty="0" smtClean="0">
              <a:solidFill>
                <a:srgbClr val="FF0000"/>
              </a:solidFill>
            </a:endParaRPr>
          </a:p>
          <a:p>
            <a:r>
              <a:rPr lang="en-US" sz="2400" dirty="0" smtClean="0"/>
              <a:t>Volunteer as a patient in the sonography lab (not required) contact program director</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60827"/>
    </mc:Choice>
    <mc:Fallback xmlns="">
      <p:transition spd="slow" advTm="6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1719" y="383876"/>
            <a:ext cx="8534400" cy="758952"/>
          </a:xfrm>
        </p:spPr>
        <p:txBody>
          <a:bodyPr>
            <a:normAutofit/>
          </a:bodyPr>
          <a:lstStyle/>
          <a:p>
            <a:r>
              <a:rPr lang="en-US" sz="3600" dirty="0" smtClean="0">
                <a:solidFill>
                  <a:schemeClr val="tx1"/>
                </a:solidFill>
              </a:rPr>
              <a:t>Application Process</a:t>
            </a:r>
            <a:endParaRPr lang="en-US" sz="3600" dirty="0"/>
          </a:p>
        </p:txBody>
      </p:sp>
      <p:sp>
        <p:nvSpPr>
          <p:cNvPr id="3" name="Content Placeholder 2"/>
          <p:cNvSpPr>
            <a:spLocks noGrp="1"/>
          </p:cNvSpPr>
          <p:nvPr>
            <p:ph sz="quarter" idx="1"/>
          </p:nvPr>
        </p:nvSpPr>
        <p:spPr>
          <a:xfrm>
            <a:off x="304386" y="1294136"/>
            <a:ext cx="8503920" cy="4572000"/>
          </a:xfrm>
        </p:spPr>
        <p:txBody>
          <a:bodyPr>
            <a:normAutofit/>
          </a:bodyPr>
          <a:lstStyle/>
          <a:p>
            <a:r>
              <a:rPr lang="en-US" sz="2000" dirty="0" smtClean="0">
                <a:solidFill>
                  <a:srgbClr val="FF0000"/>
                </a:solidFill>
              </a:rPr>
              <a:t>GPA 2.5 or above to apply</a:t>
            </a:r>
          </a:p>
          <a:p>
            <a:r>
              <a:rPr lang="en-US" sz="2000" dirty="0" smtClean="0"/>
              <a:t>The applications will be evaluated for overall GPA and prerequisites core course grades GPA. Completion of prerequisites must be completed or in progress before the beginning of the sonography program.</a:t>
            </a:r>
          </a:p>
          <a:p>
            <a:r>
              <a:rPr lang="en-US" sz="2000" dirty="0" smtClean="0"/>
              <a:t>Preference given to students  who have all support courses completed at application time</a:t>
            </a:r>
          </a:p>
          <a:p>
            <a:r>
              <a:rPr lang="en-US" sz="2000" dirty="0" smtClean="0"/>
              <a:t>If a course is a transfer course and BGSU does not grant equivalent credit the program director can ask for an Academic Board Review of the course.</a:t>
            </a:r>
          </a:p>
          <a:p>
            <a:r>
              <a:rPr lang="en-US" sz="2000" dirty="0" smtClean="0"/>
              <a:t>The college still may not count course toward another degree and it may need to be REPEATED. There is a process to do this allow plenty of time and speak to program director </a:t>
            </a:r>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03093" y="383875"/>
            <a:ext cx="8534400" cy="758952"/>
          </a:xfrm>
        </p:spPr>
        <p:txBody>
          <a:bodyPr>
            <a:normAutofit/>
          </a:bodyPr>
          <a:lstStyle/>
          <a:p>
            <a:r>
              <a:rPr lang="en-US" sz="3600" dirty="0" smtClean="0">
                <a:solidFill>
                  <a:schemeClr val="tx1"/>
                </a:solidFill>
              </a:rPr>
              <a:t>Application Process</a:t>
            </a:r>
            <a:endParaRPr lang="en-US" sz="3600" dirty="0"/>
          </a:p>
        </p:txBody>
      </p:sp>
      <p:sp>
        <p:nvSpPr>
          <p:cNvPr id="3" name="Content Placeholder 2"/>
          <p:cNvSpPr>
            <a:spLocks noGrp="1"/>
          </p:cNvSpPr>
          <p:nvPr>
            <p:ph sz="quarter" idx="1"/>
          </p:nvPr>
        </p:nvSpPr>
        <p:spPr>
          <a:xfrm>
            <a:off x="293126" y="1535674"/>
            <a:ext cx="8503920" cy="4572000"/>
          </a:xfrm>
        </p:spPr>
        <p:txBody>
          <a:bodyPr/>
          <a:lstStyle/>
          <a:p>
            <a:r>
              <a:rPr lang="en-US" dirty="0" smtClean="0"/>
              <a:t>Interviews will  be granted to select individuals </a:t>
            </a:r>
          </a:p>
          <a:p>
            <a:r>
              <a:rPr lang="en-US" dirty="0" smtClean="0"/>
              <a:t>Number of  interviews granted my vary each year</a:t>
            </a:r>
          </a:p>
          <a:p>
            <a:r>
              <a:rPr lang="en-US" dirty="0" smtClean="0"/>
              <a:t>Selection process completed and notification letters will be sent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03092" y="383874"/>
            <a:ext cx="8534400" cy="758952"/>
          </a:xfrm>
        </p:spPr>
        <p:txBody>
          <a:bodyPr>
            <a:normAutofit/>
          </a:bodyPr>
          <a:lstStyle/>
          <a:p>
            <a:r>
              <a:rPr lang="en-US" sz="3600" dirty="0" smtClean="0">
                <a:solidFill>
                  <a:schemeClr val="tx1"/>
                </a:solidFill>
              </a:rPr>
              <a:t>Application Process</a:t>
            </a:r>
            <a:endParaRPr lang="en-US" sz="3600" dirty="0"/>
          </a:p>
        </p:txBody>
      </p:sp>
      <p:sp>
        <p:nvSpPr>
          <p:cNvPr id="3" name="Content Placeholder 2"/>
          <p:cNvSpPr>
            <a:spLocks noGrp="1"/>
          </p:cNvSpPr>
          <p:nvPr>
            <p:ph sz="quarter" idx="1"/>
          </p:nvPr>
        </p:nvSpPr>
        <p:spPr>
          <a:xfrm>
            <a:off x="293126" y="1535674"/>
            <a:ext cx="8503920" cy="4572000"/>
          </a:xfrm>
        </p:spPr>
        <p:txBody>
          <a:bodyPr>
            <a:normAutofit/>
          </a:bodyPr>
          <a:lstStyle/>
          <a:p>
            <a:r>
              <a:rPr lang="en-US" dirty="0"/>
              <a:t>One class is selected each year </a:t>
            </a:r>
            <a:endParaRPr lang="en-US" dirty="0" smtClean="0"/>
          </a:p>
          <a:p>
            <a:r>
              <a:rPr lang="en-US" dirty="0"/>
              <a:t>Number of students selected depends on clinical affiliations</a:t>
            </a:r>
          </a:p>
          <a:p>
            <a:r>
              <a:rPr lang="en-US" dirty="0" smtClean="0"/>
              <a:t>No waiting list!</a:t>
            </a:r>
          </a:p>
          <a:p>
            <a:r>
              <a:rPr lang="en-US" dirty="0"/>
              <a:t>Each year is a new pool of applicants</a:t>
            </a:r>
          </a:p>
          <a:p>
            <a:r>
              <a:rPr lang="en-US" dirty="0" smtClean="0"/>
              <a:t>You must re-apply each year with a </a:t>
            </a:r>
            <a:r>
              <a:rPr lang="en-US" dirty="0" smtClean="0">
                <a:solidFill>
                  <a:srgbClr val="FF0000"/>
                </a:solidFill>
              </a:rPr>
              <a:t>NEW</a:t>
            </a:r>
            <a:r>
              <a:rPr lang="en-US" dirty="0" smtClean="0"/>
              <a:t> application if you do not get selected</a:t>
            </a:r>
          </a:p>
          <a:p>
            <a:r>
              <a:rPr lang="en-US" dirty="0" smtClean="0"/>
              <a:t>Criteria may change from year to year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6549" y="383875"/>
            <a:ext cx="8534400" cy="758952"/>
          </a:xfrm>
        </p:spPr>
        <p:txBody>
          <a:bodyPr>
            <a:normAutofit/>
          </a:bodyPr>
          <a:lstStyle/>
          <a:p>
            <a:r>
              <a:rPr lang="en-US" sz="3600" dirty="0" smtClean="0"/>
              <a:t>Pre-requisite courses required</a:t>
            </a:r>
            <a:endParaRPr lang="en-US" sz="3600" dirty="0"/>
          </a:p>
        </p:txBody>
      </p:sp>
      <p:sp>
        <p:nvSpPr>
          <p:cNvPr id="3" name="Content Placeholder 2"/>
          <p:cNvSpPr>
            <a:spLocks noGrp="1"/>
          </p:cNvSpPr>
          <p:nvPr>
            <p:ph sz="quarter" idx="1"/>
          </p:nvPr>
        </p:nvSpPr>
        <p:spPr>
          <a:xfrm>
            <a:off x="301752" y="1354523"/>
            <a:ext cx="8503920" cy="4572000"/>
          </a:xfrm>
        </p:spPr>
        <p:txBody>
          <a:bodyPr/>
          <a:lstStyle/>
          <a:p>
            <a:r>
              <a:rPr lang="en-US" dirty="0"/>
              <a:t>GSW 1120 is required. </a:t>
            </a:r>
            <a:endParaRPr lang="en-US" dirty="0" smtClean="0"/>
          </a:p>
          <a:p>
            <a:r>
              <a:rPr lang="en-US" dirty="0" smtClean="0"/>
              <a:t>MATH 1220, </a:t>
            </a:r>
            <a:r>
              <a:rPr lang="en-US" dirty="0"/>
              <a:t>MATH 1150,  MATH 1200 or STAT 2000 is </a:t>
            </a:r>
            <a:r>
              <a:rPr lang="en-US" dirty="0" smtClean="0"/>
              <a:t>required.</a:t>
            </a:r>
          </a:p>
          <a:p>
            <a:r>
              <a:rPr lang="en-US" dirty="0" smtClean="0"/>
              <a:t>*** MATH1210 not a (QL) </a:t>
            </a:r>
          </a:p>
          <a:p>
            <a:r>
              <a:rPr lang="en-US" dirty="0" smtClean="0"/>
              <a:t> AHS (MEDT)3010 or AHTH 1100 medical terminology</a:t>
            </a:r>
          </a:p>
          <a:p>
            <a:r>
              <a:rPr lang="en-US" dirty="0" smtClean="0"/>
              <a:t>BIOL 3310 AND 332o human anatomy and physiology(</a:t>
            </a:r>
            <a:r>
              <a:rPr lang="en-US" dirty="0" err="1" smtClean="0"/>
              <a:t>prefered</a:t>
            </a:r>
            <a:r>
              <a:rPr lang="en-US" dirty="0" smtClean="0"/>
              <a:t>) or AHTH 1310</a:t>
            </a:r>
          </a:p>
          <a:p>
            <a:r>
              <a:rPr lang="en-US" dirty="0" smtClean="0"/>
              <a:t>PHYS 1010 or 2010 or RADT 1410:  Physics</a:t>
            </a:r>
          </a:p>
          <a:p>
            <a:pPr marL="0" indent="0">
              <a:buNone/>
            </a:pP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18754" y="375248"/>
            <a:ext cx="8534400" cy="758952"/>
          </a:xfrm>
        </p:spPr>
        <p:txBody>
          <a:bodyPr>
            <a:normAutofit/>
          </a:bodyPr>
          <a:lstStyle/>
          <a:p>
            <a:r>
              <a:rPr lang="en-US" sz="3600" dirty="0"/>
              <a:t>C</a:t>
            </a:r>
            <a:r>
              <a:rPr lang="en-US" sz="3600" dirty="0" smtClean="0"/>
              <a:t>ourses </a:t>
            </a:r>
            <a:r>
              <a:rPr lang="en-US" sz="3600" dirty="0"/>
              <a:t>R</a:t>
            </a:r>
            <a:r>
              <a:rPr lang="en-US" sz="3600" dirty="0" smtClean="0"/>
              <a:t>equired</a:t>
            </a:r>
            <a:endParaRPr lang="en-US" sz="3600" dirty="0"/>
          </a:p>
        </p:txBody>
      </p:sp>
      <p:sp>
        <p:nvSpPr>
          <p:cNvPr id="3" name="Content Placeholder 2"/>
          <p:cNvSpPr>
            <a:spLocks noGrp="1"/>
          </p:cNvSpPr>
          <p:nvPr>
            <p:ph sz="quarter" idx="1"/>
          </p:nvPr>
        </p:nvSpPr>
        <p:spPr>
          <a:xfrm>
            <a:off x="293126" y="1527048"/>
            <a:ext cx="8503920" cy="4572000"/>
          </a:xfrm>
        </p:spPr>
        <p:txBody>
          <a:bodyPr/>
          <a:lstStyle/>
          <a:p>
            <a:r>
              <a:rPr lang="en-US" dirty="0"/>
              <a:t>PSYC  1010*</a:t>
            </a:r>
            <a:r>
              <a:rPr lang="en-US" dirty="0" smtClean="0"/>
              <a:t>(</a:t>
            </a:r>
            <a:r>
              <a:rPr lang="en-US" dirty="0"/>
              <a:t>S) General </a:t>
            </a:r>
            <a:r>
              <a:rPr lang="en-US" dirty="0" smtClean="0"/>
              <a:t>Psychology </a:t>
            </a:r>
          </a:p>
          <a:p>
            <a:r>
              <a:rPr lang="en-US" dirty="0" smtClean="0"/>
              <a:t>COMM 1020 or 3060</a:t>
            </a:r>
          </a:p>
          <a:p>
            <a:r>
              <a:rPr lang="en-US" dirty="0" smtClean="0"/>
              <a:t>AHTH </a:t>
            </a:r>
            <a:r>
              <a:rPr lang="en-US" dirty="0"/>
              <a:t>2300 </a:t>
            </a:r>
            <a:r>
              <a:rPr lang="en-US" dirty="0" smtClean="0"/>
              <a:t>Pathophysiology or PUBH 3400</a:t>
            </a:r>
            <a:endParaRPr lang="en-US" dirty="0"/>
          </a:p>
          <a:p>
            <a:r>
              <a:rPr lang="en-US" dirty="0" smtClean="0"/>
              <a:t>A BG elective</a:t>
            </a:r>
          </a:p>
          <a:p>
            <a:r>
              <a:rPr lang="en-US" dirty="0" smtClean="0"/>
              <a:t>AHTH 2400 Cross sectional anatomy</a:t>
            </a:r>
          </a:p>
          <a:p>
            <a:r>
              <a:rPr lang="en-US" dirty="0" smtClean="0"/>
              <a:t>All DMS courses taken while in program</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extLst>
      <p:ext uri="{BB962C8B-B14F-4D97-AF65-F5344CB8AC3E}">
        <p14:creationId xmlns:p14="http://schemas.microsoft.com/office/powerpoint/2010/main" val="3932097638"/>
      </p:ext>
    </p:extLst>
  </p:cSld>
  <p:clrMapOvr>
    <a:masterClrMapping/>
  </p:clrMapOvr>
  <mc:AlternateContent xmlns:mc="http://schemas.openxmlformats.org/markup-compatibility/2006" xmlns:p14="http://schemas.microsoft.com/office/powerpoint/2010/main">
    <mc:Choice Requires="p14">
      <p:transition spd="slow" p14:dur="2000" advTm="26315"/>
    </mc:Choice>
    <mc:Fallback xmlns="">
      <p:transition spd="slow" advTm="2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2430" y="383874"/>
            <a:ext cx="8534400" cy="758952"/>
          </a:xfrm>
        </p:spPr>
        <p:txBody>
          <a:bodyPr>
            <a:normAutofit/>
          </a:bodyPr>
          <a:lstStyle/>
          <a:p>
            <a:r>
              <a:rPr lang="en-US" sz="3600" dirty="0" smtClean="0"/>
              <a:t>Clearance for Clinical Courses</a:t>
            </a:r>
            <a:endParaRPr lang="en-US" sz="3600" dirty="0"/>
          </a:p>
        </p:txBody>
      </p:sp>
      <p:sp>
        <p:nvSpPr>
          <p:cNvPr id="3" name="Content Placeholder 2"/>
          <p:cNvSpPr>
            <a:spLocks noGrp="1"/>
          </p:cNvSpPr>
          <p:nvPr>
            <p:ph sz="quarter" idx="1"/>
          </p:nvPr>
        </p:nvSpPr>
        <p:spPr>
          <a:xfrm>
            <a:off x="293126" y="1527048"/>
            <a:ext cx="8503920" cy="4572000"/>
          </a:xfrm>
        </p:spPr>
        <p:txBody>
          <a:bodyPr>
            <a:normAutofit/>
          </a:bodyPr>
          <a:lstStyle/>
          <a:p>
            <a:r>
              <a:rPr lang="en-US" dirty="0" smtClean="0"/>
              <a:t>Background check/fingerprinting </a:t>
            </a:r>
          </a:p>
          <a:p>
            <a:r>
              <a:rPr lang="en-US" dirty="0" smtClean="0"/>
              <a:t>Drug screening completed before entry and may be random</a:t>
            </a:r>
          </a:p>
          <a:p>
            <a:r>
              <a:rPr lang="en-US" dirty="0"/>
              <a:t>Physical /health </a:t>
            </a:r>
            <a:r>
              <a:rPr lang="en-US" dirty="0" smtClean="0"/>
              <a:t>screening/current immunizations</a:t>
            </a:r>
          </a:p>
          <a:p>
            <a:r>
              <a:rPr lang="en-US" dirty="0" smtClean="0"/>
              <a:t>TB test each year/ annual Flu shots</a:t>
            </a:r>
          </a:p>
          <a:p>
            <a:r>
              <a:rPr lang="en-US" dirty="0" smtClean="0"/>
              <a:t>CPR training (completed during program)</a:t>
            </a:r>
          </a:p>
          <a:p>
            <a:r>
              <a:rPr lang="en-US" dirty="0" smtClean="0"/>
              <a:t>HIPAA training(completed during program)</a:t>
            </a:r>
          </a:p>
          <a:p>
            <a:r>
              <a:rPr lang="en-US" dirty="0" smtClean="0"/>
              <a:t>Health insurance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1700" y="352417"/>
            <a:ext cx="8534400" cy="758952"/>
          </a:xfrm>
        </p:spPr>
        <p:txBody>
          <a:bodyPr>
            <a:noAutofit/>
          </a:bodyPr>
          <a:lstStyle/>
          <a:p>
            <a:r>
              <a:rPr lang="en-US" sz="3000" dirty="0" smtClean="0"/>
              <a:t>Clinical Clearance/ Employment potential</a:t>
            </a:r>
            <a:endParaRPr lang="en-US" sz="3000" dirty="0"/>
          </a:p>
        </p:txBody>
      </p:sp>
      <p:sp>
        <p:nvSpPr>
          <p:cNvPr id="3" name="Content Placeholder 2"/>
          <p:cNvSpPr>
            <a:spLocks noGrp="1"/>
          </p:cNvSpPr>
          <p:nvPr>
            <p:ph sz="quarter" idx="1"/>
          </p:nvPr>
        </p:nvSpPr>
        <p:spPr>
          <a:xfrm>
            <a:off x="293126" y="1527048"/>
            <a:ext cx="8503920" cy="4572000"/>
          </a:xfrm>
        </p:spPr>
        <p:txBody>
          <a:bodyPr/>
          <a:lstStyle/>
          <a:p>
            <a:r>
              <a:rPr lang="en-US" dirty="0"/>
              <a:t>Many healthcare facilities (potential employers) have strict policies regarding </a:t>
            </a:r>
            <a:r>
              <a:rPr lang="en-US" dirty="0" smtClean="0"/>
              <a:t>employment </a:t>
            </a:r>
            <a:r>
              <a:rPr lang="en-US" dirty="0"/>
              <a:t>of individuals with visible body art and body piercings.  These healthcare facilities also have strict policies involving employment of individuals who are tobacco users.</a:t>
            </a:r>
          </a:p>
          <a:p>
            <a:r>
              <a:rPr lang="en-US" dirty="0"/>
              <a:t> </a:t>
            </a:r>
            <a:r>
              <a:rPr lang="en-US" dirty="0" smtClean="0"/>
              <a:t>No tattoos visible in the standard uniform attire. </a:t>
            </a:r>
          </a:p>
          <a:p>
            <a:r>
              <a:rPr lang="en-US" dirty="0" smtClean="0"/>
              <a:t>No visible body piercings beyond ear piercing.</a:t>
            </a:r>
          </a:p>
          <a:p>
            <a:r>
              <a:rPr lang="en-US" dirty="0" smtClean="0"/>
              <a:t>You must adhere to all clinical affiliation policies.</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extLst>
      <p:ext uri="{BB962C8B-B14F-4D97-AF65-F5344CB8AC3E}">
        <p14:creationId xmlns:p14="http://schemas.microsoft.com/office/powerpoint/2010/main" val="207558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72104" y="383875"/>
            <a:ext cx="8534400" cy="758952"/>
          </a:xfrm>
        </p:spPr>
        <p:txBody>
          <a:bodyPr>
            <a:normAutofit/>
          </a:bodyPr>
          <a:lstStyle/>
          <a:p>
            <a:r>
              <a:rPr lang="en-US" sz="3600" dirty="0" smtClean="0"/>
              <a:t>Background checks</a:t>
            </a:r>
            <a:endParaRPr lang="en-US" sz="3600" dirty="0"/>
          </a:p>
        </p:txBody>
      </p:sp>
      <p:sp>
        <p:nvSpPr>
          <p:cNvPr id="3" name="Content Placeholder 2"/>
          <p:cNvSpPr>
            <a:spLocks noGrp="1"/>
          </p:cNvSpPr>
          <p:nvPr>
            <p:ph sz="quarter" idx="1"/>
          </p:nvPr>
        </p:nvSpPr>
        <p:spPr>
          <a:xfrm>
            <a:off x="293126" y="1535674"/>
            <a:ext cx="8503920" cy="4572000"/>
          </a:xfrm>
        </p:spPr>
        <p:txBody>
          <a:bodyPr/>
          <a:lstStyle/>
          <a:p>
            <a:r>
              <a:rPr lang="en-US" dirty="0" smtClean="0"/>
              <a:t>First-Time Applicants must disclose information regarding all previous violations of ARDMS Discipline Policies to the ARDMS with their initial application for examination. All future violations must then be reported to the ARDMS within fourteen (14) business days of the violation incident.</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80731" y="383875"/>
            <a:ext cx="8534400" cy="758952"/>
          </a:xfrm>
        </p:spPr>
        <p:txBody>
          <a:bodyPr>
            <a:normAutofit/>
          </a:bodyPr>
          <a:lstStyle/>
          <a:p>
            <a:r>
              <a:rPr lang="en-US" sz="3600" dirty="0" smtClean="0"/>
              <a:t>Background checks</a:t>
            </a:r>
            <a:endParaRPr lang="en-US" sz="3600" dirty="0"/>
          </a:p>
        </p:txBody>
      </p:sp>
      <p:sp>
        <p:nvSpPr>
          <p:cNvPr id="3" name="Content Placeholder 2"/>
          <p:cNvSpPr>
            <a:spLocks noGrp="1"/>
          </p:cNvSpPr>
          <p:nvPr>
            <p:ph sz="quarter" idx="1"/>
          </p:nvPr>
        </p:nvSpPr>
        <p:spPr>
          <a:xfrm>
            <a:off x="319004" y="1298448"/>
            <a:ext cx="8503920" cy="5029200"/>
          </a:xfrm>
        </p:spPr>
        <p:txBody>
          <a:bodyPr>
            <a:noAutofit/>
          </a:bodyPr>
          <a:lstStyle/>
          <a:p>
            <a:r>
              <a:rPr lang="en-US" sz="1700" dirty="0" smtClean="0"/>
              <a:t>If you are presently charged with, or been convicted or found guilty of or plead nolo contendere to any crime (felony and/or misdemeanor), other than a speeding or parking violation, you may have questions concerning this rule and may wish to obtain clarification as to how it pertains to your circumstances.</a:t>
            </a:r>
          </a:p>
          <a:p>
            <a:r>
              <a:rPr lang="en-US" sz="1700" dirty="0" smtClean="0"/>
              <a:t>ARDMS conducts a "pre-application review", for a $125 non-refundable fee, for individuals who wish to determine the impact of a previous criminal matter on their eligibility to apply for ARDMS certification. The pre-application review process is recommended for individuals who have not yet applied for examination and are contemplating employment in the field of sonography and/or enrollment in a sonography program. Individuals who have already completed a program and are ready to apply to the ARDMS for examination should simply respond to the questions on the ARDMS examination application relating to criminal matters and provide the requested documentation regarding such matter(s).</a:t>
            </a:r>
          </a:p>
          <a:p>
            <a:r>
              <a:rPr lang="en-US" sz="1700" dirty="0" smtClean="0"/>
              <a:t>www.ardms.org</a:t>
            </a:r>
            <a:endParaRPr lang="en-US" sz="17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71577" y="1531189"/>
            <a:ext cx="5776823" cy="923330"/>
          </a:xfrm>
          <a:prstGeom prst="rect">
            <a:avLst/>
          </a:prstGeom>
        </p:spPr>
        <p:txBody>
          <a:bodyPr wrap="square">
            <a:spAutoFit/>
          </a:bodyPr>
          <a:lstStyle/>
          <a:p>
            <a:r>
              <a:rPr lang="en-US" sz="2700" dirty="0" smtClean="0"/>
              <a:t>Part </a:t>
            </a:r>
            <a:r>
              <a:rPr lang="en-US" sz="2700" dirty="0"/>
              <a:t>of the Imaging/ </a:t>
            </a:r>
            <a:r>
              <a:rPr lang="en-US" sz="2700" dirty="0" smtClean="0"/>
              <a:t>Radiology </a:t>
            </a:r>
            <a:r>
              <a:rPr lang="en-US" sz="2700" dirty="0"/>
              <a:t>Department Team </a:t>
            </a:r>
          </a:p>
        </p:txBody>
      </p:sp>
      <p:pic>
        <p:nvPicPr>
          <p:cNvPr id="4" name="Picture 3"/>
          <p:cNvPicPr>
            <a:picLocks noChangeAspect="1"/>
          </p:cNvPicPr>
          <p:nvPr/>
        </p:nvPicPr>
        <p:blipFill>
          <a:blip r:embed="rId4"/>
          <a:stretch>
            <a:fillRect/>
          </a:stretch>
        </p:blipFill>
        <p:spPr>
          <a:xfrm>
            <a:off x="5513686" y="3361146"/>
            <a:ext cx="2665594" cy="2055839"/>
          </a:xfrm>
          <a:prstGeom prst="rect">
            <a:avLst/>
          </a:prstGeom>
        </p:spPr>
      </p:pic>
      <p:pic>
        <p:nvPicPr>
          <p:cNvPr id="5" name="Picture 4"/>
          <p:cNvPicPr>
            <a:picLocks noChangeAspect="1"/>
          </p:cNvPicPr>
          <p:nvPr/>
        </p:nvPicPr>
        <p:blipFill>
          <a:blip r:embed="rId5"/>
          <a:stretch>
            <a:fillRect/>
          </a:stretch>
        </p:blipFill>
        <p:spPr>
          <a:xfrm>
            <a:off x="6103189" y="1218879"/>
            <a:ext cx="2076091" cy="1829957"/>
          </a:xfrm>
          <a:prstGeom prst="rect">
            <a:avLst/>
          </a:prstGeom>
        </p:spPr>
      </p:pic>
      <p:pic>
        <p:nvPicPr>
          <p:cNvPr id="7" name="Picture 6"/>
          <p:cNvPicPr>
            <a:picLocks noChangeAspect="1"/>
          </p:cNvPicPr>
          <p:nvPr/>
        </p:nvPicPr>
        <p:blipFill>
          <a:blip r:embed="rId6"/>
          <a:stretch>
            <a:fillRect/>
          </a:stretch>
        </p:blipFill>
        <p:spPr>
          <a:xfrm>
            <a:off x="1125208" y="2997635"/>
            <a:ext cx="2162175" cy="24193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8" name="Picture 2" descr="http://t0.gstatic.com/images?q=tbn:ANd9GcRcfyZxigYXgmrV3-Mt_QHj3pe7ms2xv9v8v-pyggYTRpclgSvtaQ"/>
          <p:cNvPicPr>
            <a:picLocks noChangeAspect="1" noChangeArrowheads="1"/>
          </p:cNvPicPr>
          <p:nvPr/>
        </p:nvPicPr>
        <p:blipFill rotWithShape="1">
          <a:blip r:embed="rId8" cstate="print"/>
          <a:srcRect r="5172"/>
          <a:stretch/>
        </p:blipFill>
        <p:spPr bwMode="auto">
          <a:xfrm>
            <a:off x="7309450" y="5636160"/>
            <a:ext cx="1739660" cy="1139353"/>
          </a:xfrm>
          <a:prstGeom prst="rect">
            <a:avLst/>
          </a:prstGeom>
          <a:noFill/>
        </p:spPr>
      </p:pic>
      <p:sp>
        <p:nvSpPr>
          <p:cNvPr id="10" name="TextBox 9"/>
          <p:cNvSpPr txBox="1"/>
          <p:nvPr/>
        </p:nvSpPr>
        <p:spPr>
          <a:xfrm>
            <a:off x="421129" y="512605"/>
            <a:ext cx="3185487" cy="923330"/>
          </a:xfrm>
          <a:prstGeom prst="rect">
            <a:avLst/>
          </a:prstGeom>
          <a:noFill/>
        </p:spPr>
        <p:txBody>
          <a:bodyPr wrap="none" rtlCol="0">
            <a:spAutoFit/>
          </a:bodyPr>
          <a:lstStyle/>
          <a:p>
            <a:r>
              <a:rPr lang="en-US" sz="3600" dirty="0" smtClean="0"/>
              <a:t>DMS CAREER</a:t>
            </a:r>
            <a:endParaRPr lang="en-US" sz="36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47221" y="384929"/>
            <a:ext cx="8534400" cy="758952"/>
          </a:xfrm>
        </p:spPr>
        <p:txBody>
          <a:bodyPr/>
          <a:lstStyle/>
          <a:p>
            <a:r>
              <a:rPr lang="en-US" sz="3600" dirty="0" smtClean="0">
                <a:solidFill>
                  <a:schemeClr val="tx1"/>
                </a:solidFill>
              </a:rPr>
              <a:t>Labs</a:t>
            </a:r>
            <a:endParaRPr lang="en-US" dirty="0">
              <a:solidFill>
                <a:schemeClr val="tx1"/>
              </a:solidFill>
            </a:endParaRPr>
          </a:p>
        </p:txBody>
      </p:sp>
      <p:sp>
        <p:nvSpPr>
          <p:cNvPr id="3" name="Content Placeholder 2"/>
          <p:cNvSpPr>
            <a:spLocks noGrp="1"/>
          </p:cNvSpPr>
          <p:nvPr>
            <p:ph sz="quarter" idx="1"/>
          </p:nvPr>
        </p:nvSpPr>
        <p:spPr>
          <a:xfrm>
            <a:off x="293126" y="1535674"/>
            <a:ext cx="8503920" cy="4572000"/>
          </a:xfrm>
        </p:spPr>
        <p:txBody>
          <a:bodyPr/>
          <a:lstStyle/>
          <a:p>
            <a:r>
              <a:rPr lang="en-US" dirty="0" smtClean="0"/>
              <a:t>Dedicated lab with live simulations and phantoms</a:t>
            </a:r>
          </a:p>
          <a:p>
            <a:r>
              <a:rPr lang="en-US" dirty="0" smtClean="0"/>
              <a:t>Labs are scheduled along with DMS courses</a:t>
            </a:r>
          </a:p>
          <a:p>
            <a:r>
              <a:rPr lang="en-US" dirty="0" smtClean="0"/>
              <a:t>Open labs are additional and some are required</a:t>
            </a:r>
          </a:p>
          <a:p>
            <a:r>
              <a:rPr lang="en-US" dirty="0" smtClean="0"/>
              <a:t>Time in the lab is essential to your education</a:t>
            </a:r>
          </a:p>
          <a:p>
            <a:r>
              <a:rPr lang="en-US" dirty="0" smtClean="0"/>
              <a:t>Plan on spending practice time in the lab</a:t>
            </a:r>
          </a:p>
          <a:p>
            <a:r>
              <a:rPr lang="en-US" dirty="0" smtClean="0"/>
              <a:t>Practice , Practice, Practice!!!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25613" y="384843"/>
            <a:ext cx="8534400" cy="758952"/>
          </a:xfrm>
        </p:spPr>
        <p:txBody>
          <a:bodyPr>
            <a:normAutofit/>
          </a:bodyPr>
          <a:lstStyle/>
          <a:p>
            <a:r>
              <a:rPr lang="en-US" sz="3600" dirty="0" smtClean="0"/>
              <a:t>Computer skills</a:t>
            </a:r>
            <a:endParaRPr lang="en-US" sz="3600" dirty="0"/>
          </a:p>
        </p:txBody>
      </p:sp>
      <p:sp>
        <p:nvSpPr>
          <p:cNvPr id="3" name="Content Placeholder 2"/>
          <p:cNvSpPr>
            <a:spLocks noGrp="1"/>
          </p:cNvSpPr>
          <p:nvPr>
            <p:ph sz="quarter" idx="1"/>
          </p:nvPr>
        </p:nvSpPr>
        <p:spPr>
          <a:xfrm>
            <a:off x="293126" y="1527048"/>
            <a:ext cx="8503920" cy="4572000"/>
          </a:xfrm>
        </p:spPr>
        <p:txBody>
          <a:bodyPr/>
          <a:lstStyle/>
          <a:p>
            <a:r>
              <a:rPr lang="en-US" dirty="0" smtClean="0"/>
              <a:t>Basic computer skills are needed: email, research, Canvas</a:t>
            </a:r>
          </a:p>
          <a:p>
            <a:r>
              <a:rPr lang="en-US" dirty="0" smtClean="0"/>
              <a:t>Some  assignments require the use of a computer and internet access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90950" y="383875"/>
            <a:ext cx="8534400" cy="758952"/>
          </a:xfrm>
        </p:spPr>
        <p:txBody>
          <a:bodyPr>
            <a:normAutofit/>
          </a:bodyPr>
          <a:lstStyle/>
          <a:p>
            <a:r>
              <a:rPr lang="en-US" sz="3600" dirty="0" smtClean="0"/>
              <a:t>Program progression</a:t>
            </a:r>
            <a:endParaRPr lang="en-US" sz="3600" dirty="0"/>
          </a:p>
        </p:txBody>
      </p:sp>
      <p:sp>
        <p:nvSpPr>
          <p:cNvPr id="3" name="Content Placeholder 2"/>
          <p:cNvSpPr>
            <a:spLocks noGrp="1"/>
          </p:cNvSpPr>
          <p:nvPr>
            <p:ph sz="quarter" idx="1"/>
          </p:nvPr>
        </p:nvSpPr>
        <p:spPr>
          <a:xfrm>
            <a:off x="293126" y="1527048"/>
            <a:ext cx="8503920" cy="4572000"/>
          </a:xfrm>
        </p:spPr>
        <p:txBody>
          <a:bodyPr>
            <a:normAutofit/>
          </a:bodyPr>
          <a:lstStyle/>
          <a:p>
            <a:r>
              <a:rPr lang="en-US" dirty="0" smtClean="0"/>
              <a:t>You must pass each course didactic and clinical rotations with a C average of above to continue in the program</a:t>
            </a:r>
          </a:p>
          <a:p>
            <a:r>
              <a:rPr lang="en-US" sz="2400" b="1" i="1" dirty="0" smtClean="0"/>
              <a:t>Grading Scale:</a:t>
            </a:r>
            <a:endParaRPr lang="en-US" sz="2400" dirty="0" smtClean="0"/>
          </a:p>
          <a:p>
            <a:r>
              <a:rPr lang="en-US" sz="2400" b="1" dirty="0" smtClean="0"/>
              <a:t>100-93  A</a:t>
            </a:r>
            <a:endParaRPr lang="en-US" sz="2400" dirty="0" smtClean="0"/>
          </a:p>
          <a:p>
            <a:r>
              <a:rPr lang="en-US" sz="2400" b="1" dirty="0" smtClean="0"/>
              <a:t>92- 85   B</a:t>
            </a:r>
            <a:endParaRPr lang="en-US" sz="2400" dirty="0" smtClean="0"/>
          </a:p>
          <a:p>
            <a:r>
              <a:rPr lang="en-US" sz="2400" b="1" dirty="0" smtClean="0"/>
              <a:t>84- 74   C</a:t>
            </a:r>
            <a:endParaRPr lang="en-US" sz="2400" dirty="0" smtClean="0"/>
          </a:p>
          <a:p>
            <a:r>
              <a:rPr lang="en-US" sz="2400" b="1" dirty="0" smtClean="0"/>
              <a:t>73-65    D</a:t>
            </a:r>
            <a:endParaRPr lang="en-US" sz="2400" dirty="0" smtClean="0"/>
          </a:p>
          <a:p>
            <a:r>
              <a:rPr lang="en-US" sz="2400" b="1" dirty="0" smtClean="0"/>
              <a:t>65-0      F</a:t>
            </a:r>
            <a:endParaRPr lang="en-US" sz="2400"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7432" y="383875"/>
            <a:ext cx="8534400" cy="758952"/>
          </a:xfrm>
        </p:spPr>
        <p:txBody>
          <a:bodyPr>
            <a:normAutofit/>
          </a:bodyPr>
          <a:lstStyle/>
          <a:p>
            <a:r>
              <a:rPr lang="en-US" sz="3600" dirty="0" smtClean="0"/>
              <a:t>Extra Fees Estimation</a:t>
            </a:r>
            <a:endParaRPr lang="en-US" sz="3600" dirty="0"/>
          </a:p>
        </p:txBody>
      </p:sp>
      <p:sp>
        <p:nvSpPr>
          <p:cNvPr id="3" name="Content Placeholder 2"/>
          <p:cNvSpPr>
            <a:spLocks noGrp="1"/>
          </p:cNvSpPr>
          <p:nvPr>
            <p:ph sz="quarter" idx="1"/>
          </p:nvPr>
        </p:nvSpPr>
        <p:spPr>
          <a:xfrm>
            <a:off x="301752" y="1509796"/>
            <a:ext cx="8503920" cy="4572000"/>
          </a:xfrm>
        </p:spPr>
        <p:txBody>
          <a:bodyPr>
            <a:normAutofit/>
          </a:bodyPr>
          <a:lstStyle/>
          <a:p>
            <a:r>
              <a:rPr lang="en-US" sz="2400" dirty="0" smtClean="0"/>
              <a:t>Tuition</a:t>
            </a:r>
          </a:p>
          <a:p>
            <a:r>
              <a:rPr lang="en-US" sz="2400" dirty="0" smtClean="0"/>
              <a:t>Books  $1500</a:t>
            </a:r>
          </a:p>
          <a:p>
            <a:r>
              <a:rPr lang="en-US" sz="2400" dirty="0" smtClean="0"/>
              <a:t>Lab supplies estimated $45 </a:t>
            </a:r>
            <a:r>
              <a:rPr lang="en-US" sz="2400" smtClean="0"/>
              <a:t>/ semester</a:t>
            </a:r>
            <a:endParaRPr lang="en-US" sz="2400" dirty="0" smtClean="0"/>
          </a:p>
          <a:p>
            <a:r>
              <a:rPr lang="en-US" sz="2400" dirty="0" err="1" smtClean="0"/>
              <a:t>Trajecsys</a:t>
            </a:r>
            <a:r>
              <a:rPr lang="en-US" sz="2400" dirty="0" smtClean="0"/>
              <a:t> clinical reporting system $150</a:t>
            </a:r>
          </a:p>
          <a:p>
            <a:r>
              <a:rPr lang="en-US" sz="2400" dirty="0" smtClean="0"/>
              <a:t>Scrubs/ shoes $250</a:t>
            </a:r>
          </a:p>
          <a:p>
            <a:r>
              <a:rPr lang="en-US" sz="2400" dirty="0" smtClean="0"/>
              <a:t>Physical/ background/Drug screening  $250</a:t>
            </a:r>
          </a:p>
          <a:p>
            <a:r>
              <a:rPr lang="en-US" sz="2400" dirty="0" smtClean="0"/>
              <a:t>Transportation/gas to clinical rotations</a:t>
            </a:r>
          </a:p>
          <a:p>
            <a:r>
              <a:rPr lang="en-US" sz="2400" dirty="0" smtClean="0"/>
              <a:t>SDMS $45</a:t>
            </a:r>
          </a:p>
          <a:p>
            <a:r>
              <a:rPr lang="en-US" sz="2400" dirty="0" smtClean="0"/>
              <a:t>CPR $50</a:t>
            </a:r>
          </a:p>
          <a:p>
            <a:r>
              <a:rPr lang="en-US" sz="2400" dirty="0" smtClean="0"/>
              <a:t>Access to a computer and internet</a:t>
            </a:r>
            <a:endParaRPr lang="en-US"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45057" y="48987"/>
            <a:ext cx="7924800" cy="6063198"/>
          </a:xfrm>
          <a:prstGeom prst="rect">
            <a:avLst/>
          </a:prstGeom>
        </p:spPr>
        <p:txBody>
          <a:bodyPr wrap="square">
            <a:spAutoFit/>
          </a:bodyPr>
          <a:lstStyle/>
          <a:p>
            <a:endParaRPr lang="en-US" sz="2000" dirty="0"/>
          </a:p>
          <a:p>
            <a:r>
              <a:rPr lang="en-US" sz="4800" dirty="0"/>
              <a:t>DIAGNOSTIC MEDICAL </a:t>
            </a:r>
            <a:r>
              <a:rPr lang="en-US" sz="4800" dirty="0" smtClean="0"/>
              <a:t>SONOGRAPHY</a:t>
            </a:r>
          </a:p>
          <a:p>
            <a:r>
              <a:rPr lang="en-US" sz="4800" dirty="0" smtClean="0"/>
              <a:t> </a:t>
            </a:r>
            <a:r>
              <a:rPr lang="en-US" sz="4400" i="1" dirty="0"/>
              <a:t>A Challenging program awaits you…….. Clinical </a:t>
            </a:r>
            <a:r>
              <a:rPr lang="en-US" sz="4400" i="1" dirty="0" smtClean="0"/>
              <a:t>Rotations</a:t>
            </a:r>
          </a:p>
          <a:p>
            <a:r>
              <a:rPr lang="en-US" sz="4400" i="1" dirty="0" smtClean="0"/>
              <a:t>Labs</a:t>
            </a:r>
          </a:p>
          <a:p>
            <a:r>
              <a:rPr lang="en-US" sz="4400" i="1" dirty="0" smtClean="0"/>
              <a:t>DMS </a:t>
            </a:r>
            <a:r>
              <a:rPr lang="en-US" sz="4400" i="1" dirty="0"/>
              <a:t>courses </a:t>
            </a:r>
          </a:p>
          <a:p>
            <a:endParaRPr lang="en-US" sz="4800" dirty="0"/>
          </a:p>
        </p:txBody>
      </p:sp>
      <p:pic>
        <p:nvPicPr>
          <p:cNvPr id="39938" name="Picture 2" descr="http://t3.gstatic.com/images?q=tbn:ANd9GcSJTQ7MhAwpu917a1x3oWOQb-xvSsuPdZ3pvPO8NqqKrYivWMgh"/>
          <p:cNvPicPr>
            <a:picLocks noChangeAspect="1" noChangeArrowheads="1"/>
          </p:cNvPicPr>
          <p:nvPr/>
        </p:nvPicPr>
        <p:blipFill>
          <a:blip r:embed="rId4" cstate="print"/>
          <a:srcRect/>
          <a:stretch>
            <a:fillRect/>
          </a:stretch>
        </p:blipFill>
        <p:spPr bwMode="auto">
          <a:xfrm>
            <a:off x="5180163" y="3288760"/>
            <a:ext cx="2574984" cy="209268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2310" y="230037"/>
            <a:ext cx="7239000" cy="4985980"/>
          </a:xfrm>
          <a:prstGeom prst="rect">
            <a:avLst/>
          </a:prstGeom>
        </p:spPr>
        <p:txBody>
          <a:bodyPr wrap="square">
            <a:spAutoFit/>
          </a:bodyPr>
          <a:lstStyle/>
          <a:p>
            <a:endParaRPr lang="en-US" dirty="0"/>
          </a:p>
          <a:p>
            <a:r>
              <a:rPr lang="en-US" sz="3600" dirty="0"/>
              <a:t>REMEMBER </a:t>
            </a:r>
            <a:r>
              <a:rPr lang="en-US" sz="3600" dirty="0" smtClean="0"/>
              <a:t>!!</a:t>
            </a:r>
            <a:endParaRPr lang="en-US" sz="3600" dirty="0"/>
          </a:p>
          <a:p>
            <a:endParaRPr lang="en-US" sz="2400" dirty="0" smtClean="0"/>
          </a:p>
          <a:p>
            <a:r>
              <a:rPr lang="en-US" sz="2400" dirty="0" smtClean="0"/>
              <a:t>To </a:t>
            </a:r>
            <a:r>
              <a:rPr lang="en-US" sz="2400" dirty="0"/>
              <a:t>be a health care professional you have to elevate your study skills. Students who want to be professionals have to work very hard at their classes, lab and clinical rotations. </a:t>
            </a:r>
            <a:endParaRPr lang="en-US" sz="2400" dirty="0" smtClean="0"/>
          </a:p>
          <a:p>
            <a:endParaRPr lang="en-US" sz="2400" dirty="0"/>
          </a:p>
          <a:p>
            <a:r>
              <a:rPr lang="en-US" sz="2400" dirty="0" smtClean="0"/>
              <a:t>This </a:t>
            </a:r>
            <a:r>
              <a:rPr lang="en-US" sz="2400" dirty="0"/>
              <a:t>is where you start to become a professional, by learning the necessary knowledge and skills</a:t>
            </a:r>
            <a:r>
              <a:rPr lang="en-US" sz="2400" dirty="0" smtClean="0"/>
              <a:t>.</a:t>
            </a:r>
          </a:p>
          <a:p>
            <a:r>
              <a:rPr lang="en-US" sz="2400" dirty="0" smtClean="0"/>
              <a:t> </a:t>
            </a:r>
            <a:endParaRPr lang="en-US" sz="2400" dirty="0"/>
          </a:p>
          <a:p>
            <a:r>
              <a:rPr lang="en-US" sz="2400" dirty="0" smtClean="0"/>
              <a:t>Your </a:t>
            </a:r>
            <a:r>
              <a:rPr lang="en-US" sz="2400" dirty="0"/>
              <a:t>studies, your time in this program, must be your </a:t>
            </a:r>
            <a:r>
              <a:rPr lang="en-US" sz="2400" dirty="0" smtClean="0"/>
              <a:t>number ONE priority </a:t>
            </a:r>
            <a:r>
              <a:rPr lang="en-US" sz="2400" dirty="0"/>
              <a:t>while you are here.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6622" y="218536"/>
            <a:ext cx="6781800" cy="4862870"/>
          </a:xfrm>
          <a:prstGeom prst="rect">
            <a:avLst/>
          </a:prstGeom>
        </p:spPr>
        <p:txBody>
          <a:bodyPr wrap="square">
            <a:spAutoFit/>
          </a:bodyPr>
          <a:lstStyle/>
          <a:p>
            <a:endParaRPr lang="en-US" dirty="0"/>
          </a:p>
          <a:p>
            <a:r>
              <a:rPr lang="en-US" sz="3600" dirty="0"/>
              <a:t>NOW YOU KNOW... </a:t>
            </a:r>
            <a:endParaRPr lang="en-US" sz="3600" dirty="0" smtClean="0"/>
          </a:p>
          <a:p>
            <a:endParaRPr lang="en-US" sz="3200" dirty="0" smtClean="0"/>
          </a:p>
          <a:p>
            <a:r>
              <a:rPr lang="en-US" sz="3200" dirty="0" smtClean="0"/>
              <a:t>To </a:t>
            </a:r>
            <a:r>
              <a:rPr lang="en-US" sz="3200" dirty="0"/>
              <a:t>be a sonographer you have to put in study time to have the knowledge base to provide the best quality of care for your patients. </a:t>
            </a:r>
            <a:endParaRPr lang="en-US" sz="3200" dirty="0" smtClean="0"/>
          </a:p>
          <a:p>
            <a:endParaRPr lang="en-US" sz="3200" dirty="0"/>
          </a:p>
          <a:p>
            <a:r>
              <a:rPr lang="en-US" sz="3200" dirty="0"/>
              <a:t>You also need the scanning skill…which is very challenging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4"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2822" y="383874"/>
            <a:ext cx="8534400" cy="758952"/>
          </a:xfrm>
        </p:spPr>
        <p:txBody>
          <a:bodyPr>
            <a:normAutofit/>
          </a:bodyPr>
          <a:lstStyle/>
          <a:p>
            <a:r>
              <a:rPr lang="en-US" sz="3600" dirty="0" smtClean="0">
                <a:solidFill>
                  <a:schemeClr val="tx1"/>
                </a:solidFill>
              </a:rPr>
              <a:t>Accreditation</a:t>
            </a:r>
            <a:endParaRPr lang="en-US" sz="3600" dirty="0">
              <a:solidFill>
                <a:schemeClr val="tx1"/>
              </a:solidFill>
            </a:endParaRPr>
          </a:p>
        </p:txBody>
      </p:sp>
      <p:sp>
        <p:nvSpPr>
          <p:cNvPr id="3" name="Content Placeholder 2"/>
          <p:cNvSpPr>
            <a:spLocks noGrp="1"/>
          </p:cNvSpPr>
          <p:nvPr>
            <p:ph sz="quarter" idx="1"/>
          </p:nvPr>
        </p:nvSpPr>
        <p:spPr>
          <a:xfrm>
            <a:off x="293126" y="1527048"/>
            <a:ext cx="8503920" cy="4572000"/>
          </a:xfrm>
        </p:spPr>
        <p:txBody>
          <a:bodyPr/>
          <a:lstStyle/>
          <a:p>
            <a:r>
              <a:rPr lang="en-US" dirty="0" smtClean="0"/>
              <a:t>BGSU is accredited by:</a:t>
            </a:r>
          </a:p>
          <a:p>
            <a:r>
              <a:rPr lang="en-US" dirty="0" smtClean="0"/>
              <a:t>The University is accredited by the Higher Learning Commission and a member of the North Central Association, 30 LaSalle Street, Suite 2400, Chicago, IL 60602-2504, (800) 621-7440.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2210" y="383875"/>
            <a:ext cx="8534400" cy="758952"/>
          </a:xfrm>
        </p:spPr>
        <p:txBody>
          <a:bodyPr>
            <a:normAutofit/>
          </a:bodyPr>
          <a:lstStyle/>
          <a:p>
            <a:r>
              <a:rPr lang="en-US" sz="3600" dirty="0" smtClean="0"/>
              <a:t>Programmatic accreditation</a:t>
            </a:r>
            <a:endParaRPr lang="en-US" sz="3600" dirty="0"/>
          </a:p>
        </p:txBody>
      </p:sp>
      <p:sp>
        <p:nvSpPr>
          <p:cNvPr id="3" name="Content Placeholder 2"/>
          <p:cNvSpPr>
            <a:spLocks noGrp="1"/>
          </p:cNvSpPr>
          <p:nvPr>
            <p:ph sz="quarter" idx="1"/>
          </p:nvPr>
        </p:nvSpPr>
        <p:spPr>
          <a:xfrm>
            <a:off x="293126" y="1527048"/>
            <a:ext cx="8503920" cy="4572000"/>
          </a:xfrm>
        </p:spPr>
        <p:txBody>
          <a:bodyPr>
            <a:normAutofit/>
          </a:bodyPr>
          <a:lstStyle/>
          <a:p>
            <a:r>
              <a:rPr lang="en-US" sz="2400" dirty="0"/>
              <a:t>The BGSU Firelands College Diagnostic Medical Sonography program is accredited by the Commission on Accreditation of Allied Health Education Programs (www.caahep.org) upon the recommendation of the Joint Review Commission on Education in Diagnostic Medical Sonography</a:t>
            </a:r>
            <a:r>
              <a:rPr lang="en-US" sz="2400" dirty="0" smtClean="0"/>
              <a:t>.</a:t>
            </a:r>
          </a:p>
          <a:p>
            <a:r>
              <a:rPr lang="en-US" sz="2400" b="1" dirty="0"/>
              <a:t> They can be reached at </a:t>
            </a:r>
            <a:r>
              <a:rPr lang="en-US" sz="2400" dirty="0"/>
              <a:t>25400 US Highway 19 </a:t>
            </a:r>
            <a:r>
              <a:rPr lang="en-US" sz="2400" dirty="0" smtClean="0"/>
              <a:t>North Suite 158 </a:t>
            </a:r>
            <a:r>
              <a:rPr lang="en-US" sz="2400" b="1" dirty="0" smtClean="0"/>
              <a:t>Clearwater</a:t>
            </a:r>
            <a:r>
              <a:rPr lang="en-US" sz="2400" b="1" dirty="0"/>
              <a:t>, Florida 33756 or </a:t>
            </a:r>
            <a:r>
              <a:rPr lang="en-US" sz="2400" b="1" u="sng" dirty="0" smtClean="0">
                <a:hlinkClick r:id="rId4"/>
              </a:rPr>
              <a:t>www.caahep.org</a:t>
            </a:r>
            <a:endParaRPr lang="en-US" sz="2400" b="1" u="sng" dirty="0" smtClean="0"/>
          </a:p>
          <a:p>
            <a:r>
              <a:rPr lang="en-US" sz="2400" b="1" u="sng" dirty="0" smtClean="0"/>
              <a:t>727-210-2350</a:t>
            </a:r>
            <a:endParaRPr lang="en-US" sz="2400" b="1"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Tree>
    <p:extLst>
      <p:ext uri="{BB962C8B-B14F-4D97-AF65-F5344CB8AC3E}">
        <p14:creationId xmlns:p14="http://schemas.microsoft.com/office/powerpoint/2010/main" val="17705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72104" y="383876"/>
            <a:ext cx="8534400" cy="758952"/>
          </a:xfrm>
        </p:spPr>
        <p:txBody>
          <a:bodyPr>
            <a:normAutofit/>
          </a:bodyPr>
          <a:lstStyle/>
          <a:p>
            <a:r>
              <a:rPr lang="en-US" sz="3600" dirty="0" smtClean="0"/>
              <a:t>Resources at BGSU</a:t>
            </a:r>
            <a:endParaRPr lang="en-US" sz="3600" dirty="0"/>
          </a:p>
        </p:txBody>
      </p:sp>
      <p:sp>
        <p:nvSpPr>
          <p:cNvPr id="3" name="Content Placeholder 2"/>
          <p:cNvSpPr>
            <a:spLocks noGrp="1"/>
          </p:cNvSpPr>
          <p:nvPr>
            <p:ph sz="quarter" idx="1"/>
          </p:nvPr>
        </p:nvSpPr>
        <p:spPr>
          <a:xfrm>
            <a:off x="293126" y="1527048"/>
            <a:ext cx="8503920" cy="4572000"/>
          </a:xfrm>
        </p:spPr>
        <p:txBody>
          <a:bodyPr/>
          <a:lstStyle/>
          <a:p>
            <a:r>
              <a:rPr lang="en-US" dirty="0" smtClean="0"/>
              <a:t>Teaching and Learning center</a:t>
            </a:r>
          </a:p>
          <a:p>
            <a:r>
              <a:rPr lang="en-US" dirty="0" smtClean="0"/>
              <a:t>Financial aid office</a:t>
            </a:r>
          </a:p>
          <a:p>
            <a:r>
              <a:rPr lang="en-US" dirty="0" smtClean="0"/>
              <a:t>Admissions</a:t>
            </a:r>
          </a:p>
          <a:p>
            <a:r>
              <a:rPr lang="en-US" dirty="0" smtClean="0"/>
              <a:t>Student services</a:t>
            </a:r>
          </a:p>
          <a:p>
            <a:r>
              <a:rPr lang="en-US" dirty="0" smtClean="0"/>
              <a:t>Disability services </a:t>
            </a:r>
          </a:p>
          <a:p>
            <a:r>
              <a:rPr lang="en-US" dirty="0" smtClean="0"/>
              <a:t>Library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6238" y="1029055"/>
            <a:ext cx="4572000" cy="2739211"/>
          </a:xfrm>
          <a:prstGeom prst="rect">
            <a:avLst/>
          </a:prstGeom>
        </p:spPr>
        <p:txBody>
          <a:bodyPr wrap="square">
            <a:spAutoFit/>
          </a:bodyPr>
          <a:lstStyle/>
          <a:p>
            <a:endParaRPr lang="en-US" sz="3200" dirty="0"/>
          </a:p>
          <a:p>
            <a:r>
              <a:rPr lang="en-US" sz="2700" dirty="0" smtClean="0"/>
              <a:t>• Hospitals </a:t>
            </a:r>
            <a:endParaRPr lang="en-US" sz="2700" dirty="0"/>
          </a:p>
          <a:p>
            <a:r>
              <a:rPr lang="en-US" sz="2700" dirty="0" smtClean="0"/>
              <a:t>• Imaging </a:t>
            </a:r>
            <a:r>
              <a:rPr lang="en-US" sz="2700" dirty="0"/>
              <a:t>centers </a:t>
            </a:r>
          </a:p>
          <a:p>
            <a:r>
              <a:rPr lang="en-US" sz="2700" dirty="0" smtClean="0"/>
              <a:t>• Application </a:t>
            </a:r>
            <a:r>
              <a:rPr lang="en-US" sz="2700" dirty="0"/>
              <a:t>Specialist </a:t>
            </a:r>
          </a:p>
          <a:p>
            <a:r>
              <a:rPr lang="en-US" sz="2700" dirty="0" smtClean="0"/>
              <a:t>• Systems </a:t>
            </a:r>
            <a:r>
              <a:rPr lang="en-US" sz="2700" dirty="0"/>
              <a:t>Sales </a:t>
            </a:r>
          </a:p>
          <a:p>
            <a:r>
              <a:rPr lang="en-US" sz="2700" dirty="0" smtClean="0"/>
              <a:t>• Education </a:t>
            </a:r>
            <a:endParaRPr lang="en-US" sz="2700" dirty="0"/>
          </a:p>
        </p:txBody>
      </p:sp>
      <p:pic>
        <p:nvPicPr>
          <p:cNvPr id="7170" name="Picture 2" descr="http://t2.gstatic.com/images?q=tbn:ANd9GcR1IphxhaWTJQdvwtfLyNN6wraq7sd5wjdCuaTJGma17vClvMSl"/>
          <p:cNvPicPr>
            <a:picLocks noChangeAspect="1" noChangeArrowheads="1"/>
          </p:cNvPicPr>
          <p:nvPr/>
        </p:nvPicPr>
        <p:blipFill>
          <a:blip r:embed="rId4" cstate="print"/>
          <a:srcRect/>
          <a:stretch>
            <a:fillRect/>
          </a:stretch>
        </p:blipFill>
        <p:spPr bwMode="auto">
          <a:xfrm>
            <a:off x="4878238" y="1371306"/>
            <a:ext cx="3142861" cy="3907341"/>
          </a:xfrm>
          <a:prstGeom prst="rect">
            <a:avLst/>
          </a:prstGeom>
          <a:noFill/>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
        <p:nvSpPr>
          <p:cNvPr id="6" name="TextBox 5"/>
          <p:cNvSpPr txBox="1"/>
          <p:nvPr/>
        </p:nvSpPr>
        <p:spPr>
          <a:xfrm>
            <a:off x="421129" y="512605"/>
            <a:ext cx="3185487" cy="923330"/>
          </a:xfrm>
          <a:prstGeom prst="rect">
            <a:avLst/>
          </a:prstGeom>
          <a:noFill/>
        </p:spPr>
        <p:txBody>
          <a:bodyPr wrap="none" rtlCol="0">
            <a:spAutoFit/>
          </a:bodyPr>
          <a:lstStyle/>
          <a:p>
            <a:r>
              <a:rPr lang="en-US" sz="3600" dirty="0" smtClean="0"/>
              <a:t>DMS CAREER</a:t>
            </a:r>
            <a:endParaRPr lang="en-US" sz="36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7432" y="375249"/>
            <a:ext cx="8534400" cy="758952"/>
          </a:xfrm>
        </p:spPr>
        <p:txBody>
          <a:bodyPr>
            <a:normAutofit/>
          </a:bodyPr>
          <a:lstStyle/>
          <a:p>
            <a:r>
              <a:rPr lang="en-US" sz="3600" dirty="0" smtClean="0"/>
              <a:t>Sonography resources</a:t>
            </a:r>
            <a:endParaRPr lang="en-US" sz="3600" dirty="0"/>
          </a:p>
        </p:txBody>
      </p:sp>
      <p:sp>
        <p:nvSpPr>
          <p:cNvPr id="3" name="Content Placeholder 2"/>
          <p:cNvSpPr>
            <a:spLocks noGrp="1"/>
          </p:cNvSpPr>
          <p:nvPr>
            <p:ph sz="quarter" idx="1"/>
          </p:nvPr>
        </p:nvSpPr>
        <p:spPr>
          <a:xfrm>
            <a:off x="293126" y="1527048"/>
            <a:ext cx="8503920" cy="4572000"/>
          </a:xfrm>
        </p:spPr>
        <p:txBody>
          <a:bodyPr/>
          <a:lstStyle/>
          <a:p>
            <a:r>
              <a:rPr lang="en-US" dirty="0" smtClean="0"/>
              <a:t>SDMS :Society of Diagnostic Medical Sonography </a:t>
            </a:r>
            <a:r>
              <a:rPr lang="en-US" dirty="0" smtClean="0">
                <a:hlinkClick r:id="rId4"/>
              </a:rPr>
              <a:t>www.sdms.org</a:t>
            </a:r>
            <a:r>
              <a:rPr lang="en-US" dirty="0" smtClean="0"/>
              <a:t> </a:t>
            </a:r>
          </a:p>
          <a:p>
            <a:r>
              <a:rPr lang="en-US" dirty="0" smtClean="0"/>
              <a:t>ARDMS : American Registry of Diagnostic Medical Sonography   credentialing body </a:t>
            </a:r>
            <a:r>
              <a:rPr lang="en-US" dirty="0" smtClean="0">
                <a:hlinkClick r:id="rId5"/>
              </a:rPr>
              <a:t>www.ardms.org</a:t>
            </a:r>
            <a:r>
              <a:rPr lang="en-US" dirty="0" smtClean="0"/>
              <a:t> </a:t>
            </a:r>
          </a:p>
          <a:p>
            <a:r>
              <a:rPr lang="en-US" dirty="0" smtClean="0"/>
              <a:t>SVU: Society of Vascular Ultrasound </a:t>
            </a:r>
            <a:r>
              <a:rPr lang="en-US" dirty="0" smtClean="0">
                <a:hlinkClick r:id="rId6"/>
              </a:rPr>
              <a:t>www.svunet.net</a:t>
            </a:r>
            <a:r>
              <a:rPr lang="en-US" dirty="0" smtClean="0"/>
              <a:t> </a:t>
            </a:r>
          </a:p>
          <a:p>
            <a:r>
              <a:rPr lang="en-US" dirty="0" smtClean="0"/>
              <a:t>CAAHEP: Programmatic accreditation www.caahep.org</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5" name="Picture 2" descr="http://t0.gstatic.com/images?q=tbn:ANd9GcRcfyZxigYXgmrV3-Mt_QHj3pe7ms2xv9v8v-pyggYTRpclgSvtaQ"/>
          <p:cNvPicPr>
            <a:picLocks noChangeAspect="1" noChangeArrowheads="1"/>
          </p:cNvPicPr>
          <p:nvPr/>
        </p:nvPicPr>
        <p:blipFill rotWithShape="1">
          <a:blip r:embed="rId8"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24950" y="383874"/>
            <a:ext cx="8534400" cy="758952"/>
          </a:xfrm>
        </p:spPr>
        <p:txBody>
          <a:bodyPr>
            <a:normAutofit/>
          </a:bodyPr>
          <a:lstStyle/>
          <a:p>
            <a:r>
              <a:rPr lang="en-US" sz="3600" dirty="0" smtClean="0"/>
              <a:t>Attendance Confirmation</a:t>
            </a:r>
            <a:endParaRPr lang="en-US" sz="3600" dirty="0"/>
          </a:p>
        </p:txBody>
      </p:sp>
      <p:sp>
        <p:nvSpPr>
          <p:cNvPr id="3" name="Content Placeholder 2"/>
          <p:cNvSpPr>
            <a:spLocks noGrp="1"/>
          </p:cNvSpPr>
          <p:nvPr>
            <p:ph sz="quarter" idx="1"/>
          </p:nvPr>
        </p:nvSpPr>
        <p:spPr>
          <a:xfrm>
            <a:off x="293126" y="1527048"/>
            <a:ext cx="8503920" cy="4572000"/>
          </a:xfrm>
        </p:spPr>
        <p:txBody>
          <a:bodyPr/>
          <a:lstStyle/>
          <a:p>
            <a:r>
              <a:rPr lang="en-US" dirty="0" smtClean="0"/>
              <a:t>You must print off the verification document and send in form with application as confirmation of attendance.</a:t>
            </a:r>
          </a:p>
          <a:p>
            <a:endParaRPr lang="en-US" dirty="0"/>
          </a:p>
          <a:p>
            <a:pPr marL="0" indent="0" algn="ctr">
              <a:buNone/>
            </a:pPr>
            <a:r>
              <a:rPr lang="en-US" dirty="0" smtClean="0">
                <a:hlinkClick r:id="rId2"/>
              </a:rPr>
              <a:t>CLICK HERE TO </a:t>
            </a:r>
          </a:p>
          <a:p>
            <a:pPr marL="0" indent="0" algn="ctr">
              <a:buNone/>
            </a:pPr>
            <a:r>
              <a:rPr lang="en-US" dirty="0" smtClean="0">
                <a:hlinkClick r:id="rId2"/>
              </a:rPr>
              <a:t>DOWNLOAD VERIFICATION FORM</a:t>
            </a:r>
            <a:endParaRPr lang="en-US" dirty="0" smtClean="0"/>
          </a:p>
          <a:p>
            <a:endParaRPr lang="en-US" dirty="0"/>
          </a:p>
        </p:txBody>
      </p:sp>
      <p:pic>
        <p:nvPicPr>
          <p:cNvPr id="4" name="Picture 2" descr="http://t0.gstatic.com/images?q=tbn:ANd9GcRcfyZxigYXgmrV3-Mt_QHj3pe7ms2xv9v8v-pyggYTRpclgSvtaQ"/>
          <p:cNvPicPr>
            <a:picLocks noChangeAspect="1" noChangeArrowheads="1"/>
          </p:cNvPicPr>
          <p:nvPr/>
        </p:nvPicPr>
        <p:blipFill rotWithShape="1">
          <a:blip r:embed="rId3" cstate="print"/>
          <a:srcRect r="5172"/>
          <a:stretch/>
        </p:blipFill>
        <p:spPr bwMode="auto">
          <a:xfrm>
            <a:off x="7309450" y="5636160"/>
            <a:ext cx="1739660" cy="1139353"/>
          </a:xfrm>
          <a:prstGeom prst="rect">
            <a:avLst/>
          </a:prstGeom>
          <a:noFill/>
        </p:spPr>
      </p:pic>
    </p:spTree>
    <p:extLst>
      <p:ext uri="{BB962C8B-B14F-4D97-AF65-F5344CB8AC3E}">
        <p14:creationId xmlns:p14="http://schemas.microsoft.com/office/powerpoint/2010/main" val="11495353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7106"/>
            <a:ext cx="7772400" cy="1752600"/>
          </a:xfrm>
        </p:spPr>
        <p:txBody>
          <a:bodyPr>
            <a:normAutofit/>
          </a:bodyPr>
          <a:lstStyle/>
          <a:p>
            <a:r>
              <a:rPr lang="en-US" sz="4400" dirty="0" smtClean="0"/>
              <a:t>Contact us with any questions!</a:t>
            </a:r>
            <a:endParaRPr lang="en-US" sz="4400" dirty="0"/>
          </a:p>
        </p:txBody>
      </p:sp>
      <p:sp>
        <p:nvSpPr>
          <p:cNvPr id="3" name="Subtitle 2"/>
          <p:cNvSpPr>
            <a:spLocks noGrp="1"/>
          </p:cNvSpPr>
          <p:nvPr>
            <p:ph type="subTitle" idx="1"/>
          </p:nvPr>
        </p:nvSpPr>
        <p:spPr>
          <a:xfrm>
            <a:off x="957531" y="2577866"/>
            <a:ext cx="7246189" cy="2459966"/>
          </a:xfrm>
        </p:spPr>
        <p:txBody>
          <a:bodyPr>
            <a:normAutofit/>
          </a:bodyPr>
          <a:lstStyle/>
          <a:p>
            <a:r>
              <a:rPr lang="en-US" sz="2200" dirty="0"/>
              <a:t>Cara M. Vickery  </a:t>
            </a:r>
            <a:r>
              <a:rPr lang="en-US" sz="2200" dirty="0" err="1" smtClean="0"/>
              <a:t>MSEd</a:t>
            </a:r>
            <a:r>
              <a:rPr lang="en-US" sz="2200" dirty="0" smtClean="0"/>
              <a:t> </a:t>
            </a:r>
            <a:r>
              <a:rPr lang="en-US" sz="2200" dirty="0"/>
              <a:t>RDMS RT (R), (M),(CV)</a:t>
            </a:r>
          </a:p>
          <a:p>
            <a:r>
              <a:rPr lang="en-US" sz="2200" dirty="0"/>
              <a:t>Program Director/Instructor</a:t>
            </a:r>
          </a:p>
          <a:p>
            <a:r>
              <a:rPr lang="en-US" sz="2200" dirty="0"/>
              <a:t>Diagnostic Medical Sonography</a:t>
            </a:r>
          </a:p>
          <a:p>
            <a:r>
              <a:rPr lang="en-US" sz="2200" dirty="0"/>
              <a:t>cvicker@bgsu.edu</a:t>
            </a:r>
          </a:p>
          <a:p>
            <a:r>
              <a:rPr lang="en-US" sz="2200" dirty="0"/>
              <a:t>419-372-0884 </a:t>
            </a:r>
          </a:p>
          <a:p>
            <a:endParaRPr lang="en-US" dirty="0"/>
          </a:p>
        </p:txBody>
      </p:sp>
      <p:pic>
        <p:nvPicPr>
          <p:cNvPr id="4" name="Picture 2" descr="http://t0.gstatic.com/images?q=tbn:ANd9GcRcfyZxigYXgmrV3-Mt_QHj3pe7ms2xv9v8v-pyggYTRpclgSvtaQ"/>
          <p:cNvPicPr>
            <a:picLocks noChangeAspect="1" noChangeArrowheads="1"/>
          </p:cNvPicPr>
          <p:nvPr/>
        </p:nvPicPr>
        <p:blipFill rotWithShape="1">
          <a:blip r:embed="rId2"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9564" y="1080533"/>
            <a:ext cx="6858000" cy="1938992"/>
          </a:xfrm>
          <a:prstGeom prst="rect">
            <a:avLst/>
          </a:prstGeom>
        </p:spPr>
        <p:txBody>
          <a:bodyPr wrap="square">
            <a:spAutoFit/>
          </a:bodyPr>
          <a:lstStyle/>
          <a:p>
            <a:endParaRPr lang="en-US" sz="2400" dirty="0"/>
          </a:p>
          <a:p>
            <a:r>
              <a:rPr lang="en-US" sz="2400" dirty="0" smtClean="0"/>
              <a:t>The </a:t>
            </a:r>
            <a:r>
              <a:rPr lang="en-US" sz="2400" dirty="0"/>
              <a:t>sonographer needs to have the knowledge base regarding the abdomen to understand pathology and to describe what is seen and give an impression. </a:t>
            </a:r>
          </a:p>
        </p:txBody>
      </p:sp>
      <p:pic>
        <p:nvPicPr>
          <p:cNvPr id="20482" name="Picture 2"/>
          <p:cNvPicPr>
            <a:picLocks noChangeAspect="1" noChangeArrowheads="1"/>
          </p:cNvPicPr>
          <p:nvPr/>
        </p:nvPicPr>
        <p:blipFill rotWithShape="1">
          <a:blip r:embed="rId4" cstate="print"/>
          <a:srcRect l="1667" t="7207" r="-1667" b="1802"/>
          <a:stretch/>
        </p:blipFill>
        <p:spPr bwMode="auto">
          <a:xfrm>
            <a:off x="5390104" y="2724058"/>
            <a:ext cx="3114134" cy="2621063"/>
          </a:xfrm>
          <a:prstGeom prst="rect">
            <a:avLst/>
          </a:prstGeom>
          <a:noFill/>
          <a:ln w="9525">
            <a:noFill/>
            <a:miter lim="800000"/>
            <a:headEnd/>
            <a:tailEnd/>
          </a:ln>
        </p:spPr>
      </p:pic>
      <p:sp>
        <p:nvSpPr>
          <p:cNvPr id="4" name="Rectangle 3"/>
          <p:cNvSpPr/>
          <p:nvPr/>
        </p:nvSpPr>
        <p:spPr>
          <a:xfrm>
            <a:off x="379564" y="3071281"/>
            <a:ext cx="4572000" cy="1754326"/>
          </a:xfrm>
          <a:prstGeom prst="rect">
            <a:avLst/>
          </a:prstGeom>
        </p:spPr>
        <p:txBody>
          <a:bodyPr>
            <a:spAutoFit/>
          </a:bodyPr>
          <a:lstStyle/>
          <a:p>
            <a:endParaRPr lang="en-US" dirty="0"/>
          </a:p>
          <a:p>
            <a:r>
              <a:rPr lang="en-US" dirty="0"/>
              <a:t>Description: echogenic area with shadowing filling the gallbladder </a:t>
            </a:r>
            <a:r>
              <a:rPr lang="en-US" dirty="0" smtClean="0"/>
              <a:t>lumen</a:t>
            </a:r>
          </a:p>
          <a:p>
            <a:r>
              <a:rPr lang="en-US" dirty="0" smtClean="0"/>
              <a:t> </a:t>
            </a:r>
            <a:endParaRPr lang="en-US" dirty="0"/>
          </a:p>
          <a:p>
            <a:r>
              <a:rPr lang="en-US" dirty="0"/>
              <a:t>Impression: </a:t>
            </a:r>
          </a:p>
          <a:p>
            <a:r>
              <a:rPr lang="en-US" dirty="0"/>
              <a:t>cholelithiasis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
        <p:nvSpPr>
          <p:cNvPr id="7" name="TextBox 6"/>
          <p:cNvSpPr txBox="1"/>
          <p:nvPr/>
        </p:nvSpPr>
        <p:spPr>
          <a:xfrm>
            <a:off x="421129" y="512605"/>
            <a:ext cx="8265167" cy="923330"/>
          </a:xfrm>
          <a:prstGeom prst="rect">
            <a:avLst/>
          </a:prstGeom>
          <a:noFill/>
        </p:spPr>
        <p:txBody>
          <a:bodyPr wrap="none" rtlCol="0">
            <a:spAutoFit/>
          </a:bodyPr>
          <a:lstStyle/>
          <a:p>
            <a:r>
              <a:rPr lang="en-US" sz="3600" dirty="0"/>
              <a:t>DUTIES OF A SONOGRAPHER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6624" y="1424649"/>
            <a:ext cx="8299671" cy="1338828"/>
          </a:xfrm>
          <a:prstGeom prst="rect">
            <a:avLst/>
          </a:prstGeom>
        </p:spPr>
        <p:txBody>
          <a:bodyPr wrap="square">
            <a:spAutoFit/>
          </a:bodyPr>
          <a:lstStyle/>
          <a:p>
            <a:r>
              <a:rPr lang="en-US" sz="2700" dirty="0" smtClean="0"/>
              <a:t>The </a:t>
            </a:r>
            <a:r>
              <a:rPr lang="en-US" sz="2700" dirty="0"/>
              <a:t>sonographer needs to have the knowledge base regarding the fetus to understand pathology and to describe what is seen and give an impression. </a:t>
            </a:r>
          </a:p>
        </p:txBody>
      </p:sp>
      <p:pic>
        <p:nvPicPr>
          <p:cNvPr id="21506" name="Picture 2"/>
          <p:cNvPicPr>
            <a:picLocks noChangeAspect="1" noChangeArrowheads="1"/>
          </p:cNvPicPr>
          <p:nvPr/>
        </p:nvPicPr>
        <p:blipFill rotWithShape="1">
          <a:blip r:embed="rId4" cstate="print"/>
          <a:srcRect t="8455"/>
          <a:stretch/>
        </p:blipFill>
        <p:spPr bwMode="auto">
          <a:xfrm>
            <a:off x="457200" y="3115732"/>
            <a:ext cx="3926457" cy="2291595"/>
          </a:xfrm>
          <a:prstGeom prst="rect">
            <a:avLst/>
          </a:prstGeom>
          <a:noFill/>
          <a:ln w="9525">
            <a:noFill/>
            <a:miter lim="800000"/>
            <a:headEnd/>
            <a:tailEnd/>
          </a:ln>
        </p:spPr>
      </p:pic>
      <p:sp>
        <p:nvSpPr>
          <p:cNvPr id="4" name="Rectangle 3"/>
          <p:cNvSpPr/>
          <p:nvPr/>
        </p:nvSpPr>
        <p:spPr>
          <a:xfrm>
            <a:off x="5066583" y="3028434"/>
            <a:ext cx="3276600" cy="2215991"/>
          </a:xfrm>
          <a:prstGeom prst="rect">
            <a:avLst/>
          </a:prstGeom>
        </p:spPr>
        <p:txBody>
          <a:bodyPr wrap="square">
            <a:spAutoFit/>
          </a:bodyPr>
          <a:lstStyle/>
          <a:p>
            <a:endParaRPr lang="en-US" dirty="0"/>
          </a:p>
          <a:p>
            <a:r>
              <a:rPr lang="en-US" sz="2400" dirty="0"/>
              <a:t>Description: anterior abdominal wall </a:t>
            </a:r>
            <a:r>
              <a:rPr lang="en-US" sz="2400" dirty="0" smtClean="0"/>
              <a:t>mass</a:t>
            </a:r>
          </a:p>
          <a:p>
            <a:r>
              <a:rPr lang="en-US" sz="2400" dirty="0" smtClean="0"/>
              <a:t> </a:t>
            </a:r>
            <a:endParaRPr lang="en-US" sz="2400" dirty="0"/>
          </a:p>
          <a:p>
            <a:r>
              <a:rPr lang="en-US" sz="2400" dirty="0"/>
              <a:t>Impression: </a:t>
            </a:r>
          </a:p>
          <a:p>
            <a:r>
              <a:rPr lang="en-US" sz="2400" dirty="0" err="1"/>
              <a:t>omphalocele</a:t>
            </a:r>
            <a:r>
              <a:rPr lang="en-US" sz="2400" dirty="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7"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
        <p:nvSpPr>
          <p:cNvPr id="8" name="TextBox 7"/>
          <p:cNvSpPr txBox="1"/>
          <p:nvPr/>
        </p:nvSpPr>
        <p:spPr>
          <a:xfrm>
            <a:off x="421129" y="512605"/>
            <a:ext cx="8265167" cy="923330"/>
          </a:xfrm>
          <a:prstGeom prst="rect">
            <a:avLst/>
          </a:prstGeom>
          <a:noFill/>
        </p:spPr>
        <p:txBody>
          <a:bodyPr wrap="none" rtlCol="0">
            <a:spAutoFit/>
          </a:bodyPr>
          <a:lstStyle/>
          <a:p>
            <a:r>
              <a:rPr lang="en-US" sz="3600" dirty="0"/>
              <a:t>DUTIES OF A SONOGRAPHER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673306" y="2456538"/>
            <a:ext cx="3272287" cy="2585323"/>
          </a:xfrm>
          <a:prstGeom prst="rect">
            <a:avLst/>
          </a:prstGeom>
        </p:spPr>
        <p:txBody>
          <a:bodyPr wrap="square">
            <a:spAutoFit/>
          </a:bodyPr>
          <a:lstStyle/>
          <a:p>
            <a:endParaRPr lang="en-US" dirty="0"/>
          </a:p>
          <a:p>
            <a:r>
              <a:rPr lang="en-US" sz="2400" dirty="0"/>
              <a:t>Description: turbulent flow with increased velocity in the ICA </a:t>
            </a:r>
            <a:endParaRPr lang="en-US" sz="2400" dirty="0" smtClean="0"/>
          </a:p>
          <a:p>
            <a:endParaRPr lang="en-US" sz="2400" dirty="0"/>
          </a:p>
          <a:p>
            <a:r>
              <a:rPr lang="en-US" sz="2400" dirty="0"/>
              <a:t>Impression: </a:t>
            </a:r>
          </a:p>
          <a:p>
            <a:r>
              <a:rPr lang="en-US" sz="2400" dirty="0"/>
              <a:t>ICA stenosis </a:t>
            </a:r>
          </a:p>
        </p:txBody>
      </p:sp>
      <p:pic>
        <p:nvPicPr>
          <p:cNvPr id="22530" name="Picture 2"/>
          <p:cNvPicPr>
            <a:picLocks noChangeAspect="1" noChangeArrowheads="1"/>
          </p:cNvPicPr>
          <p:nvPr/>
        </p:nvPicPr>
        <p:blipFill rotWithShape="1">
          <a:blip r:embed="rId4" cstate="print"/>
          <a:srcRect t="8864"/>
          <a:stretch/>
        </p:blipFill>
        <p:spPr bwMode="auto">
          <a:xfrm>
            <a:off x="457200" y="2488920"/>
            <a:ext cx="4919932" cy="2968259"/>
          </a:xfrm>
          <a:prstGeom prst="rect">
            <a:avLst/>
          </a:prstGeom>
          <a:noFill/>
          <a:ln w="9525">
            <a:noFill/>
            <a:miter lim="800000"/>
            <a:headEnd/>
            <a:tailEnd/>
          </a:ln>
        </p:spPr>
      </p:pic>
      <p:sp>
        <p:nvSpPr>
          <p:cNvPr id="4" name="Rectangle 3"/>
          <p:cNvSpPr/>
          <p:nvPr/>
        </p:nvSpPr>
        <p:spPr>
          <a:xfrm>
            <a:off x="379566" y="678465"/>
            <a:ext cx="8488393" cy="1708160"/>
          </a:xfrm>
          <a:prstGeom prst="rect">
            <a:avLst/>
          </a:prstGeom>
        </p:spPr>
        <p:txBody>
          <a:bodyPr wrap="square">
            <a:spAutoFit/>
          </a:bodyPr>
          <a:lstStyle/>
          <a:p>
            <a:endParaRPr lang="en-US" sz="2400" dirty="0"/>
          </a:p>
          <a:p>
            <a:r>
              <a:rPr lang="en-US" sz="2700" dirty="0"/>
              <a:t>The sonographer needs to have the knowledge base regarding vascular structures to understand pathology and to describe what is seen and give an impression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7" name="Picture 2" descr="http://t0.gstatic.com/images?q=tbn:ANd9GcRcfyZxigYXgmrV3-Mt_QHj3pe7ms2xv9v8v-pyggYTRpclgSvtaQ"/>
          <p:cNvPicPr>
            <a:picLocks noChangeAspect="1" noChangeArrowheads="1"/>
          </p:cNvPicPr>
          <p:nvPr/>
        </p:nvPicPr>
        <p:blipFill rotWithShape="1">
          <a:blip r:embed="rId6"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508" y="935957"/>
            <a:ext cx="8534400" cy="758952"/>
          </a:xfrm>
        </p:spPr>
        <p:txBody>
          <a:bodyPr>
            <a:noAutofit/>
          </a:bodyPr>
          <a:lstStyle/>
          <a:p>
            <a:pPr algn="l"/>
            <a:r>
              <a:rPr lang="en-US" sz="3600" dirty="0"/>
              <a:t/>
            </a:r>
            <a:br>
              <a:rPr lang="en-US" sz="3600" dirty="0"/>
            </a:br>
            <a:r>
              <a:rPr lang="en-US" sz="3600" dirty="0"/>
              <a:t>KNOWLEDGE , APPLICATION </a:t>
            </a:r>
            <a:r>
              <a:rPr lang="en-US" sz="3600" dirty="0" smtClean="0"/>
              <a:t/>
            </a:r>
            <a:br>
              <a:rPr lang="en-US" sz="3600" dirty="0" smtClean="0"/>
            </a:br>
            <a:r>
              <a:rPr lang="en-US" sz="3600" dirty="0" smtClean="0"/>
              <a:t>AND </a:t>
            </a:r>
            <a:r>
              <a:rPr lang="en-US" sz="3600" dirty="0"/>
              <a:t>ANALYSIS </a:t>
            </a:r>
          </a:p>
        </p:txBody>
      </p:sp>
      <p:sp>
        <p:nvSpPr>
          <p:cNvPr id="3" name="Content Placeholder 2"/>
          <p:cNvSpPr>
            <a:spLocks noGrp="1"/>
          </p:cNvSpPr>
          <p:nvPr>
            <p:ph sz="quarter" idx="1"/>
          </p:nvPr>
        </p:nvSpPr>
        <p:spPr>
          <a:xfrm>
            <a:off x="293126" y="1233748"/>
            <a:ext cx="8503920" cy="4572000"/>
          </a:xfrm>
        </p:spPr>
        <p:txBody>
          <a:bodyPr/>
          <a:lstStyle/>
          <a:p>
            <a:endParaRPr lang="en-US" dirty="0" smtClean="0"/>
          </a:p>
          <a:p>
            <a:r>
              <a:rPr lang="en-US" dirty="0" smtClean="0"/>
              <a:t>The general sonographer must understand the anatomy, pathology, physiology and sonographic appearance , both normal and abnormal of the following: </a:t>
            </a:r>
          </a:p>
          <a:p>
            <a:r>
              <a:rPr lang="en-US" dirty="0" smtClean="0"/>
              <a:t>Abdominal vessels, Liver </a:t>
            </a:r>
          </a:p>
          <a:p>
            <a:r>
              <a:rPr lang="en-US" dirty="0" smtClean="0"/>
              <a:t>Gallbladder and Biliary tract, Pancreas </a:t>
            </a:r>
          </a:p>
          <a:p>
            <a:r>
              <a:rPr lang="en-US" dirty="0" smtClean="0"/>
              <a:t>Urinary system, Retroperitoneum </a:t>
            </a:r>
          </a:p>
          <a:p>
            <a:r>
              <a:rPr lang="en-US" dirty="0" smtClean="0"/>
              <a:t>Spleen, GI track</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6" name="Picture 2" descr="http://t0.gstatic.com/images?q=tbn:ANd9GcRcfyZxigYXgmrV3-Mt_QHj3pe7ms2xv9v8v-pyggYTRpclgSvtaQ"/>
          <p:cNvPicPr>
            <a:picLocks noChangeAspect="1" noChangeArrowheads="1"/>
          </p:cNvPicPr>
          <p:nvPr/>
        </p:nvPicPr>
        <p:blipFill rotWithShape="1">
          <a:blip r:embed="rId5" cstate="print"/>
          <a:srcRect r="5172"/>
          <a:stretch/>
        </p:blipFill>
        <p:spPr bwMode="auto">
          <a:xfrm>
            <a:off x="7309450" y="5636160"/>
            <a:ext cx="1739660" cy="11393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839</TotalTime>
  <Words>2009</Words>
  <Application>Microsoft Office PowerPoint</Application>
  <PresentationFormat>On-screen Show (4:3)</PresentationFormat>
  <Paragraphs>302</Paragraphs>
  <Slides>52</Slides>
  <Notes>0</Notes>
  <HiddenSlides>0</HiddenSlides>
  <MMClips>50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Georgia</vt:lpstr>
      <vt:lpstr>Wingdings</vt:lpstr>
      <vt:lpstr>Wingdings 2</vt:lpstr>
      <vt:lpstr>Civic</vt:lpstr>
      <vt:lpstr> DIAGNOSTIC MEDICAL SONOGRAPHY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KNOWLEDGE , APPLICATION  AND ANALYSIS </vt:lpstr>
      <vt:lpstr> KNOWLEDGE , APPLICATION  AND ANALYSIS </vt:lpstr>
      <vt:lpstr> KNOWLEDGE , APPLICATION  AND ANALYSIS </vt:lpstr>
      <vt:lpstr> KNOWLEDGE , APPLICATION  AND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Standards</vt:lpstr>
      <vt:lpstr>Technical Standards</vt:lpstr>
      <vt:lpstr>PowerPoint Presentation</vt:lpstr>
      <vt:lpstr>PowerPoint Presentation</vt:lpstr>
      <vt:lpstr>PowerPoint Presentation</vt:lpstr>
      <vt:lpstr> Program Time commitment</vt:lpstr>
      <vt:lpstr> Program Time commitment</vt:lpstr>
      <vt:lpstr>Study time</vt:lpstr>
      <vt:lpstr>Clinicals</vt:lpstr>
      <vt:lpstr>Application Process</vt:lpstr>
      <vt:lpstr>Application Process</vt:lpstr>
      <vt:lpstr>Application Process</vt:lpstr>
      <vt:lpstr>Application Process</vt:lpstr>
      <vt:lpstr>Pre-requisite courses required</vt:lpstr>
      <vt:lpstr>Courses Required</vt:lpstr>
      <vt:lpstr>Clearance for Clinical Courses</vt:lpstr>
      <vt:lpstr>Clinical Clearance/ Employment potential</vt:lpstr>
      <vt:lpstr>Background checks</vt:lpstr>
      <vt:lpstr>Background checks</vt:lpstr>
      <vt:lpstr>Labs</vt:lpstr>
      <vt:lpstr>Computer skills</vt:lpstr>
      <vt:lpstr>Program progression</vt:lpstr>
      <vt:lpstr>Extra Fees Estimation</vt:lpstr>
      <vt:lpstr>PowerPoint Presentation</vt:lpstr>
      <vt:lpstr>PowerPoint Presentation</vt:lpstr>
      <vt:lpstr>PowerPoint Presentation</vt:lpstr>
      <vt:lpstr>Accreditation</vt:lpstr>
      <vt:lpstr>Programmatic accreditation</vt:lpstr>
      <vt:lpstr>Resources at BGSU</vt:lpstr>
      <vt:lpstr>Sonography resources</vt:lpstr>
      <vt:lpstr>Attendance Confirmation</vt:lpstr>
      <vt:lpstr>Contact us with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MEDICAL SONOGRAPHY</dc:title>
  <dc:creator>Owner</dc:creator>
  <cp:lastModifiedBy>Cara Michelle Vickery</cp:lastModifiedBy>
  <cp:revision>87</cp:revision>
  <cp:lastPrinted>2015-08-03T14:42:42Z</cp:lastPrinted>
  <dcterms:created xsi:type="dcterms:W3CDTF">2013-03-14T17:14:54Z</dcterms:created>
  <dcterms:modified xsi:type="dcterms:W3CDTF">2019-02-04T13:38:57Z</dcterms:modified>
</cp:coreProperties>
</file>