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342" r:id="rId5"/>
    <p:sldId id="325" r:id="rId6"/>
    <p:sldId id="337" r:id="rId7"/>
    <p:sldId id="326" r:id="rId8"/>
    <p:sldId id="327" r:id="rId9"/>
    <p:sldId id="343" r:id="rId10"/>
    <p:sldId id="328" r:id="rId11"/>
    <p:sldId id="329" r:id="rId12"/>
    <p:sldId id="330" r:id="rId13"/>
    <p:sldId id="335" r:id="rId14"/>
    <p:sldId id="341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39" r:id="rId25"/>
    <p:sldId id="344" r:id="rId26"/>
  </p:sldIdLst>
  <p:sldSz cx="9144000" cy="6858000" type="screen4x3"/>
  <p:notesSz cx="7086600" cy="942975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71488"/>
          </a:xfrm>
          <a:prstGeom prst="rect">
            <a:avLst/>
          </a:prstGeom>
        </p:spPr>
        <p:txBody>
          <a:bodyPr vert="horz" lIns="94375" tIns="47188" rIns="94375" bIns="47188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71488"/>
          </a:xfrm>
          <a:prstGeom prst="rect">
            <a:avLst/>
          </a:prstGeom>
        </p:spPr>
        <p:txBody>
          <a:bodyPr vert="horz" lIns="94375" tIns="47188" rIns="94375" bIns="47188" rtlCol="0"/>
          <a:lstStyle>
            <a:lvl1pPr algn="r">
              <a:defRPr sz="1200"/>
            </a:lvl1pPr>
          </a:lstStyle>
          <a:p>
            <a:pPr>
              <a:defRPr/>
            </a:pPr>
            <a:fld id="{06DC2D41-AB4C-4BA3-8454-D144697D5762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6438"/>
            <a:ext cx="4714875" cy="3536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75" tIns="47188" rIns="94375" bIns="47188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78338"/>
            <a:ext cx="5670550" cy="4244975"/>
          </a:xfrm>
          <a:prstGeom prst="rect">
            <a:avLst/>
          </a:prstGeom>
        </p:spPr>
        <p:txBody>
          <a:bodyPr vert="horz" lIns="94375" tIns="47188" rIns="94375" bIns="4718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56675"/>
            <a:ext cx="3070225" cy="471488"/>
          </a:xfrm>
          <a:prstGeom prst="rect">
            <a:avLst/>
          </a:prstGeom>
        </p:spPr>
        <p:txBody>
          <a:bodyPr vert="horz" lIns="94375" tIns="47188" rIns="94375" bIns="4718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56675"/>
            <a:ext cx="3070225" cy="471488"/>
          </a:xfrm>
          <a:prstGeom prst="rect">
            <a:avLst/>
          </a:prstGeom>
        </p:spPr>
        <p:txBody>
          <a:bodyPr vert="horz" lIns="94375" tIns="47188" rIns="94375" bIns="47188" rtlCol="0" anchor="b"/>
          <a:lstStyle>
            <a:lvl1pPr algn="r">
              <a:defRPr sz="1200"/>
            </a:lvl1pPr>
          </a:lstStyle>
          <a:p>
            <a:pPr>
              <a:defRPr/>
            </a:pPr>
            <a:fld id="{EC908415-11D9-42FE-9865-3E70BE05D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52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FE39-9D2F-4C9D-A675-7814E20A93BF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93664-84C1-4AA5-B9AA-F3BE031D9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8C530-D89B-4A95-87F7-FED6F36A629B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2C0EC-0F55-4D71-8CFD-9BF3DBAA7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5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1558F-84CD-4391-87A6-761A40D6CC8E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77E63-9066-48B7-A26A-6B572DF6A6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7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E53DB-297A-4D1B-9AD1-40EC3431857A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6DAC1-BF46-4F04-8F4F-19A6B6BE6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1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E3C0D-0188-4816-A016-5690A8DAA917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AF0DA-6B8C-4F9A-A6CD-A7EF956960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8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ECE5C-9121-4007-9BE0-1F78E71B2340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49F57-F1D7-4870-A3B5-445833D7DC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55583-C560-4560-A0FC-31754EDDFE01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89BCE-19BA-4E90-B5C4-B53BDAB79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50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86C5-7E9C-40BE-A3E8-A92F92B2AF71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C3A7-A4CD-4060-BB94-66C5A8F271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5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7F7F-EAB3-46FD-AF54-7FA4A4F4BE62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0DB94-8A14-4BBD-B940-C70A6C8A1D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5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7AC84-BCDB-4AA1-ABEA-EB318776028E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72032-D82E-478E-8E03-33F3BB19B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6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A256-89CA-4406-BF8E-83823EF2E4E0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C7D27-3918-4FB9-A8F7-B57ABA0E1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7525DD-1585-4BAF-947E-50860EC8D521}" type="datetimeFigureOut">
              <a:rPr lang="en-US"/>
              <a:pPr>
                <a:defRPr/>
              </a:pPr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984FD8-EE36-4C5C-868F-20F77C0DB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wcs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7709" y="1371600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en-US" sz="7200" dirty="0" smtClean="0"/>
              <a:t>The Chemistry of Art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89706" y="2819400"/>
            <a:ext cx="8763000" cy="1752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Elizabeth Wise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Department of Chemistry and Physical Sciences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ewise@lourdes.edu</a:t>
            </a:r>
          </a:p>
        </p:txBody>
      </p:sp>
      <p:pic>
        <p:nvPicPr>
          <p:cNvPr id="2052" name="Picture 4" descr="Lourdes University 1525-bl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1979613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Class Activities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0" y="1905000"/>
            <a:ext cx="495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Chromatography of pen </a:t>
            </a:r>
            <a:r>
              <a:rPr lang="en-US" altLang="en-US" sz="2800" dirty="0" smtClean="0"/>
              <a:t>inks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Compare/contrast different paint media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/>
              <a:t>Shrinky</a:t>
            </a:r>
            <a:r>
              <a:rPr lang="en-US" altLang="en-US" sz="2800" dirty="0"/>
              <a:t> Dinks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Borax crystal shapes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Frescoes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Etched glass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Super </a:t>
            </a:r>
            <a:r>
              <a:rPr lang="en-US" altLang="en-US" sz="2800" dirty="0" err="1" smtClean="0"/>
              <a:t>sculpey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Anodize niobium wire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Cyanotypes</a:t>
            </a:r>
          </a:p>
        </p:txBody>
      </p:sp>
      <p:pic>
        <p:nvPicPr>
          <p:cNvPr id="6" name="Picture 4" descr="Frescoes - D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80202"/>
            <a:ext cx="4343399" cy="24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DSCF0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Demonstrations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1268" name="Title 1"/>
          <p:cNvSpPr txBox="1">
            <a:spLocks/>
          </p:cNvSpPr>
          <p:nvPr/>
        </p:nvSpPr>
        <p:spPr bwMode="auto">
          <a:xfrm>
            <a:off x="0" y="1981200"/>
            <a:ext cx="510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11269" name="Content Placeholder 2"/>
          <p:cNvSpPr txBox="1">
            <a:spLocks/>
          </p:cNvSpPr>
          <p:nvPr/>
        </p:nvSpPr>
        <p:spPr bwMode="auto">
          <a:xfrm>
            <a:off x="457200" y="1606550"/>
            <a:ext cx="777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/>
              <a:t>Karen Timberlake, author of GOB and basic chemistry texts</a:t>
            </a:r>
          </a:p>
          <a:p>
            <a:pPr eaLnBrk="1" hangingPunct="1"/>
            <a:r>
              <a:rPr lang="en-US" altLang="en-US" dirty="0"/>
              <a:t>Steve Spangler,  http://www.stevespanglerscience.com/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Components of Presentation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0" y="1981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3238" y="1600200"/>
            <a:ext cx="67659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/>
              <a:t>Ask for input</a:t>
            </a:r>
          </a:p>
          <a:p>
            <a:pPr eaLnBrk="1" hangingPunct="1"/>
            <a:r>
              <a:rPr lang="en-US" altLang="en-US" dirty="0"/>
              <a:t>Provide information</a:t>
            </a:r>
          </a:p>
          <a:p>
            <a:pPr eaLnBrk="1" hangingPunct="1"/>
            <a:r>
              <a:rPr lang="en-US" altLang="en-US" dirty="0"/>
              <a:t>Evaluate learning</a:t>
            </a:r>
          </a:p>
          <a:p>
            <a:pPr eaLnBrk="1" hangingPunct="1"/>
            <a:r>
              <a:rPr lang="en-US" altLang="en-US" dirty="0"/>
              <a:t>Class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Sample Presentation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Polymers in Art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153400" cy="1371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Work with a partner to...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229600" cy="3048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List examples of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dirty="0" smtClean="0"/>
              <a:t>Can you describe basic polymer structure? </a:t>
            </a:r>
          </a:p>
        </p:txBody>
      </p:sp>
      <p:sp>
        <p:nvSpPr>
          <p:cNvPr id="9220" name="WordArt 5"/>
          <p:cNvSpPr>
            <a:spLocks noChangeArrowheads="1" noChangeShapeType="1" noTextEdit="1"/>
          </p:cNvSpPr>
          <p:nvPr/>
        </p:nvSpPr>
        <p:spPr bwMode="auto">
          <a:xfrm>
            <a:off x="3048000" y="3276600"/>
            <a:ext cx="2540000" cy="1282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Polymers</a:t>
            </a:r>
          </a:p>
        </p:txBody>
      </p:sp>
    </p:spTree>
    <p:extLst>
      <p:ext uri="{BB962C8B-B14F-4D97-AF65-F5344CB8AC3E}">
        <p14:creationId xmlns:p14="http://schemas.microsoft.com/office/powerpoint/2010/main" val="184565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+mn-lt"/>
              </a:rPr>
              <a:t>Polymers — What Are They?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1143000" y="4495800"/>
            <a:ext cx="77295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+mn-lt"/>
              </a:rPr>
              <a:t>Hundreds or thousands of monomers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+mn-lt"/>
              </a:rPr>
              <a:t>MACROMOLECULES - high mol. wt.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+mn-lt"/>
              </a:rPr>
              <a:t>Natural and Synthetic Polymers</a:t>
            </a:r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1828800" y="3352800"/>
            <a:ext cx="5473700" cy="825500"/>
            <a:chOff x="1156" y="1924"/>
            <a:chExt cx="3448" cy="520"/>
          </a:xfrm>
        </p:grpSpPr>
        <p:sp>
          <p:nvSpPr>
            <p:cNvPr id="10248" name="Oval 7"/>
            <p:cNvSpPr>
              <a:spLocks noChangeArrowheads="1"/>
            </p:cNvSpPr>
            <p:nvPr/>
          </p:nvSpPr>
          <p:spPr bwMode="auto">
            <a:xfrm>
              <a:off x="1156" y="2260"/>
              <a:ext cx="42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249" name="Oval 8"/>
            <p:cNvSpPr>
              <a:spLocks noChangeArrowheads="1"/>
            </p:cNvSpPr>
            <p:nvPr/>
          </p:nvSpPr>
          <p:spPr bwMode="auto">
            <a:xfrm>
              <a:off x="1588" y="2260"/>
              <a:ext cx="42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250" name="Oval 9"/>
            <p:cNvSpPr>
              <a:spLocks noChangeArrowheads="1"/>
            </p:cNvSpPr>
            <p:nvPr/>
          </p:nvSpPr>
          <p:spPr bwMode="auto">
            <a:xfrm>
              <a:off x="2020" y="2260"/>
              <a:ext cx="42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251" name="Oval 10"/>
            <p:cNvSpPr>
              <a:spLocks noChangeArrowheads="1"/>
            </p:cNvSpPr>
            <p:nvPr/>
          </p:nvSpPr>
          <p:spPr bwMode="auto">
            <a:xfrm>
              <a:off x="2452" y="2260"/>
              <a:ext cx="42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252" name="Oval 11"/>
            <p:cNvSpPr>
              <a:spLocks noChangeArrowheads="1"/>
            </p:cNvSpPr>
            <p:nvPr/>
          </p:nvSpPr>
          <p:spPr bwMode="auto">
            <a:xfrm>
              <a:off x="2884" y="2260"/>
              <a:ext cx="42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253" name="Oval 12"/>
            <p:cNvSpPr>
              <a:spLocks noChangeArrowheads="1"/>
            </p:cNvSpPr>
            <p:nvPr/>
          </p:nvSpPr>
          <p:spPr bwMode="auto">
            <a:xfrm>
              <a:off x="3316" y="2260"/>
              <a:ext cx="42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254" name="Oval 13"/>
            <p:cNvSpPr>
              <a:spLocks noChangeArrowheads="1"/>
            </p:cNvSpPr>
            <p:nvPr/>
          </p:nvSpPr>
          <p:spPr bwMode="auto">
            <a:xfrm>
              <a:off x="3748" y="2260"/>
              <a:ext cx="42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255" name="Oval 14"/>
            <p:cNvSpPr>
              <a:spLocks noChangeArrowheads="1"/>
            </p:cNvSpPr>
            <p:nvPr/>
          </p:nvSpPr>
          <p:spPr bwMode="auto">
            <a:xfrm>
              <a:off x="4180" y="2260"/>
              <a:ext cx="42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256" name="Arc 15"/>
            <p:cNvSpPr>
              <a:spLocks/>
            </p:cNvSpPr>
            <p:nvPr/>
          </p:nvSpPr>
          <p:spPr bwMode="auto">
            <a:xfrm>
              <a:off x="1680" y="1925"/>
              <a:ext cx="476" cy="2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Line 16"/>
            <p:cNvSpPr>
              <a:spLocks noChangeShapeType="1"/>
            </p:cNvSpPr>
            <p:nvPr/>
          </p:nvSpPr>
          <p:spPr bwMode="auto">
            <a:xfrm>
              <a:off x="1732" y="1924"/>
              <a:ext cx="88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Line 17"/>
            <p:cNvSpPr>
              <a:spLocks noChangeShapeType="1"/>
            </p:cNvSpPr>
            <p:nvPr/>
          </p:nvSpPr>
          <p:spPr bwMode="auto">
            <a:xfrm flipH="1">
              <a:off x="1392" y="1972"/>
              <a:ext cx="336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7" name="Rectangle 18"/>
          <p:cNvSpPr>
            <a:spLocks noChangeArrowheads="1"/>
          </p:cNvSpPr>
          <p:nvPr/>
        </p:nvSpPr>
        <p:spPr bwMode="auto">
          <a:xfrm>
            <a:off x="1143000" y="2286000"/>
            <a:ext cx="77295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u="sng" dirty="0">
                <a:latin typeface="+mn-lt"/>
              </a:rPr>
              <a:t>POLY</a:t>
            </a:r>
            <a:r>
              <a:rPr lang="en-US" altLang="en-US" dirty="0">
                <a:latin typeface="+mn-lt"/>
              </a:rPr>
              <a:t> = many 	</a:t>
            </a:r>
            <a:r>
              <a:rPr lang="en-US" altLang="en-US" u="sng" dirty="0">
                <a:latin typeface="+mn-lt"/>
              </a:rPr>
              <a:t>MER</a:t>
            </a:r>
            <a:r>
              <a:rPr lang="en-US" altLang="en-US" dirty="0">
                <a:latin typeface="+mn-lt"/>
              </a:rPr>
              <a:t> = parts or units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+mn-lt"/>
              </a:rPr>
              <a:t>MONOMER = basic unit</a:t>
            </a:r>
          </a:p>
        </p:txBody>
      </p:sp>
    </p:spTree>
    <p:extLst>
      <p:ext uri="{BB962C8B-B14F-4D97-AF65-F5344CB8AC3E}">
        <p14:creationId xmlns:p14="http://schemas.microsoft.com/office/powerpoint/2010/main" val="23794153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09600" y="6096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+mn-lt"/>
              </a:rPr>
              <a:t>Natural Polymers Came First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09600" y="21336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+mn-lt"/>
              </a:rPr>
              <a:t>Proteins 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latin typeface="+mn-lt"/>
              </a:rPr>
              <a:t>	Hair, wool, fur, silk, casein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+mn-lt"/>
              </a:rPr>
              <a:t>Carbohydrates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latin typeface="+mn-lt"/>
              </a:rPr>
              <a:t>	Cellulose (cotton), starch, plant gums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+mn-lt"/>
              </a:rPr>
              <a:t>Rubber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latin typeface="+mn-lt"/>
              </a:rPr>
              <a:t>	Extract of rubber tree</a:t>
            </a:r>
          </a:p>
        </p:txBody>
      </p:sp>
    </p:spTree>
    <p:extLst>
      <p:ext uri="{BB962C8B-B14F-4D97-AF65-F5344CB8AC3E}">
        <p14:creationId xmlns:p14="http://schemas.microsoft.com/office/powerpoint/2010/main" val="2241488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+mn-lt"/>
              </a:rPr>
              <a:t>Natural Polymers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+mn-lt"/>
              </a:rPr>
              <a:t>Proteins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+mn-lt"/>
              </a:rPr>
              <a:t>Carbohydrates</a:t>
            </a:r>
          </a:p>
        </p:txBody>
      </p:sp>
      <p:pic>
        <p:nvPicPr>
          <p:cNvPr id="1229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79700"/>
            <a:ext cx="7620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16500"/>
            <a:ext cx="7518400" cy="1174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3230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09600" y="6096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+mn-lt"/>
              </a:rPr>
              <a:t>Synthetic Polymers = Plastics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09600" y="21336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+mn-lt"/>
              </a:rPr>
              <a:t>Celluloid - 1869 - substitute for ivory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+mn-lt"/>
              </a:rPr>
              <a:t>Rayon - 1878 - substitute for silk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+mn-lt"/>
              </a:rPr>
              <a:t>Bakelite - 1907 - first wholly synthetic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+mn-lt"/>
              </a:rPr>
              <a:t>Nylon - 1939 - intro at NY World’s Fair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+mn-lt"/>
              </a:rPr>
              <a:t>Polyethylene, polyesters, Teflon® -1930’s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+mn-lt"/>
              </a:rPr>
              <a:t>Polycarbonates - 1950’s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dirty="0" err="1">
                <a:latin typeface="+mn-lt"/>
              </a:rPr>
              <a:t>Polyaramids</a:t>
            </a:r>
            <a:r>
              <a:rPr lang="en-US" altLang="en-US" dirty="0">
                <a:latin typeface="+mn-lt"/>
              </a:rPr>
              <a:t> - bullet-proof vests</a:t>
            </a:r>
          </a:p>
        </p:txBody>
      </p:sp>
    </p:spTree>
    <p:extLst>
      <p:ext uri="{BB962C8B-B14F-4D97-AF65-F5344CB8AC3E}">
        <p14:creationId xmlns:p14="http://schemas.microsoft.com/office/powerpoint/2010/main" val="1119324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3810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Background</a:t>
            </a:r>
          </a:p>
          <a:p>
            <a:pPr eaLnBrk="1" hangingPunct="1"/>
            <a:r>
              <a:rPr lang="en-US" altLang="en-US" dirty="0" smtClean="0"/>
              <a:t>Course Information</a:t>
            </a:r>
          </a:p>
          <a:p>
            <a:pPr eaLnBrk="1" hangingPunct="1"/>
            <a:r>
              <a:rPr lang="en-US" altLang="en-US" dirty="0" smtClean="0"/>
              <a:t>Sample PowerPoint Presentation</a:t>
            </a:r>
          </a:p>
          <a:p>
            <a:pPr eaLnBrk="1" hangingPunct="1"/>
            <a:r>
              <a:rPr lang="en-US" altLang="en-US" dirty="0" err="1" smtClean="0"/>
              <a:t>Shrinky</a:t>
            </a:r>
            <a:r>
              <a:rPr lang="en-US" altLang="en-US" dirty="0" smtClean="0"/>
              <a:t> Dinks®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6096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+mn-lt"/>
              </a:rPr>
              <a:t>Plastics are Polymers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09600" y="21336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800" dirty="0">
                <a:solidFill>
                  <a:schemeClr val="accent1"/>
                </a:solidFill>
                <a:latin typeface="+mn-lt"/>
              </a:rPr>
              <a:t>Thermoplastic</a:t>
            </a:r>
            <a:r>
              <a:rPr lang="en-US" altLang="en-US" sz="2800" dirty="0">
                <a:latin typeface="+mn-lt"/>
              </a:rPr>
              <a:t> polymers </a:t>
            </a:r>
          </a:p>
          <a:p>
            <a:pPr lvl="1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r>
              <a:rPr lang="en-US" altLang="en-US" sz="2400" dirty="0">
                <a:latin typeface="+mn-lt"/>
              </a:rPr>
              <a:t>soften and flow when heated</a:t>
            </a:r>
          </a:p>
          <a:p>
            <a:pPr lvl="1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r>
              <a:rPr lang="en-US" altLang="en-US" sz="2400" dirty="0">
                <a:latin typeface="+mn-lt"/>
              </a:rPr>
              <a:t>re-harden when cooled</a:t>
            </a:r>
          </a:p>
          <a:p>
            <a:pPr lvl="1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r>
              <a:rPr lang="en-US" altLang="en-US" sz="2400" dirty="0">
                <a:latin typeface="+mn-lt"/>
              </a:rPr>
              <a:t>easily molded</a:t>
            </a:r>
          </a:p>
          <a:p>
            <a:pPr lvl="1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r>
              <a:rPr lang="en-US" altLang="en-US" sz="2400" dirty="0">
                <a:latin typeface="+mn-lt"/>
              </a:rPr>
              <a:t>easily recycled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800" dirty="0">
                <a:solidFill>
                  <a:schemeClr val="accent1"/>
                </a:solidFill>
                <a:latin typeface="+mn-lt"/>
              </a:rPr>
              <a:t>Thermoset</a:t>
            </a:r>
            <a:r>
              <a:rPr lang="en-US" altLang="en-US" sz="2800" dirty="0">
                <a:latin typeface="+mn-lt"/>
              </a:rPr>
              <a:t> polymers</a:t>
            </a:r>
          </a:p>
          <a:p>
            <a:pPr lvl="1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r>
              <a:rPr lang="en-US" altLang="en-US" sz="2400" dirty="0">
                <a:latin typeface="+mn-lt"/>
              </a:rPr>
              <a:t>do not soften with heat, cannot be </a:t>
            </a:r>
            <a:r>
              <a:rPr lang="en-US" altLang="en-US" sz="2400" dirty="0" err="1">
                <a:latin typeface="+mn-lt"/>
              </a:rPr>
              <a:t>remelted</a:t>
            </a:r>
            <a:r>
              <a:rPr lang="en-US" altLang="en-US" sz="2400" dirty="0">
                <a:latin typeface="+mn-lt"/>
              </a:rPr>
              <a:t> </a:t>
            </a:r>
          </a:p>
          <a:p>
            <a:pPr lvl="1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r>
              <a:rPr lang="en-US" altLang="en-US" sz="2400" dirty="0">
                <a:latin typeface="+mn-lt"/>
              </a:rPr>
              <a:t>heat </a:t>
            </a:r>
            <a:r>
              <a:rPr lang="en-US" altLang="en-US" sz="2400" dirty="0" err="1">
                <a:latin typeface="+mn-lt"/>
              </a:rPr>
              <a:t>resistent</a:t>
            </a:r>
            <a:endParaRPr lang="en-US" altLang="en-US" sz="2400" dirty="0">
              <a:latin typeface="+mn-lt"/>
            </a:endParaRPr>
          </a:p>
          <a:p>
            <a:pPr lvl="1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</a:pPr>
            <a:r>
              <a:rPr lang="en-US" altLang="en-US" sz="2400" dirty="0">
                <a:latin typeface="+mn-lt"/>
              </a:rPr>
              <a:t>rigid and hard</a:t>
            </a:r>
          </a:p>
        </p:txBody>
      </p:sp>
    </p:spTree>
    <p:extLst>
      <p:ext uri="{BB962C8B-B14F-4D97-AF65-F5344CB8AC3E}">
        <p14:creationId xmlns:p14="http://schemas.microsoft.com/office/powerpoint/2010/main" val="33983426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7200" y="3810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+mn-lt"/>
              </a:rPr>
              <a:t>Types of Polymers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09600" y="1524000"/>
            <a:ext cx="8305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+mn-lt"/>
              </a:rPr>
              <a:t>Linear Polymers — THERMOPLASTIC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dirty="0">
              <a:latin typeface="+mn-lt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dirty="0">
              <a:latin typeface="+mn-lt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dirty="0">
              <a:latin typeface="+mn-lt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+mn-lt"/>
              </a:rPr>
              <a:t>Branched Polymers — THERMOPLASTIC</a:t>
            </a: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2216150" y="2901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2749550" y="2901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3282950" y="2901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3816350" y="2901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4349750" y="2901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4883150" y="2901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5416550" y="2901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5949950" y="2901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6483350" y="2901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2749550" y="2520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3282950" y="2520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77" name="Oval 17"/>
          <p:cNvSpPr>
            <a:spLocks noChangeArrowheads="1"/>
          </p:cNvSpPr>
          <p:nvPr/>
        </p:nvSpPr>
        <p:spPr bwMode="auto">
          <a:xfrm>
            <a:off x="3816350" y="2520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4349750" y="2520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auto">
          <a:xfrm>
            <a:off x="4883150" y="2520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80" name="Oval 20"/>
          <p:cNvSpPr>
            <a:spLocks noChangeArrowheads="1"/>
          </p:cNvSpPr>
          <p:nvPr/>
        </p:nvSpPr>
        <p:spPr bwMode="auto">
          <a:xfrm>
            <a:off x="5416550" y="2520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81" name="Oval 21"/>
          <p:cNvSpPr>
            <a:spLocks noChangeArrowheads="1"/>
          </p:cNvSpPr>
          <p:nvPr/>
        </p:nvSpPr>
        <p:spPr bwMode="auto">
          <a:xfrm>
            <a:off x="5949950" y="2520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6483350" y="2520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83" name="Oval 23"/>
          <p:cNvSpPr>
            <a:spLocks noChangeArrowheads="1"/>
          </p:cNvSpPr>
          <p:nvPr/>
        </p:nvSpPr>
        <p:spPr bwMode="auto">
          <a:xfrm>
            <a:off x="7016750" y="2520950"/>
            <a:ext cx="5207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2216150" y="2667000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H="1">
            <a:off x="1828800" y="3048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7550150" y="2667000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7016750" y="3048000"/>
            <a:ext cx="44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88" name="Group 28"/>
          <p:cNvGrpSpPr>
            <a:grpSpLocks/>
          </p:cNvGrpSpPr>
          <p:nvPr/>
        </p:nvGrpSpPr>
        <p:grpSpPr bwMode="auto">
          <a:xfrm>
            <a:off x="2057400" y="3282950"/>
            <a:ext cx="5864225" cy="292100"/>
            <a:chOff x="1296" y="2068"/>
            <a:chExt cx="3694" cy="184"/>
          </a:xfrm>
        </p:grpSpPr>
        <p:sp>
          <p:nvSpPr>
            <p:cNvPr id="15413" name="Oval 29"/>
            <p:cNvSpPr>
              <a:spLocks noChangeArrowheads="1"/>
            </p:cNvSpPr>
            <p:nvPr/>
          </p:nvSpPr>
          <p:spPr bwMode="auto">
            <a:xfrm>
              <a:off x="1636" y="2068"/>
              <a:ext cx="330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14" name="Oval 30"/>
            <p:cNvSpPr>
              <a:spLocks noChangeArrowheads="1"/>
            </p:cNvSpPr>
            <p:nvPr/>
          </p:nvSpPr>
          <p:spPr bwMode="auto">
            <a:xfrm>
              <a:off x="1972" y="2068"/>
              <a:ext cx="330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15" name="Oval 31"/>
            <p:cNvSpPr>
              <a:spLocks noChangeArrowheads="1"/>
            </p:cNvSpPr>
            <p:nvPr/>
          </p:nvSpPr>
          <p:spPr bwMode="auto">
            <a:xfrm>
              <a:off x="2308" y="2068"/>
              <a:ext cx="330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16" name="Oval 32"/>
            <p:cNvSpPr>
              <a:spLocks noChangeArrowheads="1"/>
            </p:cNvSpPr>
            <p:nvPr/>
          </p:nvSpPr>
          <p:spPr bwMode="auto">
            <a:xfrm>
              <a:off x="2644" y="2068"/>
              <a:ext cx="330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17" name="Oval 33"/>
            <p:cNvSpPr>
              <a:spLocks noChangeArrowheads="1"/>
            </p:cNvSpPr>
            <p:nvPr/>
          </p:nvSpPr>
          <p:spPr bwMode="auto">
            <a:xfrm>
              <a:off x="2980" y="2068"/>
              <a:ext cx="330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18" name="Oval 34"/>
            <p:cNvSpPr>
              <a:spLocks noChangeArrowheads="1"/>
            </p:cNvSpPr>
            <p:nvPr/>
          </p:nvSpPr>
          <p:spPr bwMode="auto">
            <a:xfrm>
              <a:off x="3316" y="2068"/>
              <a:ext cx="330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19" name="Oval 35"/>
            <p:cNvSpPr>
              <a:spLocks noChangeArrowheads="1"/>
            </p:cNvSpPr>
            <p:nvPr/>
          </p:nvSpPr>
          <p:spPr bwMode="auto">
            <a:xfrm>
              <a:off x="3652" y="2068"/>
              <a:ext cx="330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20" name="Oval 36"/>
            <p:cNvSpPr>
              <a:spLocks noChangeArrowheads="1"/>
            </p:cNvSpPr>
            <p:nvPr/>
          </p:nvSpPr>
          <p:spPr bwMode="auto">
            <a:xfrm>
              <a:off x="3988" y="2068"/>
              <a:ext cx="330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21" name="Oval 37"/>
            <p:cNvSpPr>
              <a:spLocks noChangeArrowheads="1"/>
            </p:cNvSpPr>
            <p:nvPr/>
          </p:nvSpPr>
          <p:spPr bwMode="auto">
            <a:xfrm>
              <a:off x="4324" y="2068"/>
              <a:ext cx="330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22" name="Line 38"/>
            <p:cNvSpPr>
              <a:spLocks noChangeShapeType="1"/>
            </p:cNvSpPr>
            <p:nvPr/>
          </p:nvSpPr>
          <p:spPr bwMode="auto">
            <a:xfrm flipH="1">
              <a:off x="1296" y="2160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3" name="Line 39"/>
            <p:cNvSpPr>
              <a:spLocks noChangeShapeType="1"/>
            </p:cNvSpPr>
            <p:nvPr/>
          </p:nvSpPr>
          <p:spPr bwMode="auto">
            <a:xfrm>
              <a:off x="4660" y="2160"/>
              <a:ext cx="3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89" name="Group 40"/>
          <p:cNvGrpSpPr>
            <a:grpSpLocks/>
          </p:cNvGrpSpPr>
          <p:nvPr/>
        </p:nvGrpSpPr>
        <p:grpSpPr bwMode="auto">
          <a:xfrm>
            <a:off x="1905000" y="4425950"/>
            <a:ext cx="6089650" cy="1739900"/>
            <a:chOff x="1200" y="2788"/>
            <a:chExt cx="3836" cy="1096"/>
          </a:xfrm>
        </p:grpSpPr>
        <p:grpSp>
          <p:nvGrpSpPr>
            <p:cNvPr id="15390" name="Group 41"/>
            <p:cNvGrpSpPr>
              <a:grpSpLocks/>
            </p:cNvGrpSpPr>
            <p:nvPr/>
          </p:nvGrpSpPr>
          <p:grpSpPr bwMode="auto">
            <a:xfrm>
              <a:off x="1200" y="3220"/>
              <a:ext cx="3694" cy="184"/>
              <a:chOff x="1200" y="3220"/>
              <a:chExt cx="3694" cy="184"/>
            </a:xfrm>
          </p:grpSpPr>
          <p:sp>
            <p:nvSpPr>
              <p:cNvPr id="15402" name="Oval 42"/>
              <p:cNvSpPr>
                <a:spLocks noChangeArrowheads="1"/>
              </p:cNvSpPr>
              <p:nvPr/>
            </p:nvSpPr>
            <p:spPr bwMode="auto">
              <a:xfrm>
                <a:off x="1540" y="3220"/>
                <a:ext cx="330" cy="184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3" name="Oval 43"/>
              <p:cNvSpPr>
                <a:spLocks noChangeArrowheads="1"/>
              </p:cNvSpPr>
              <p:nvPr/>
            </p:nvSpPr>
            <p:spPr bwMode="auto">
              <a:xfrm>
                <a:off x="1876" y="3220"/>
                <a:ext cx="330" cy="184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4" name="Oval 44"/>
              <p:cNvSpPr>
                <a:spLocks noChangeArrowheads="1"/>
              </p:cNvSpPr>
              <p:nvPr/>
            </p:nvSpPr>
            <p:spPr bwMode="auto">
              <a:xfrm>
                <a:off x="2212" y="3220"/>
                <a:ext cx="330" cy="184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5" name="Oval 45"/>
              <p:cNvSpPr>
                <a:spLocks noChangeArrowheads="1"/>
              </p:cNvSpPr>
              <p:nvPr/>
            </p:nvSpPr>
            <p:spPr bwMode="auto">
              <a:xfrm>
                <a:off x="2548" y="3220"/>
                <a:ext cx="330" cy="184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6" name="Oval 46"/>
              <p:cNvSpPr>
                <a:spLocks noChangeArrowheads="1"/>
              </p:cNvSpPr>
              <p:nvPr/>
            </p:nvSpPr>
            <p:spPr bwMode="auto">
              <a:xfrm>
                <a:off x="2884" y="3220"/>
                <a:ext cx="330" cy="184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7" name="Oval 47"/>
              <p:cNvSpPr>
                <a:spLocks noChangeArrowheads="1"/>
              </p:cNvSpPr>
              <p:nvPr/>
            </p:nvSpPr>
            <p:spPr bwMode="auto">
              <a:xfrm>
                <a:off x="3220" y="3220"/>
                <a:ext cx="330" cy="184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8" name="Oval 48"/>
              <p:cNvSpPr>
                <a:spLocks noChangeArrowheads="1"/>
              </p:cNvSpPr>
              <p:nvPr/>
            </p:nvSpPr>
            <p:spPr bwMode="auto">
              <a:xfrm>
                <a:off x="3556" y="3220"/>
                <a:ext cx="330" cy="184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9" name="Oval 49"/>
              <p:cNvSpPr>
                <a:spLocks noChangeArrowheads="1"/>
              </p:cNvSpPr>
              <p:nvPr/>
            </p:nvSpPr>
            <p:spPr bwMode="auto">
              <a:xfrm>
                <a:off x="3892" y="3220"/>
                <a:ext cx="330" cy="184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10" name="Oval 50"/>
              <p:cNvSpPr>
                <a:spLocks noChangeArrowheads="1"/>
              </p:cNvSpPr>
              <p:nvPr/>
            </p:nvSpPr>
            <p:spPr bwMode="auto">
              <a:xfrm>
                <a:off x="4228" y="3220"/>
                <a:ext cx="330" cy="184"/>
              </a:xfrm>
              <a:prstGeom prst="ellipse">
                <a:avLst/>
              </a:prstGeom>
              <a:solidFill>
                <a:srgbClr val="A2C1FE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11" name="Line 51"/>
              <p:cNvSpPr>
                <a:spLocks noChangeShapeType="1"/>
              </p:cNvSpPr>
              <p:nvPr/>
            </p:nvSpPr>
            <p:spPr bwMode="auto">
              <a:xfrm flipH="1">
                <a:off x="1200" y="3312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2" name="Line 52"/>
              <p:cNvSpPr>
                <a:spLocks noChangeShapeType="1"/>
              </p:cNvSpPr>
              <p:nvPr/>
            </p:nvSpPr>
            <p:spPr bwMode="auto">
              <a:xfrm>
                <a:off x="4564" y="3312"/>
                <a:ext cx="3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91" name="Oval 53"/>
            <p:cNvSpPr>
              <a:spLocks noChangeArrowheads="1"/>
            </p:cNvSpPr>
            <p:nvPr/>
          </p:nvSpPr>
          <p:spPr bwMode="auto">
            <a:xfrm>
              <a:off x="1924" y="3028"/>
              <a:ext cx="328" cy="184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2" name="Oval 54"/>
            <p:cNvSpPr>
              <a:spLocks noChangeArrowheads="1"/>
            </p:cNvSpPr>
            <p:nvPr/>
          </p:nvSpPr>
          <p:spPr bwMode="auto">
            <a:xfrm>
              <a:off x="2116" y="2884"/>
              <a:ext cx="328" cy="184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3" name="Oval 55"/>
            <p:cNvSpPr>
              <a:spLocks noChangeArrowheads="1"/>
            </p:cNvSpPr>
            <p:nvPr/>
          </p:nvSpPr>
          <p:spPr bwMode="auto">
            <a:xfrm>
              <a:off x="2644" y="3412"/>
              <a:ext cx="328" cy="184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4" name="Oval 56"/>
            <p:cNvSpPr>
              <a:spLocks noChangeArrowheads="1"/>
            </p:cNvSpPr>
            <p:nvPr/>
          </p:nvSpPr>
          <p:spPr bwMode="auto">
            <a:xfrm>
              <a:off x="2836" y="3556"/>
              <a:ext cx="328" cy="184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5" name="Oval 57"/>
            <p:cNvSpPr>
              <a:spLocks noChangeArrowheads="1"/>
            </p:cNvSpPr>
            <p:nvPr/>
          </p:nvSpPr>
          <p:spPr bwMode="auto">
            <a:xfrm>
              <a:off x="3124" y="3652"/>
              <a:ext cx="328" cy="184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6" name="Oval 58"/>
            <p:cNvSpPr>
              <a:spLocks noChangeArrowheads="1"/>
            </p:cNvSpPr>
            <p:nvPr/>
          </p:nvSpPr>
          <p:spPr bwMode="auto">
            <a:xfrm>
              <a:off x="3316" y="3028"/>
              <a:ext cx="328" cy="184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7" name="Oval 59"/>
            <p:cNvSpPr>
              <a:spLocks noChangeArrowheads="1"/>
            </p:cNvSpPr>
            <p:nvPr/>
          </p:nvSpPr>
          <p:spPr bwMode="auto">
            <a:xfrm>
              <a:off x="3508" y="2884"/>
              <a:ext cx="328" cy="184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8" name="Oval 60"/>
            <p:cNvSpPr>
              <a:spLocks noChangeArrowheads="1"/>
            </p:cNvSpPr>
            <p:nvPr/>
          </p:nvSpPr>
          <p:spPr bwMode="auto">
            <a:xfrm>
              <a:off x="3748" y="2788"/>
              <a:ext cx="328" cy="184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9" name="Oval 61"/>
            <p:cNvSpPr>
              <a:spLocks noChangeArrowheads="1"/>
            </p:cNvSpPr>
            <p:nvPr/>
          </p:nvSpPr>
          <p:spPr bwMode="auto">
            <a:xfrm>
              <a:off x="4516" y="3556"/>
              <a:ext cx="328" cy="184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00" name="Oval 62"/>
            <p:cNvSpPr>
              <a:spLocks noChangeArrowheads="1"/>
            </p:cNvSpPr>
            <p:nvPr/>
          </p:nvSpPr>
          <p:spPr bwMode="auto">
            <a:xfrm>
              <a:off x="4324" y="3412"/>
              <a:ext cx="328" cy="184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01" name="Oval 63"/>
            <p:cNvSpPr>
              <a:spLocks noChangeArrowheads="1"/>
            </p:cNvSpPr>
            <p:nvPr/>
          </p:nvSpPr>
          <p:spPr bwMode="auto">
            <a:xfrm>
              <a:off x="4708" y="3700"/>
              <a:ext cx="328" cy="184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6613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+mn-lt"/>
              </a:rPr>
              <a:t>Types of Polymers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+mn-lt"/>
              </a:rPr>
              <a:t>Cross-linked Polymers — THERMOSETS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dirty="0">
              <a:latin typeface="+mn-lt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dirty="0">
              <a:latin typeface="+mn-lt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dirty="0">
              <a:latin typeface="+mn-lt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dirty="0">
              <a:latin typeface="+mn-lt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dirty="0">
              <a:latin typeface="+mn-lt"/>
            </a:endParaRP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dirty="0">
                <a:latin typeface="+mn-lt"/>
              </a:rPr>
              <a:t>Usually more rigid or stiff</a:t>
            </a:r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1371600" y="2673350"/>
            <a:ext cx="6699250" cy="2425700"/>
            <a:chOff x="864" y="1684"/>
            <a:chExt cx="4220" cy="1528"/>
          </a:xfrm>
        </p:grpSpPr>
        <p:sp>
          <p:nvSpPr>
            <p:cNvPr id="16391" name="Oval 7"/>
            <p:cNvSpPr>
              <a:spLocks noChangeArrowheads="1"/>
            </p:cNvSpPr>
            <p:nvPr/>
          </p:nvSpPr>
          <p:spPr bwMode="auto">
            <a:xfrm>
              <a:off x="1156" y="2452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392" name="Oval 8"/>
            <p:cNvSpPr>
              <a:spLocks noChangeArrowheads="1"/>
            </p:cNvSpPr>
            <p:nvPr/>
          </p:nvSpPr>
          <p:spPr bwMode="auto">
            <a:xfrm>
              <a:off x="1492" y="2452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393" name="Oval 9"/>
            <p:cNvSpPr>
              <a:spLocks noChangeArrowheads="1"/>
            </p:cNvSpPr>
            <p:nvPr/>
          </p:nvSpPr>
          <p:spPr bwMode="auto">
            <a:xfrm>
              <a:off x="1828" y="2452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394" name="Oval 10"/>
            <p:cNvSpPr>
              <a:spLocks noChangeArrowheads="1"/>
            </p:cNvSpPr>
            <p:nvPr/>
          </p:nvSpPr>
          <p:spPr bwMode="auto">
            <a:xfrm>
              <a:off x="2164" y="2452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395" name="Oval 11"/>
            <p:cNvSpPr>
              <a:spLocks noChangeArrowheads="1"/>
            </p:cNvSpPr>
            <p:nvPr/>
          </p:nvSpPr>
          <p:spPr bwMode="auto">
            <a:xfrm>
              <a:off x="2500" y="2452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396" name="Oval 12"/>
            <p:cNvSpPr>
              <a:spLocks noChangeArrowheads="1"/>
            </p:cNvSpPr>
            <p:nvPr/>
          </p:nvSpPr>
          <p:spPr bwMode="auto">
            <a:xfrm>
              <a:off x="2836" y="2452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397" name="Oval 13"/>
            <p:cNvSpPr>
              <a:spLocks noChangeArrowheads="1"/>
            </p:cNvSpPr>
            <p:nvPr/>
          </p:nvSpPr>
          <p:spPr bwMode="auto">
            <a:xfrm>
              <a:off x="3172" y="2452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398" name="Oval 14"/>
            <p:cNvSpPr>
              <a:spLocks noChangeArrowheads="1"/>
            </p:cNvSpPr>
            <p:nvPr/>
          </p:nvSpPr>
          <p:spPr bwMode="auto">
            <a:xfrm>
              <a:off x="3508" y="2452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399" name="Oval 15"/>
            <p:cNvSpPr>
              <a:spLocks noChangeArrowheads="1"/>
            </p:cNvSpPr>
            <p:nvPr/>
          </p:nvSpPr>
          <p:spPr bwMode="auto">
            <a:xfrm>
              <a:off x="3844" y="2452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0" name="Oval 16"/>
            <p:cNvSpPr>
              <a:spLocks noChangeArrowheads="1"/>
            </p:cNvSpPr>
            <p:nvPr/>
          </p:nvSpPr>
          <p:spPr bwMode="auto">
            <a:xfrm>
              <a:off x="1444" y="1876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1" name="Oval 17"/>
            <p:cNvSpPr>
              <a:spLocks noChangeArrowheads="1"/>
            </p:cNvSpPr>
            <p:nvPr/>
          </p:nvSpPr>
          <p:spPr bwMode="auto">
            <a:xfrm>
              <a:off x="1780" y="1876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2" name="Oval 18"/>
            <p:cNvSpPr>
              <a:spLocks noChangeArrowheads="1"/>
            </p:cNvSpPr>
            <p:nvPr/>
          </p:nvSpPr>
          <p:spPr bwMode="auto">
            <a:xfrm>
              <a:off x="2116" y="1876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3" name="Oval 19"/>
            <p:cNvSpPr>
              <a:spLocks noChangeArrowheads="1"/>
            </p:cNvSpPr>
            <p:nvPr/>
          </p:nvSpPr>
          <p:spPr bwMode="auto">
            <a:xfrm>
              <a:off x="2452" y="1876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4" name="Oval 20"/>
            <p:cNvSpPr>
              <a:spLocks noChangeArrowheads="1"/>
            </p:cNvSpPr>
            <p:nvPr/>
          </p:nvSpPr>
          <p:spPr bwMode="auto">
            <a:xfrm>
              <a:off x="2788" y="1876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5" name="Oval 21"/>
            <p:cNvSpPr>
              <a:spLocks noChangeArrowheads="1"/>
            </p:cNvSpPr>
            <p:nvPr/>
          </p:nvSpPr>
          <p:spPr bwMode="auto">
            <a:xfrm>
              <a:off x="3124" y="1876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6" name="Oval 22"/>
            <p:cNvSpPr>
              <a:spLocks noChangeArrowheads="1"/>
            </p:cNvSpPr>
            <p:nvPr/>
          </p:nvSpPr>
          <p:spPr bwMode="auto">
            <a:xfrm>
              <a:off x="3460" y="1876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7" name="Oval 23"/>
            <p:cNvSpPr>
              <a:spLocks noChangeArrowheads="1"/>
            </p:cNvSpPr>
            <p:nvPr/>
          </p:nvSpPr>
          <p:spPr bwMode="auto">
            <a:xfrm>
              <a:off x="3796" y="1876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8" name="Oval 24"/>
            <p:cNvSpPr>
              <a:spLocks noChangeArrowheads="1"/>
            </p:cNvSpPr>
            <p:nvPr/>
          </p:nvSpPr>
          <p:spPr bwMode="auto">
            <a:xfrm>
              <a:off x="4132" y="1876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9" name="Oval 25"/>
            <p:cNvSpPr>
              <a:spLocks noChangeArrowheads="1"/>
            </p:cNvSpPr>
            <p:nvPr/>
          </p:nvSpPr>
          <p:spPr bwMode="auto">
            <a:xfrm>
              <a:off x="2500" y="2260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0" name="Oval 26"/>
            <p:cNvSpPr>
              <a:spLocks noChangeArrowheads="1"/>
            </p:cNvSpPr>
            <p:nvPr/>
          </p:nvSpPr>
          <p:spPr bwMode="auto">
            <a:xfrm>
              <a:off x="2452" y="2068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1" name="Oval 27"/>
            <p:cNvSpPr>
              <a:spLocks noChangeArrowheads="1"/>
            </p:cNvSpPr>
            <p:nvPr/>
          </p:nvSpPr>
          <p:spPr bwMode="auto">
            <a:xfrm>
              <a:off x="3460" y="2260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2" name="Oval 28"/>
            <p:cNvSpPr>
              <a:spLocks noChangeArrowheads="1"/>
            </p:cNvSpPr>
            <p:nvPr/>
          </p:nvSpPr>
          <p:spPr bwMode="auto">
            <a:xfrm>
              <a:off x="3508" y="2068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3" name="Oval 29"/>
            <p:cNvSpPr>
              <a:spLocks noChangeArrowheads="1"/>
            </p:cNvSpPr>
            <p:nvPr/>
          </p:nvSpPr>
          <p:spPr bwMode="auto">
            <a:xfrm>
              <a:off x="1492" y="2644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4" name="Oval 30"/>
            <p:cNvSpPr>
              <a:spLocks noChangeArrowheads="1"/>
            </p:cNvSpPr>
            <p:nvPr/>
          </p:nvSpPr>
          <p:spPr bwMode="auto">
            <a:xfrm>
              <a:off x="1492" y="2836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5" name="Oval 31"/>
            <p:cNvSpPr>
              <a:spLocks noChangeArrowheads="1"/>
            </p:cNvSpPr>
            <p:nvPr/>
          </p:nvSpPr>
          <p:spPr bwMode="auto">
            <a:xfrm>
              <a:off x="4180" y="2452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6" name="Oval 32"/>
            <p:cNvSpPr>
              <a:spLocks noChangeArrowheads="1"/>
            </p:cNvSpPr>
            <p:nvPr/>
          </p:nvSpPr>
          <p:spPr bwMode="auto">
            <a:xfrm>
              <a:off x="4468" y="1876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7" name="Oval 33"/>
            <p:cNvSpPr>
              <a:spLocks noChangeArrowheads="1"/>
            </p:cNvSpPr>
            <p:nvPr/>
          </p:nvSpPr>
          <p:spPr bwMode="auto">
            <a:xfrm>
              <a:off x="4516" y="2452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8" name="Oval 34"/>
            <p:cNvSpPr>
              <a:spLocks noChangeArrowheads="1"/>
            </p:cNvSpPr>
            <p:nvPr/>
          </p:nvSpPr>
          <p:spPr bwMode="auto">
            <a:xfrm>
              <a:off x="4180" y="2644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9" name="Oval 35"/>
            <p:cNvSpPr>
              <a:spLocks noChangeArrowheads="1"/>
            </p:cNvSpPr>
            <p:nvPr/>
          </p:nvSpPr>
          <p:spPr bwMode="auto">
            <a:xfrm>
              <a:off x="4180" y="2836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0" name="Oval 36"/>
            <p:cNvSpPr>
              <a:spLocks noChangeArrowheads="1"/>
            </p:cNvSpPr>
            <p:nvPr/>
          </p:nvSpPr>
          <p:spPr bwMode="auto">
            <a:xfrm>
              <a:off x="3124" y="1684"/>
              <a:ext cx="328" cy="184"/>
            </a:xfrm>
            <a:prstGeom prst="ellipse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 flipH="1">
              <a:off x="1200" y="1968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auto">
            <a:xfrm flipH="1">
              <a:off x="864" y="2544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3" name="Line 39"/>
            <p:cNvSpPr>
              <a:spLocks noChangeShapeType="1"/>
            </p:cNvSpPr>
            <p:nvPr/>
          </p:nvSpPr>
          <p:spPr bwMode="auto">
            <a:xfrm>
              <a:off x="4804" y="1968"/>
              <a:ext cx="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4" name="Line 40"/>
            <p:cNvSpPr>
              <a:spLocks noChangeShapeType="1"/>
            </p:cNvSpPr>
            <p:nvPr/>
          </p:nvSpPr>
          <p:spPr bwMode="auto">
            <a:xfrm>
              <a:off x="4852" y="2544"/>
              <a:ext cx="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5" name="Line 41"/>
            <p:cNvSpPr>
              <a:spLocks noChangeShapeType="1"/>
            </p:cNvSpPr>
            <p:nvPr/>
          </p:nvSpPr>
          <p:spPr bwMode="auto">
            <a:xfrm>
              <a:off x="1632" y="3028"/>
              <a:ext cx="0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6" name="Line 42"/>
            <p:cNvSpPr>
              <a:spLocks noChangeShapeType="1"/>
            </p:cNvSpPr>
            <p:nvPr/>
          </p:nvSpPr>
          <p:spPr bwMode="auto">
            <a:xfrm>
              <a:off x="4368" y="3028"/>
              <a:ext cx="0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03107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09600" y="6096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+mn-lt"/>
              </a:rPr>
              <a:t>Polymers in Art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09600" y="21336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4800" dirty="0">
                <a:latin typeface="Arial" panose="020B0604020202020204" pitchFamily="34" charset="0"/>
              </a:rPr>
              <a:t> </a:t>
            </a:r>
            <a:r>
              <a:rPr lang="en-US" altLang="en-US" sz="4800" dirty="0">
                <a:latin typeface="+mn-lt"/>
              </a:rPr>
              <a:t>Paper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4800" dirty="0">
                <a:latin typeface="+mn-lt"/>
              </a:rPr>
              <a:t> Fibers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4800" dirty="0">
                <a:latin typeface="+mn-lt"/>
              </a:rPr>
              <a:t> </a:t>
            </a:r>
            <a:r>
              <a:rPr lang="en-US" altLang="en-US" sz="4800" dirty="0">
                <a:solidFill>
                  <a:schemeClr val="accent1"/>
                </a:solidFill>
                <a:latin typeface="+mn-lt"/>
              </a:rPr>
              <a:t>Paint Binders and Glues</a:t>
            </a:r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90388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+mn-lt"/>
                <a:cs typeface="Arial" panose="020B0604020202020204" pitchFamily="34" charset="0"/>
              </a:rPr>
              <a:t>Learning Check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Which type of polymer, thermoplastic or thermoset, may be recycled easily?</a:t>
            </a:r>
          </a:p>
          <a:p>
            <a:r>
              <a:rPr lang="en-US" dirty="0" smtClean="0">
                <a:cs typeface="Arial" panose="020B0604020202020204" pitchFamily="34" charset="0"/>
              </a:rPr>
              <a:t>What is an example of a natural polymer?</a:t>
            </a:r>
          </a:p>
          <a:p>
            <a:r>
              <a:rPr lang="en-US" dirty="0" smtClean="0">
                <a:cs typeface="Arial" panose="020B0604020202020204" pitchFamily="34" charset="0"/>
              </a:rPr>
              <a:t>What modern paint binder is a polymer?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Shrinky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Dinks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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/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Thank You!</a:t>
            </a:r>
            <a:endParaRPr lang="en-US" baseline="30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Background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Appreciation of Art</a:t>
            </a:r>
          </a:p>
          <a:p>
            <a:pPr eaLnBrk="1" hangingPunct="1"/>
            <a:r>
              <a:rPr lang="en-US" altLang="en-US" i="1" dirty="0" smtClean="0"/>
              <a:t>The Chemistry of Art</a:t>
            </a:r>
            <a:endParaRPr lang="en-US" altLang="en-US" dirty="0" smtClean="0"/>
          </a:p>
          <a:p>
            <a:pPr eaLnBrk="1" hangingPunct="1"/>
            <a:endParaRPr lang="en-US" altLang="en-US" i="1" dirty="0" smtClean="0"/>
          </a:p>
        </p:txBody>
      </p:sp>
      <p:pic>
        <p:nvPicPr>
          <p:cNvPr id="4100" name="Picture 4" descr="C:\Documents and Settings\Chemistry\Local Settings\Temporary Internet Files\Content.IE5\AF0THGSH\MP9003090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264795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Documents and Settings\Chemistry\Local Settings\Temporary Internet Files\Content.IE5\NHJ4PQVA\MP90040269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49425"/>
            <a:ext cx="423068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Course Information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Course Preparation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0" y="1981200"/>
            <a:ext cx="411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6413" y="1635125"/>
            <a:ext cx="7772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/>
              <a:t>Course Materials</a:t>
            </a:r>
            <a:r>
              <a:rPr lang="en-US" altLang="en-US" dirty="0"/>
              <a:t>:  NSF-sponsored Chemistry Collaborations, Workshops &amp; Communities of Scholars, </a:t>
            </a:r>
            <a:r>
              <a:rPr lang="en-US" altLang="en-US" dirty="0">
                <a:hlinkClick r:id="rId2"/>
              </a:rPr>
              <a:t>http://www.ccwcs.org/</a:t>
            </a:r>
            <a:endParaRPr lang="en-US" altLang="en-US" dirty="0"/>
          </a:p>
          <a:p>
            <a:pPr eaLnBrk="1" hangingPunct="1"/>
            <a:r>
              <a:rPr lang="en-US" altLang="en-US" b="1" dirty="0"/>
              <a:t>Text</a:t>
            </a:r>
            <a:r>
              <a:rPr lang="en-US" altLang="en-US" dirty="0"/>
              <a:t>:  Barbara R. Greenberg and Dianne Patterson, </a:t>
            </a:r>
            <a:r>
              <a:rPr lang="en-US" altLang="en-US" i="1" dirty="0"/>
              <a:t>Art in Chemistry; Chemistry in Art</a:t>
            </a:r>
            <a:r>
              <a:rPr lang="en-US" altLang="en-US" dirty="0"/>
              <a:t>. Teacher Ideas Press:  Westport, Connecticut,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ICTURES\DSC00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31527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D:\PICTURES\DSC005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"/>
            <a:ext cx="449580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D:\PICTURES\DSC005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2863850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D:\PICTURES\DSC005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41148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visit_us_hea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668813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General Information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0" y="19812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6550"/>
            <a:ext cx="777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/>
              <a:t>Audience</a:t>
            </a:r>
            <a:r>
              <a:rPr lang="en-US" altLang="en-US" dirty="0"/>
              <a:t>:  undergraduate non-science majors; undergraduate science majors; high school students; summer workshops for students in grades 5-10 or for teachers</a:t>
            </a:r>
          </a:p>
          <a:p>
            <a:pPr eaLnBrk="1" hangingPunct="1"/>
            <a:r>
              <a:rPr lang="en-US" altLang="en-US" b="1" dirty="0"/>
              <a:t>Format</a:t>
            </a:r>
            <a:r>
              <a:rPr lang="en-US" altLang="en-US" dirty="0"/>
              <a:t>:  2.5-hour class with integrated lab/studio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Overview of Topics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0" y="1828800"/>
            <a:ext cx="586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819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Basics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▪ </a:t>
            </a:r>
            <a:r>
              <a:rPr lang="en-US" altLang="en-US" dirty="0"/>
              <a:t>Light, Color, and Matter (inorganic &amp; organic)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Applications of Chemistry in Art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▪ </a:t>
            </a:r>
            <a:r>
              <a:rPr lang="en-US" altLang="en-US" dirty="0"/>
              <a:t>Paint Media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▪ Pigments and </a:t>
            </a:r>
            <a:r>
              <a:rPr lang="en-US" altLang="en-US" dirty="0" smtClean="0"/>
              <a:t>Dyes</a:t>
            </a:r>
            <a:endParaRPr lang="en-US" altLang="en-US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▪ </a:t>
            </a:r>
            <a:r>
              <a:rPr lang="en-US" altLang="en-US" dirty="0" smtClean="0"/>
              <a:t>Polymers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/>
              <a:t>	▪ Glass and Ceramics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▪ Metals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▪ Photography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▪ Conservation and Restoration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accent6">
                    <a:lumMod val="50000"/>
                  </a:schemeClr>
                </a:solidFill>
              </a:rPr>
              <a:t>Ohio Revised Science Standards</a:t>
            </a:r>
            <a:br>
              <a:rPr lang="en-US" sz="400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000" smtClean="0">
                <a:solidFill>
                  <a:schemeClr val="accent6">
                    <a:lumMod val="50000"/>
                  </a:schemeClr>
                </a:solidFill>
              </a:rPr>
              <a:t>Chemistry, Grades 9-12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198120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828800"/>
            <a:ext cx="7772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Atomic structure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Periodic table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err="1" smtClean="0"/>
              <a:t>Intramolecular</a:t>
            </a:r>
            <a:r>
              <a:rPr lang="en-US" altLang="en-US" sz="2800" dirty="0" smtClean="0"/>
              <a:t> chemical bonding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Representing compounds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Quantifying matter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Phases of matter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Intermolecular chemical bonding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Chemical reactions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Moles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Radioisotopes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807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1.3179"/>
  <p:tag name="PPTVERSION" val="14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</TotalTime>
  <Words>403</Words>
  <Application>Microsoft Office PowerPoint</Application>
  <PresentationFormat>On-screen Show (4:3)</PresentationFormat>
  <Paragraphs>129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Symbol</vt:lpstr>
      <vt:lpstr>Wingdings</vt:lpstr>
      <vt:lpstr>Office Theme</vt:lpstr>
      <vt:lpstr>The Chemistry of Art</vt:lpstr>
      <vt:lpstr>Overview</vt:lpstr>
      <vt:lpstr>Background</vt:lpstr>
      <vt:lpstr>Course Information</vt:lpstr>
      <vt:lpstr>Course Preparation</vt:lpstr>
      <vt:lpstr>PowerPoint Presentation</vt:lpstr>
      <vt:lpstr>General Information</vt:lpstr>
      <vt:lpstr>Overview of Topics</vt:lpstr>
      <vt:lpstr>PowerPoint Presentation</vt:lpstr>
      <vt:lpstr>Class Activities</vt:lpstr>
      <vt:lpstr>PowerPoint Presentation</vt:lpstr>
      <vt:lpstr>Demonstrations</vt:lpstr>
      <vt:lpstr>Components of Presentation</vt:lpstr>
      <vt:lpstr>Sample Presentation Polymers in Art</vt:lpstr>
      <vt:lpstr>Work with a partner to...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Check</vt:lpstr>
      <vt:lpstr>Shrinky Dinks Thank You!</vt:lpstr>
    </vt:vector>
  </TitlesOfParts>
  <Company>Lourdes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Interdisciplinary Development: Chemistry and Art</dc:title>
  <dc:creator>Chemistry</dc:creator>
  <cp:lastModifiedBy>Wise, Ph.D. Elizabeth</cp:lastModifiedBy>
  <cp:revision>391</cp:revision>
  <dcterms:created xsi:type="dcterms:W3CDTF">2011-08-22T18:49:46Z</dcterms:created>
  <dcterms:modified xsi:type="dcterms:W3CDTF">2017-11-09T15:38:51Z</dcterms:modified>
</cp:coreProperties>
</file>