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8" r:id="rId2"/>
    <p:sldId id="320" r:id="rId3"/>
    <p:sldId id="319" r:id="rId4"/>
    <p:sldId id="314" r:id="rId5"/>
    <p:sldId id="259" r:id="rId6"/>
    <p:sldId id="315" r:id="rId7"/>
    <p:sldId id="307" r:id="rId8"/>
    <p:sldId id="321" r:id="rId9"/>
    <p:sldId id="317" r:id="rId10"/>
    <p:sldId id="316" r:id="rId11"/>
    <p:sldId id="311" r:id="rId12"/>
    <p:sldId id="322" r:id="rId13"/>
    <p:sldId id="262" r:id="rId14"/>
  </p:sldIdLst>
  <p:sldSz cx="9144000" cy="6858000" type="screen4x3"/>
  <p:notesSz cx="7102475" cy="9388475"/>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383" cy="469745"/>
          </a:xfrm>
          <a:prstGeom prst="rect">
            <a:avLst/>
          </a:prstGeom>
        </p:spPr>
        <p:txBody>
          <a:bodyPr vert="horz" lIns="92464" tIns="46232" rIns="92464" bIns="46232" rtlCol="0"/>
          <a:lstStyle>
            <a:lvl1pPr algn="l">
              <a:defRPr sz="1200"/>
            </a:lvl1pPr>
          </a:lstStyle>
          <a:p>
            <a:endParaRPr lang="en-US"/>
          </a:p>
        </p:txBody>
      </p:sp>
      <p:sp>
        <p:nvSpPr>
          <p:cNvPr id="3" name="Date Placeholder 2"/>
          <p:cNvSpPr>
            <a:spLocks noGrp="1"/>
          </p:cNvSpPr>
          <p:nvPr>
            <p:ph type="dt" sz="quarter" idx="1"/>
          </p:nvPr>
        </p:nvSpPr>
        <p:spPr>
          <a:xfrm>
            <a:off x="4022485" y="0"/>
            <a:ext cx="3078383" cy="469745"/>
          </a:xfrm>
          <a:prstGeom prst="rect">
            <a:avLst/>
          </a:prstGeom>
        </p:spPr>
        <p:txBody>
          <a:bodyPr vert="horz" lIns="92464" tIns="46232" rIns="92464" bIns="46232" rtlCol="0"/>
          <a:lstStyle>
            <a:lvl1pPr algn="r">
              <a:defRPr sz="1200"/>
            </a:lvl1pPr>
          </a:lstStyle>
          <a:p>
            <a:fld id="{2BCEAA40-2950-4037-A446-BB807CADABDD}" type="datetimeFigureOut">
              <a:rPr lang="en-US" smtClean="0"/>
              <a:pPr/>
              <a:t>11/17/2017</a:t>
            </a:fld>
            <a:endParaRPr lang="en-US"/>
          </a:p>
        </p:txBody>
      </p:sp>
      <p:sp>
        <p:nvSpPr>
          <p:cNvPr id="4" name="Footer Placeholder 3"/>
          <p:cNvSpPr>
            <a:spLocks noGrp="1"/>
          </p:cNvSpPr>
          <p:nvPr>
            <p:ph type="ftr" sz="quarter" idx="2"/>
          </p:nvPr>
        </p:nvSpPr>
        <p:spPr>
          <a:xfrm>
            <a:off x="0" y="8917127"/>
            <a:ext cx="3078383" cy="469745"/>
          </a:xfrm>
          <a:prstGeom prst="rect">
            <a:avLst/>
          </a:prstGeom>
        </p:spPr>
        <p:txBody>
          <a:bodyPr vert="horz" lIns="92464" tIns="46232" rIns="92464" bIns="46232" rtlCol="0" anchor="b"/>
          <a:lstStyle>
            <a:lvl1pPr algn="l">
              <a:defRPr sz="1200"/>
            </a:lvl1pPr>
          </a:lstStyle>
          <a:p>
            <a:endParaRPr lang="en-US"/>
          </a:p>
        </p:txBody>
      </p:sp>
      <p:sp>
        <p:nvSpPr>
          <p:cNvPr id="5" name="Slide Number Placeholder 4"/>
          <p:cNvSpPr>
            <a:spLocks noGrp="1"/>
          </p:cNvSpPr>
          <p:nvPr>
            <p:ph type="sldNum" sz="quarter" idx="3"/>
          </p:nvPr>
        </p:nvSpPr>
        <p:spPr>
          <a:xfrm>
            <a:off x="4022485" y="8917127"/>
            <a:ext cx="3078383" cy="469745"/>
          </a:xfrm>
          <a:prstGeom prst="rect">
            <a:avLst/>
          </a:prstGeom>
        </p:spPr>
        <p:txBody>
          <a:bodyPr vert="horz" lIns="92464" tIns="46232" rIns="92464" bIns="46232" rtlCol="0" anchor="b"/>
          <a:lstStyle>
            <a:lvl1pPr algn="r">
              <a:defRPr sz="1200"/>
            </a:lvl1pPr>
          </a:lstStyle>
          <a:p>
            <a:fld id="{129B5C99-470C-4906-B79E-8643D049DB3C}" type="slidenum">
              <a:rPr lang="en-US" smtClean="0"/>
              <a:pPr/>
              <a:t>‹#›</a:t>
            </a:fld>
            <a:endParaRPr lang="en-US"/>
          </a:p>
        </p:txBody>
      </p:sp>
    </p:spTree>
    <p:extLst>
      <p:ext uri="{BB962C8B-B14F-4D97-AF65-F5344CB8AC3E}">
        <p14:creationId xmlns:p14="http://schemas.microsoft.com/office/powerpoint/2010/main" val="42203908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383" cy="469745"/>
          </a:xfrm>
          <a:prstGeom prst="rect">
            <a:avLst/>
          </a:prstGeom>
        </p:spPr>
        <p:txBody>
          <a:bodyPr vert="horz" lIns="92464" tIns="46232" rIns="92464" bIns="46232" rtlCol="0"/>
          <a:lstStyle>
            <a:lvl1pPr algn="l">
              <a:defRPr sz="1200"/>
            </a:lvl1pPr>
          </a:lstStyle>
          <a:p>
            <a:endParaRPr lang="en-US"/>
          </a:p>
        </p:txBody>
      </p:sp>
      <p:sp>
        <p:nvSpPr>
          <p:cNvPr id="3" name="Date Placeholder 2"/>
          <p:cNvSpPr>
            <a:spLocks noGrp="1"/>
          </p:cNvSpPr>
          <p:nvPr>
            <p:ph type="dt" idx="1"/>
          </p:nvPr>
        </p:nvSpPr>
        <p:spPr>
          <a:xfrm>
            <a:off x="4022485" y="0"/>
            <a:ext cx="3078383" cy="469745"/>
          </a:xfrm>
          <a:prstGeom prst="rect">
            <a:avLst/>
          </a:prstGeom>
        </p:spPr>
        <p:txBody>
          <a:bodyPr vert="horz" lIns="92464" tIns="46232" rIns="92464" bIns="46232" rtlCol="0"/>
          <a:lstStyle>
            <a:lvl1pPr algn="r">
              <a:defRPr sz="1200"/>
            </a:lvl1pPr>
          </a:lstStyle>
          <a:p>
            <a:fld id="{9A5BBA0C-8442-48E8-9651-C5031BB0F293}" type="datetimeFigureOut">
              <a:rPr lang="en-US" smtClean="0"/>
              <a:pPr/>
              <a:t>11/17/2017</a:t>
            </a:fld>
            <a:endParaRPr lang="en-US"/>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2464" tIns="46232" rIns="92464" bIns="46232" rtlCol="0" anchor="ctr"/>
          <a:lstStyle/>
          <a:p>
            <a:endParaRPr lang="en-US"/>
          </a:p>
        </p:txBody>
      </p:sp>
      <p:sp>
        <p:nvSpPr>
          <p:cNvPr id="5" name="Notes Placeholder 4"/>
          <p:cNvSpPr>
            <a:spLocks noGrp="1"/>
          </p:cNvSpPr>
          <p:nvPr>
            <p:ph type="body" sz="quarter" idx="3"/>
          </p:nvPr>
        </p:nvSpPr>
        <p:spPr>
          <a:xfrm>
            <a:off x="710891" y="4460167"/>
            <a:ext cx="5680693" cy="4224494"/>
          </a:xfrm>
          <a:prstGeom prst="rect">
            <a:avLst/>
          </a:prstGeom>
        </p:spPr>
        <p:txBody>
          <a:bodyPr vert="horz" lIns="92464" tIns="46232" rIns="92464" bIns="4623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127"/>
            <a:ext cx="3078383" cy="469745"/>
          </a:xfrm>
          <a:prstGeom prst="rect">
            <a:avLst/>
          </a:prstGeom>
        </p:spPr>
        <p:txBody>
          <a:bodyPr vert="horz" lIns="92464" tIns="46232" rIns="92464" bIns="46232" rtlCol="0" anchor="b"/>
          <a:lstStyle>
            <a:lvl1pPr algn="l">
              <a:defRPr sz="1200"/>
            </a:lvl1pPr>
          </a:lstStyle>
          <a:p>
            <a:endParaRPr lang="en-US"/>
          </a:p>
        </p:txBody>
      </p:sp>
      <p:sp>
        <p:nvSpPr>
          <p:cNvPr id="7" name="Slide Number Placeholder 6"/>
          <p:cNvSpPr>
            <a:spLocks noGrp="1"/>
          </p:cNvSpPr>
          <p:nvPr>
            <p:ph type="sldNum" sz="quarter" idx="5"/>
          </p:nvPr>
        </p:nvSpPr>
        <p:spPr>
          <a:xfrm>
            <a:off x="4022485" y="8917127"/>
            <a:ext cx="3078383" cy="469745"/>
          </a:xfrm>
          <a:prstGeom prst="rect">
            <a:avLst/>
          </a:prstGeom>
        </p:spPr>
        <p:txBody>
          <a:bodyPr vert="horz" lIns="92464" tIns="46232" rIns="92464" bIns="46232" rtlCol="0" anchor="b"/>
          <a:lstStyle>
            <a:lvl1pPr algn="r">
              <a:defRPr sz="1200"/>
            </a:lvl1pPr>
          </a:lstStyle>
          <a:p>
            <a:fld id="{3DB129C5-F7E8-4D7C-B72E-83C03F236545}" type="slidenum">
              <a:rPr lang="en-US" smtClean="0"/>
              <a:pPr/>
              <a:t>‹#›</a:t>
            </a:fld>
            <a:endParaRPr lang="en-US"/>
          </a:p>
        </p:txBody>
      </p:sp>
    </p:spTree>
    <p:extLst>
      <p:ext uri="{BB962C8B-B14F-4D97-AF65-F5344CB8AC3E}">
        <p14:creationId xmlns:p14="http://schemas.microsoft.com/office/powerpoint/2010/main" val="439079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 years old</a:t>
            </a:r>
            <a:r>
              <a:rPr lang="en-US" baseline="0" dirty="0" smtClean="0"/>
              <a:t> from the </a:t>
            </a:r>
            <a:r>
              <a:rPr lang="en-US" dirty="0" smtClean="0"/>
              <a:t>Center for Elementary Math &amp;</a:t>
            </a:r>
            <a:r>
              <a:rPr lang="en-US" baseline="0" dirty="0" smtClean="0"/>
              <a:t> </a:t>
            </a:r>
            <a:r>
              <a:rPr lang="en-US" dirty="0" smtClean="0"/>
              <a:t>Science Education at the University of Chicago – The STEM School Study (S3)</a:t>
            </a:r>
          </a:p>
          <a:p>
            <a:r>
              <a:rPr lang="en-US" dirty="0" smtClean="0"/>
              <a:t>Kind of education-focused</a:t>
            </a:r>
            <a:r>
              <a:rPr lang="en-US" baseline="0" dirty="0" smtClean="0"/>
              <a:t> terminology and student (and teacher?) perceptions</a:t>
            </a:r>
          </a:p>
          <a:p>
            <a:endParaRPr lang="en-US" dirty="0"/>
          </a:p>
        </p:txBody>
      </p:sp>
      <p:sp>
        <p:nvSpPr>
          <p:cNvPr id="4" name="Slide Number Placeholder 3"/>
          <p:cNvSpPr>
            <a:spLocks noGrp="1"/>
          </p:cNvSpPr>
          <p:nvPr>
            <p:ph type="sldNum" sz="quarter" idx="10"/>
          </p:nvPr>
        </p:nvSpPr>
        <p:spPr/>
        <p:txBody>
          <a:bodyPr/>
          <a:lstStyle/>
          <a:p>
            <a:fld id="{3DB129C5-F7E8-4D7C-B72E-83C03F236545}" type="slidenum">
              <a:rPr lang="en-US" smtClean="0"/>
              <a:pPr/>
              <a:t>2</a:t>
            </a:fld>
            <a:endParaRPr lang="en-US"/>
          </a:p>
        </p:txBody>
      </p:sp>
    </p:spTree>
    <p:extLst>
      <p:ext uri="{BB962C8B-B14F-4D97-AF65-F5344CB8AC3E}">
        <p14:creationId xmlns:p14="http://schemas.microsoft.com/office/powerpoint/2010/main" val="1085710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Dayton, Ohio</a:t>
            </a:r>
            <a:r>
              <a:rPr lang="en-US" baseline="0" dirty="0" smtClean="0"/>
              <a:t> is a STEM-rich region of historic innovation and collaboration</a:t>
            </a:r>
          </a:p>
          <a:p>
            <a:r>
              <a:rPr lang="en-US" baseline="0" dirty="0" smtClean="0"/>
              <a:t>2013-14 school year – 100 individual adult volunteers for CJ STEMM, including 17 CJ alumni</a:t>
            </a:r>
            <a:endParaRPr lang="en-US" dirty="0"/>
          </a:p>
        </p:txBody>
      </p:sp>
      <p:sp>
        <p:nvSpPr>
          <p:cNvPr id="4" name="Slide Number Placeholder 3"/>
          <p:cNvSpPr>
            <a:spLocks noGrp="1"/>
          </p:cNvSpPr>
          <p:nvPr>
            <p:ph type="sldNum" sz="quarter" idx="10"/>
          </p:nvPr>
        </p:nvSpPr>
        <p:spPr/>
        <p:txBody>
          <a:bodyPr/>
          <a:lstStyle/>
          <a:p>
            <a:fld id="{736A1E0E-3EFF-4E16-B48F-FD79090F616A}" type="slidenum">
              <a:rPr lang="en-US" smtClean="0"/>
              <a:pPr/>
              <a:t>12</a:t>
            </a:fld>
            <a:endParaRPr lang="en-US"/>
          </a:p>
        </p:txBody>
      </p:sp>
    </p:spTree>
    <p:extLst>
      <p:ext uri="{BB962C8B-B14F-4D97-AF65-F5344CB8AC3E}">
        <p14:creationId xmlns:p14="http://schemas.microsoft.com/office/powerpoint/2010/main" val="3464729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a:t>
            </a:r>
            <a:r>
              <a:rPr lang="en-US" baseline="0" dirty="0" smtClean="0"/>
              <a:t> Alice Christie – President’s Professor Emeritus Arizona State University</a:t>
            </a:r>
            <a:endParaRPr lang="en-US" dirty="0" smtClean="0"/>
          </a:p>
          <a:p>
            <a:r>
              <a:rPr lang="en-US" dirty="0" smtClean="0"/>
              <a:t>Kind of education-focused</a:t>
            </a:r>
            <a:r>
              <a:rPr lang="en-US" baseline="0" dirty="0" smtClean="0"/>
              <a:t> terminology and student (and teacher?) perception</a:t>
            </a:r>
          </a:p>
          <a:p>
            <a:endParaRPr lang="en-US" dirty="0"/>
          </a:p>
        </p:txBody>
      </p:sp>
      <p:sp>
        <p:nvSpPr>
          <p:cNvPr id="4" name="Slide Number Placeholder 3"/>
          <p:cNvSpPr>
            <a:spLocks noGrp="1"/>
          </p:cNvSpPr>
          <p:nvPr>
            <p:ph type="sldNum" sz="quarter" idx="10"/>
          </p:nvPr>
        </p:nvSpPr>
        <p:spPr/>
        <p:txBody>
          <a:bodyPr/>
          <a:lstStyle/>
          <a:p>
            <a:fld id="{3DB129C5-F7E8-4D7C-B72E-83C03F236545}" type="slidenum">
              <a:rPr lang="en-US" smtClean="0"/>
              <a:pPr/>
              <a:t>3</a:t>
            </a:fld>
            <a:endParaRPr lang="en-US"/>
          </a:p>
        </p:txBody>
      </p:sp>
    </p:spTree>
    <p:extLst>
      <p:ext uri="{BB962C8B-B14F-4D97-AF65-F5344CB8AC3E}">
        <p14:creationId xmlns:p14="http://schemas.microsoft.com/office/powerpoint/2010/main" val="3154763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Kind of business</a:t>
            </a:r>
            <a:r>
              <a:rPr lang="en-US" baseline="0" dirty="0" smtClean="0"/>
              <a:t>/industry-focused terminology</a:t>
            </a:r>
          </a:p>
          <a:p>
            <a:r>
              <a:rPr lang="en-US" baseline="0" dirty="0" smtClean="0"/>
              <a:t>More positive, forward-thinking, looking outside the classroom at STEM practitioners and work</a:t>
            </a:r>
          </a:p>
          <a:p>
            <a:endParaRPr lang="en-US" dirty="0"/>
          </a:p>
        </p:txBody>
      </p:sp>
      <p:sp>
        <p:nvSpPr>
          <p:cNvPr id="4" name="Slide Number Placeholder 3"/>
          <p:cNvSpPr>
            <a:spLocks noGrp="1"/>
          </p:cNvSpPr>
          <p:nvPr>
            <p:ph type="sldNum" sz="quarter" idx="10"/>
          </p:nvPr>
        </p:nvSpPr>
        <p:spPr/>
        <p:txBody>
          <a:bodyPr/>
          <a:lstStyle/>
          <a:p>
            <a:fld id="{3DB129C5-F7E8-4D7C-B72E-83C03F236545}" type="slidenum">
              <a:rPr lang="en-US" smtClean="0"/>
              <a:pPr/>
              <a:t>4</a:t>
            </a:fld>
            <a:endParaRPr lang="en-US"/>
          </a:p>
        </p:txBody>
      </p:sp>
    </p:spTree>
    <p:extLst>
      <p:ext uri="{BB962C8B-B14F-4D97-AF65-F5344CB8AC3E}">
        <p14:creationId xmlns:p14="http://schemas.microsoft.com/office/powerpoint/2010/main" val="4178593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Curiosity</a:t>
            </a:r>
            <a:r>
              <a:rPr lang="en-US" baseline="0" dirty="0" smtClean="0"/>
              <a:t> leads to creativity and innovation</a:t>
            </a:r>
          </a:p>
          <a:p>
            <a:r>
              <a:rPr lang="en-US" baseline="0" dirty="0" smtClean="0"/>
              <a:t>A Curious Mind: The Secret to a Bigger Life book by Brian Grazer</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DB129C5-F7E8-4D7C-B72E-83C03F236545}" type="slidenum">
              <a:rPr lang="en-US" smtClean="0"/>
              <a:pPr/>
              <a:t>5</a:t>
            </a:fld>
            <a:endParaRPr lang="en-US"/>
          </a:p>
        </p:txBody>
      </p:sp>
    </p:spTree>
    <p:extLst>
      <p:ext uri="{BB962C8B-B14F-4D97-AF65-F5344CB8AC3E}">
        <p14:creationId xmlns:p14="http://schemas.microsoft.com/office/powerpoint/2010/main" val="197291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Started</a:t>
            </a:r>
            <a:r>
              <a:rPr lang="en-US" baseline="0" dirty="0" smtClean="0"/>
              <a:t> in 2008-09</a:t>
            </a:r>
          </a:p>
          <a:p>
            <a:endParaRPr lang="en-US" dirty="0"/>
          </a:p>
        </p:txBody>
      </p:sp>
      <p:sp>
        <p:nvSpPr>
          <p:cNvPr id="4" name="Slide Number Placeholder 3"/>
          <p:cNvSpPr>
            <a:spLocks noGrp="1"/>
          </p:cNvSpPr>
          <p:nvPr>
            <p:ph type="sldNum" sz="quarter" idx="10"/>
          </p:nvPr>
        </p:nvSpPr>
        <p:spPr/>
        <p:txBody>
          <a:bodyPr/>
          <a:lstStyle/>
          <a:p>
            <a:fld id="{736A1E0E-3EFF-4E16-B48F-FD79090F616A}" type="slidenum">
              <a:rPr lang="en-US" smtClean="0"/>
              <a:pPr/>
              <a:t>7</a:t>
            </a:fld>
            <a:endParaRPr lang="en-US"/>
          </a:p>
        </p:txBody>
      </p:sp>
    </p:spTree>
    <p:extLst>
      <p:ext uri="{BB962C8B-B14F-4D97-AF65-F5344CB8AC3E}">
        <p14:creationId xmlns:p14="http://schemas.microsoft.com/office/powerpoint/2010/main" val="1003029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Started</a:t>
            </a:r>
            <a:r>
              <a:rPr lang="en-US" baseline="0" dirty="0" smtClean="0"/>
              <a:t> in 2008-09</a:t>
            </a:r>
          </a:p>
          <a:p>
            <a:endParaRPr lang="en-US" dirty="0"/>
          </a:p>
        </p:txBody>
      </p:sp>
      <p:sp>
        <p:nvSpPr>
          <p:cNvPr id="4" name="Slide Number Placeholder 3"/>
          <p:cNvSpPr>
            <a:spLocks noGrp="1"/>
          </p:cNvSpPr>
          <p:nvPr>
            <p:ph type="sldNum" sz="quarter" idx="10"/>
          </p:nvPr>
        </p:nvSpPr>
        <p:spPr/>
        <p:txBody>
          <a:bodyPr/>
          <a:lstStyle/>
          <a:p>
            <a:fld id="{736A1E0E-3EFF-4E16-B48F-FD79090F616A}" type="slidenum">
              <a:rPr lang="en-US" smtClean="0"/>
              <a:pPr/>
              <a:t>8</a:t>
            </a:fld>
            <a:endParaRPr lang="en-US"/>
          </a:p>
        </p:txBody>
      </p:sp>
    </p:spTree>
    <p:extLst>
      <p:ext uri="{BB962C8B-B14F-4D97-AF65-F5344CB8AC3E}">
        <p14:creationId xmlns:p14="http://schemas.microsoft.com/office/powerpoint/2010/main" val="3151532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Dayton, Ohio</a:t>
            </a:r>
            <a:r>
              <a:rPr lang="en-US" baseline="0" dirty="0" smtClean="0"/>
              <a:t> is a STEM-rich region of historic innovation and collaboration</a:t>
            </a:r>
          </a:p>
          <a:p>
            <a:r>
              <a:rPr lang="en-US" baseline="0" dirty="0" smtClean="0"/>
              <a:t>2013-14 school year – 100 individual adult volunteers for CJ STEMM, including 17 CJ alumni</a:t>
            </a:r>
            <a:endParaRPr lang="en-US" dirty="0"/>
          </a:p>
        </p:txBody>
      </p:sp>
      <p:sp>
        <p:nvSpPr>
          <p:cNvPr id="4" name="Slide Number Placeholder 3"/>
          <p:cNvSpPr>
            <a:spLocks noGrp="1"/>
          </p:cNvSpPr>
          <p:nvPr>
            <p:ph type="sldNum" sz="quarter" idx="10"/>
          </p:nvPr>
        </p:nvSpPr>
        <p:spPr/>
        <p:txBody>
          <a:bodyPr/>
          <a:lstStyle/>
          <a:p>
            <a:fld id="{736A1E0E-3EFF-4E16-B48F-FD79090F616A}" type="slidenum">
              <a:rPr lang="en-US" smtClean="0"/>
              <a:pPr/>
              <a:t>9</a:t>
            </a:fld>
            <a:endParaRPr lang="en-US"/>
          </a:p>
        </p:txBody>
      </p:sp>
    </p:spTree>
    <p:extLst>
      <p:ext uri="{BB962C8B-B14F-4D97-AF65-F5344CB8AC3E}">
        <p14:creationId xmlns:p14="http://schemas.microsoft.com/office/powerpoint/2010/main" val="19715245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Dayton, Ohio</a:t>
            </a:r>
            <a:r>
              <a:rPr lang="en-US" baseline="0" dirty="0" smtClean="0"/>
              <a:t> is a STEM-rich region of historic innovation and collaboration</a:t>
            </a:r>
          </a:p>
          <a:p>
            <a:r>
              <a:rPr lang="en-US" baseline="0" dirty="0" smtClean="0"/>
              <a:t>2013-14 school year – 100 individual adult volunteers for CJ STEMM, including 17 CJ alumni</a:t>
            </a:r>
            <a:endParaRPr lang="en-US" dirty="0"/>
          </a:p>
        </p:txBody>
      </p:sp>
      <p:sp>
        <p:nvSpPr>
          <p:cNvPr id="4" name="Slide Number Placeholder 3"/>
          <p:cNvSpPr>
            <a:spLocks noGrp="1"/>
          </p:cNvSpPr>
          <p:nvPr>
            <p:ph type="sldNum" sz="quarter" idx="10"/>
          </p:nvPr>
        </p:nvSpPr>
        <p:spPr/>
        <p:txBody>
          <a:bodyPr/>
          <a:lstStyle/>
          <a:p>
            <a:fld id="{736A1E0E-3EFF-4E16-B48F-FD79090F616A}" type="slidenum">
              <a:rPr lang="en-US" smtClean="0"/>
              <a:pPr/>
              <a:t>10</a:t>
            </a:fld>
            <a:endParaRPr lang="en-US"/>
          </a:p>
        </p:txBody>
      </p:sp>
    </p:spTree>
    <p:extLst>
      <p:ext uri="{BB962C8B-B14F-4D97-AF65-F5344CB8AC3E}">
        <p14:creationId xmlns:p14="http://schemas.microsoft.com/office/powerpoint/2010/main" val="4981936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Dayton, Ohio</a:t>
            </a:r>
            <a:r>
              <a:rPr lang="en-US" baseline="0" dirty="0" smtClean="0"/>
              <a:t> is a STEM-rich region of historic innovation and collaboration</a:t>
            </a:r>
          </a:p>
          <a:p>
            <a:r>
              <a:rPr lang="en-US" baseline="0" dirty="0" smtClean="0"/>
              <a:t>2013-14 school year – 100 individual adult volunteers for CJ STEMM, including 17 CJ alumni</a:t>
            </a:r>
            <a:endParaRPr lang="en-US" dirty="0"/>
          </a:p>
        </p:txBody>
      </p:sp>
      <p:sp>
        <p:nvSpPr>
          <p:cNvPr id="4" name="Slide Number Placeholder 3"/>
          <p:cNvSpPr>
            <a:spLocks noGrp="1"/>
          </p:cNvSpPr>
          <p:nvPr>
            <p:ph type="sldNum" sz="quarter" idx="10"/>
          </p:nvPr>
        </p:nvSpPr>
        <p:spPr/>
        <p:txBody>
          <a:bodyPr/>
          <a:lstStyle/>
          <a:p>
            <a:fld id="{736A1E0E-3EFF-4E16-B48F-FD79090F616A}" type="slidenum">
              <a:rPr lang="en-US" smtClean="0"/>
              <a:pPr/>
              <a:t>11</a:t>
            </a:fld>
            <a:endParaRPr lang="en-US"/>
          </a:p>
        </p:txBody>
      </p:sp>
    </p:spTree>
    <p:extLst>
      <p:ext uri="{BB962C8B-B14F-4D97-AF65-F5344CB8AC3E}">
        <p14:creationId xmlns:p14="http://schemas.microsoft.com/office/powerpoint/2010/main" val="1727149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340313-348A-4F2A-B44A-3AD0278AB8B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8DC3CB-ECB2-4D18-AA29-C82BB350B12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6DAE59-5869-4E54-94CE-ADA78CD2F01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810252-8FE0-4796-AFC6-699F37B1D98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622186-09CE-4B02-A3A4-2BD47DD8FE0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0313A16-96E0-46AF-99C3-43AEB3EE7E8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A775D93-9C93-48C1-975D-09A70BD3659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4C7F9EA-C747-431B-9962-54E2393B353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A167568-807A-4BF1-933C-CA556C91D09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824B1B4-6B4B-461B-9D19-B0DEDA708A7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1A429F6-03A3-407C-ABCE-32D56FB97B7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charset="-128"/>
              </a:defRPr>
            </a:lvl1pPr>
          </a:lstStyle>
          <a:p>
            <a:pPr>
              <a:defRPr/>
            </a:pPr>
            <a:fld id="{5BA54098-307E-4A79-98F2-559949EC16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mj-cs"/>
        </a:defRPr>
      </a:lvl1pPr>
      <a:lvl2pPr algn="ctr" rtl="0" eaLnBrk="0" fontAlgn="base" hangingPunct="0">
        <a:spcBef>
          <a:spcPct val="0"/>
        </a:spcBef>
        <a:spcAft>
          <a:spcPct val="0"/>
        </a:spcAft>
        <a:defRPr sz="4400">
          <a:solidFill>
            <a:schemeClr val="tx2"/>
          </a:solidFill>
          <a:latin typeface="Arial" charset="0"/>
          <a:ea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jeagles.org/"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mailto:mdraeger@cjeagles.org" TargetMode="External"/><Relationship Id="rId4" Type="http://schemas.openxmlformats.org/officeDocument/2006/relationships/hyperlink" Target="http://www.cjeagles.org/cj-stemm/cj-stem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PPTsecondaryslide_CJSTEMM.jpg"/>
          <p:cNvPicPr>
            <a:picLocks noChangeAspect="1"/>
          </p:cNvPicPr>
          <p:nvPr/>
        </p:nvPicPr>
        <p:blipFill>
          <a:blip r:embed="rId2" cstate="print"/>
          <a:srcRect/>
          <a:stretch>
            <a:fillRect/>
          </a:stretch>
        </p:blipFill>
        <p:spPr bwMode="auto">
          <a:xfrm>
            <a:off x="6350" y="0"/>
            <a:ext cx="9137650" cy="6858000"/>
          </a:xfrm>
          <a:prstGeom prst="rect">
            <a:avLst/>
          </a:prstGeom>
          <a:noFill/>
          <a:ln w="9525">
            <a:noFill/>
            <a:miter lim="800000"/>
            <a:headEnd/>
            <a:tailEnd/>
          </a:ln>
        </p:spPr>
      </p:pic>
      <p:sp>
        <p:nvSpPr>
          <p:cNvPr id="4099"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4100" name="Rectangle 3"/>
          <p:cNvSpPr>
            <a:spLocks noChangeArrowheads="1"/>
          </p:cNvSpPr>
          <p:nvPr/>
        </p:nvSpPr>
        <p:spPr bwMode="auto">
          <a:xfrm>
            <a:off x="381000" y="762000"/>
            <a:ext cx="8305800" cy="646331"/>
          </a:xfrm>
          <a:prstGeom prst="rect">
            <a:avLst/>
          </a:prstGeom>
          <a:noFill/>
          <a:ln w="9525">
            <a:noFill/>
            <a:miter lim="800000"/>
            <a:headEnd/>
            <a:tailEnd/>
          </a:ln>
        </p:spPr>
        <p:txBody>
          <a:bodyPr wrap="square">
            <a:spAutoFit/>
          </a:bodyPr>
          <a:lstStyle/>
          <a:p>
            <a:pPr algn="ctr"/>
            <a:r>
              <a:rPr lang="en-US" sz="3600" b="1" dirty="0" smtClean="0">
                <a:latin typeface="Calibri" panose="020F0502020204030204" pitchFamily="34" charset="0"/>
              </a:rPr>
              <a:t>STEM Inside and Out</a:t>
            </a:r>
          </a:p>
        </p:txBody>
      </p:sp>
      <p:sp>
        <p:nvSpPr>
          <p:cNvPr id="4101" name="Rectangle 4"/>
          <p:cNvSpPr>
            <a:spLocks noChangeArrowheads="1"/>
          </p:cNvSpPr>
          <p:nvPr/>
        </p:nvSpPr>
        <p:spPr bwMode="auto">
          <a:xfrm>
            <a:off x="2895600" y="2667000"/>
            <a:ext cx="5715000" cy="1200329"/>
          </a:xfrm>
          <a:prstGeom prst="rect">
            <a:avLst/>
          </a:prstGeom>
          <a:noFill/>
          <a:ln w="9525">
            <a:noFill/>
            <a:miter lim="800000"/>
            <a:headEnd/>
            <a:tailEnd/>
          </a:ln>
        </p:spPr>
        <p:txBody>
          <a:bodyPr wrap="square">
            <a:spAutoFit/>
          </a:bodyPr>
          <a:lstStyle/>
          <a:p>
            <a:pPr algn="r"/>
            <a:r>
              <a:rPr lang="en-US" b="1" dirty="0">
                <a:latin typeface="Calibri" panose="020F0502020204030204" pitchFamily="34" charset="0"/>
                <a:cs typeface="Arial" charset="0"/>
              </a:rPr>
              <a:t>Meg </a:t>
            </a:r>
            <a:r>
              <a:rPr lang="en-US" b="1" dirty="0" err="1" smtClean="0">
                <a:latin typeface="Calibri" panose="020F0502020204030204" pitchFamily="34" charset="0"/>
                <a:cs typeface="Arial" charset="0"/>
              </a:rPr>
              <a:t>Draeger</a:t>
            </a:r>
            <a:endParaRPr lang="en-US" b="1" dirty="0" smtClean="0">
              <a:latin typeface="Calibri" panose="020F0502020204030204" pitchFamily="34" charset="0"/>
              <a:cs typeface="Arial" charset="0"/>
            </a:endParaRPr>
          </a:p>
          <a:p>
            <a:pPr algn="r"/>
            <a:r>
              <a:rPr lang="en-US" dirty="0" smtClean="0">
                <a:latin typeface="Calibri" panose="020F0502020204030204" pitchFamily="34" charset="0"/>
                <a:cs typeface="Arial" charset="0"/>
              </a:rPr>
              <a:t>CJ STEMM Coordinator</a:t>
            </a:r>
          </a:p>
          <a:p>
            <a:pPr algn="r"/>
            <a:r>
              <a:rPr lang="en-US" dirty="0" err="1" smtClean="0">
                <a:latin typeface="Calibri" panose="020F0502020204030204" pitchFamily="34" charset="0"/>
                <a:cs typeface="Arial" charset="0"/>
              </a:rPr>
              <a:t>Chaminade</a:t>
            </a:r>
            <a:r>
              <a:rPr lang="en-US" dirty="0" smtClean="0">
                <a:latin typeface="Calibri" panose="020F0502020204030204" pitchFamily="34" charset="0"/>
                <a:cs typeface="Arial" charset="0"/>
              </a:rPr>
              <a:t> </a:t>
            </a:r>
            <a:r>
              <a:rPr lang="en-US" dirty="0">
                <a:latin typeface="Calibri" panose="020F0502020204030204" pitchFamily="34" charset="0"/>
                <a:cs typeface="Arial" charset="0"/>
              </a:rPr>
              <a:t>Julienne Catholic High </a:t>
            </a:r>
            <a:r>
              <a:rPr lang="en-US" dirty="0" smtClean="0">
                <a:latin typeface="Calibri" panose="020F0502020204030204" pitchFamily="34" charset="0"/>
                <a:cs typeface="Arial" charset="0"/>
              </a:rPr>
              <a:t>School</a:t>
            </a:r>
          </a:p>
          <a:p>
            <a:pPr algn="r"/>
            <a:r>
              <a:rPr lang="en-US" dirty="0" smtClean="0">
                <a:latin typeface="Calibri" panose="020F0502020204030204" pitchFamily="34" charset="0"/>
                <a:cs typeface="Arial" charset="0"/>
              </a:rPr>
              <a:t>Dayton, OH</a:t>
            </a:r>
          </a:p>
        </p:txBody>
      </p:sp>
      <p:sp>
        <p:nvSpPr>
          <p:cNvPr id="6" name="TextBox 5"/>
          <p:cNvSpPr txBox="1"/>
          <p:nvPr/>
        </p:nvSpPr>
        <p:spPr>
          <a:xfrm>
            <a:off x="346295" y="3846204"/>
            <a:ext cx="3657600" cy="1492716"/>
          </a:xfrm>
          <a:prstGeom prst="rect">
            <a:avLst/>
          </a:prstGeom>
          <a:noFill/>
        </p:spPr>
        <p:txBody>
          <a:bodyPr wrap="square" rtlCol="0">
            <a:spAutoFit/>
          </a:bodyPr>
          <a:lstStyle/>
          <a:p>
            <a:pPr>
              <a:spcBef>
                <a:spcPts val="0"/>
              </a:spcBef>
            </a:pPr>
            <a:r>
              <a:rPr lang="en-US" b="1" dirty="0" smtClean="0">
                <a:latin typeface="Calibri" panose="020F0502020204030204" pitchFamily="34" charset="0"/>
              </a:rPr>
              <a:t>NWO Symposium on STEM Teaching</a:t>
            </a:r>
          </a:p>
          <a:p>
            <a:pPr>
              <a:spcBef>
                <a:spcPts val="0"/>
              </a:spcBef>
            </a:pPr>
            <a:endParaRPr lang="en-US" sz="1100" b="1" dirty="0" smtClean="0">
              <a:latin typeface="Calibri" panose="020F0502020204030204" pitchFamily="34" charset="0"/>
            </a:endParaRPr>
          </a:p>
          <a:p>
            <a:pPr>
              <a:spcBef>
                <a:spcPts val="0"/>
              </a:spcBef>
            </a:pPr>
            <a:r>
              <a:rPr lang="en-US" b="1" dirty="0" smtClean="0">
                <a:latin typeface="Calibri" panose="020F0502020204030204" pitchFamily="34" charset="0"/>
              </a:rPr>
              <a:t>Bowling Green State University</a:t>
            </a:r>
          </a:p>
          <a:p>
            <a:pPr>
              <a:spcBef>
                <a:spcPts val="0"/>
              </a:spcBef>
            </a:pPr>
            <a:r>
              <a:rPr lang="en-US" b="1" dirty="0" smtClean="0">
                <a:latin typeface="Calibri" panose="020F0502020204030204" pitchFamily="34" charset="0"/>
              </a:rPr>
              <a:t>Bowling Green, Ohio</a:t>
            </a:r>
          </a:p>
          <a:p>
            <a:pPr>
              <a:spcBef>
                <a:spcPts val="0"/>
              </a:spcBef>
            </a:pPr>
            <a:endParaRPr lang="en-US" sz="800" dirty="0" smtClean="0">
              <a:latin typeface="Calibri" panose="020F0502020204030204" pitchFamily="34" charset="0"/>
            </a:endParaRPr>
          </a:p>
          <a:p>
            <a:pPr>
              <a:spcBef>
                <a:spcPts val="0"/>
              </a:spcBef>
            </a:pPr>
            <a:r>
              <a:rPr lang="en-US" dirty="0" smtClean="0">
                <a:latin typeface="Calibri" panose="020F0502020204030204" pitchFamily="34" charset="0"/>
              </a:rPr>
              <a:t>Saturday, November 18, 2017</a:t>
            </a:r>
            <a:endParaRPr lang="en-US"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20483"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20484" name="Rectangle 3"/>
          <p:cNvSpPr>
            <a:spLocks noChangeArrowheads="1"/>
          </p:cNvSpPr>
          <p:nvPr/>
        </p:nvSpPr>
        <p:spPr bwMode="auto">
          <a:xfrm>
            <a:off x="381000" y="335845"/>
            <a:ext cx="8382000" cy="646331"/>
          </a:xfrm>
          <a:prstGeom prst="rect">
            <a:avLst/>
          </a:prstGeom>
          <a:noFill/>
          <a:ln w="9525">
            <a:noFill/>
            <a:miter lim="800000"/>
            <a:headEnd/>
            <a:tailEnd/>
          </a:ln>
        </p:spPr>
        <p:txBody>
          <a:bodyPr wrap="square">
            <a:spAutoFit/>
          </a:bodyPr>
          <a:lstStyle/>
          <a:p>
            <a:pPr algn="ctr"/>
            <a:r>
              <a:rPr lang="en-US" sz="3600" b="1" dirty="0" smtClean="0">
                <a:latin typeface="Calibri" panose="020F0502020204030204" pitchFamily="34" charset="0"/>
                <a:cs typeface="Arial" panose="020B0604020202020204" pitchFamily="34" charset="0"/>
              </a:rPr>
              <a:t>STEM assets beyond </a:t>
            </a:r>
            <a:r>
              <a:rPr lang="en-US" sz="3600" b="1" dirty="0" smtClean="0">
                <a:latin typeface="Calibri" panose="020F0502020204030204" pitchFamily="34" charset="0"/>
                <a:cs typeface="Arial" panose="020B0604020202020204" pitchFamily="34" charset="0"/>
              </a:rPr>
              <a:t>the</a:t>
            </a:r>
            <a:r>
              <a:rPr lang="en-US" sz="3600" b="1" dirty="0" smtClean="0">
                <a:latin typeface="Calibri" panose="020F0502020204030204" pitchFamily="34" charset="0"/>
                <a:cs typeface="Arial" panose="020B0604020202020204" pitchFamily="34" charset="0"/>
              </a:rPr>
              <a:t> school</a:t>
            </a:r>
            <a:endParaRPr lang="en-US" sz="3600" b="1" dirty="0">
              <a:latin typeface="Calibri" panose="020F0502020204030204" pitchFamily="34" charset="0"/>
              <a:cs typeface="Arial" panose="020B0604020202020204" pitchFamily="34" charset="0"/>
            </a:endParaRPr>
          </a:p>
        </p:txBody>
      </p:sp>
      <p:sp>
        <p:nvSpPr>
          <p:cNvPr id="20485" name="Rectangle 4"/>
          <p:cNvSpPr>
            <a:spLocks noChangeArrowheads="1"/>
          </p:cNvSpPr>
          <p:nvPr/>
        </p:nvSpPr>
        <p:spPr bwMode="auto">
          <a:xfrm>
            <a:off x="457200" y="982176"/>
            <a:ext cx="8305800" cy="4524315"/>
          </a:xfrm>
          <a:prstGeom prst="rect">
            <a:avLst/>
          </a:prstGeom>
          <a:noFill/>
          <a:ln w="9525">
            <a:noFill/>
            <a:miter lim="800000"/>
            <a:headEnd/>
            <a:tailEnd/>
          </a:ln>
        </p:spPr>
        <p:txBody>
          <a:bodyPr wrap="square">
            <a:spAutoFit/>
          </a:bodyPr>
          <a:lstStyle/>
          <a:p>
            <a:r>
              <a:rPr lang="en-US" sz="2400" dirty="0" smtClean="0">
                <a:latin typeface="Calibri" pitchFamily="34" charset="0"/>
                <a:cs typeface="Times New Roman" pitchFamily="18" charset="0"/>
              </a:rPr>
              <a:t>Newspapers</a:t>
            </a:r>
          </a:p>
          <a:p>
            <a:r>
              <a:rPr lang="en-US" sz="2400" dirty="0" smtClean="0">
                <a:latin typeface="Calibri" pitchFamily="34" charset="0"/>
                <a:cs typeface="Times New Roman" pitchFamily="18" charset="0"/>
              </a:rPr>
              <a:t>STEM </a:t>
            </a:r>
            <a:r>
              <a:rPr lang="en-US" sz="2400" dirty="0" smtClean="0">
                <a:latin typeface="Calibri" pitchFamily="34" charset="0"/>
                <a:cs typeface="Times New Roman" pitchFamily="18" charset="0"/>
              </a:rPr>
              <a:t>employers</a:t>
            </a:r>
            <a:endParaRPr lang="en-US" sz="2400" dirty="0">
              <a:latin typeface="Calibri" pitchFamily="34" charset="0"/>
              <a:cs typeface="Times New Roman" pitchFamily="18" charset="0"/>
            </a:endParaRPr>
          </a:p>
          <a:p>
            <a:r>
              <a:rPr lang="en-US" sz="2400" dirty="0" smtClean="0">
                <a:latin typeface="Calibri" pitchFamily="34" charset="0"/>
                <a:cs typeface="Times New Roman" pitchFamily="18" charset="0"/>
              </a:rPr>
              <a:t>Professional and technical organizations (ACS, AIA, AIAA</a:t>
            </a:r>
            <a:r>
              <a:rPr lang="en-US" sz="2400" dirty="0" smtClean="0">
                <a:latin typeface="Calibri" pitchFamily="34" charset="0"/>
                <a:cs typeface="Times New Roman" pitchFamily="18" charset="0"/>
              </a:rPr>
              <a:t>, </a:t>
            </a:r>
            <a:r>
              <a:rPr lang="en-US" sz="2400" dirty="0" smtClean="0">
                <a:latin typeface="Calibri" pitchFamily="34" charset="0"/>
                <a:cs typeface="Times New Roman" pitchFamily="18" charset="0"/>
              </a:rPr>
              <a:t>ASA, ASCE, ASME, </a:t>
            </a:r>
            <a:r>
              <a:rPr lang="en-US" sz="2400" dirty="0" smtClean="0">
                <a:latin typeface="Calibri" pitchFamily="34" charset="0"/>
                <a:cs typeface="Times New Roman" pitchFamily="18" charset="0"/>
              </a:rPr>
              <a:t>BMES</a:t>
            </a:r>
            <a:r>
              <a:rPr lang="en-US" sz="2400" dirty="0" smtClean="0">
                <a:latin typeface="Calibri" pitchFamily="34" charset="0"/>
                <a:cs typeface="Times New Roman" pitchFamily="18" charset="0"/>
              </a:rPr>
              <a:t>, IEEE, IISE, NACME, NCTM, NSTA</a:t>
            </a:r>
            <a:r>
              <a:rPr lang="en-US" sz="2400" dirty="0" smtClean="0">
                <a:latin typeface="Calibri" pitchFamily="34" charset="0"/>
                <a:cs typeface="Times New Roman" pitchFamily="18" charset="0"/>
              </a:rPr>
              <a:t>, SME</a:t>
            </a:r>
            <a:r>
              <a:rPr lang="en-US" sz="2400" dirty="0" smtClean="0">
                <a:latin typeface="Calibri" pitchFamily="34" charset="0"/>
                <a:cs typeface="Times New Roman" pitchFamily="18" charset="0"/>
              </a:rPr>
              <a:t>, SWE)</a:t>
            </a:r>
          </a:p>
          <a:p>
            <a:r>
              <a:rPr lang="en-US" sz="2400" dirty="0" smtClean="0">
                <a:latin typeface="Calibri" pitchFamily="34" charset="0"/>
                <a:cs typeface="Times New Roman" pitchFamily="18" charset="0"/>
              </a:rPr>
              <a:t>Community organizations – </a:t>
            </a:r>
            <a:r>
              <a:rPr lang="en-US" sz="2400" dirty="0" err="1">
                <a:latin typeface="Calibri" pitchFamily="34" charset="0"/>
                <a:cs typeface="Times New Roman" pitchFamily="18" charset="0"/>
              </a:rPr>
              <a:t>MetroParks</a:t>
            </a: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Scouts</a:t>
            </a: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museums,</a:t>
            </a:r>
          </a:p>
          <a:p>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   </a:t>
            </a:r>
            <a:r>
              <a:rPr lang="en-US" sz="2400" dirty="0" smtClean="0">
                <a:latin typeface="Calibri" pitchFamily="34" charset="0"/>
                <a:cs typeface="Times New Roman" pitchFamily="18" charset="0"/>
              </a:rPr>
              <a:t>public library </a:t>
            </a:r>
            <a:r>
              <a:rPr lang="en-US" sz="2400" dirty="0">
                <a:latin typeface="Calibri" pitchFamily="34" charset="0"/>
                <a:cs typeface="Times New Roman" pitchFamily="18" charset="0"/>
              </a:rPr>
              <a:t>systems</a:t>
            </a:r>
          </a:p>
          <a:p>
            <a:r>
              <a:rPr lang="en-US" sz="2400" dirty="0">
                <a:latin typeface="Calibri" pitchFamily="34" charset="0"/>
                <a:cs typeface="Times New Roman" pitchFamily="18" charset="0"/>
              </a:rPr>
              <a:t>Colleges and </a:t>
            </a:r>
            <a:r>
              <a:rPr lang="en-US" sz="2400" dirty="0" smtClean="0">
                <a:latin typeface="Calibri" pitchFamily="34" charset="0"/>
                <a:cs typeface="Times New Roman" pitchFamily="18" charset="0"/>
              </a:rPr>
              <a:t>universities, esp. those attended by faculty and staff</a:t>
            </a:r>
          </a:p>
          <a:p>
            <a:r>
              <a:rPr lang="en-US" sz="2400" dirty="0" smtClean="0">
                <a:latin typeface="Calibri" pitchFamily="34" charset="0"/>
                <a:cs typeface="Times New Roman" pitchFamily="18" charset="0"/>
              </a:rPr>
              <a:t>Regional and national conferences (ASEE K-12, NSTA, ITEEA)</a:t>
            </a:r>
            <a:endParaRPr lang="en-US" sz="2400" dirty="0">
              <a:latin typeface="Calibri" pitchFamily="34" charset="0"/>
              <a:cs typeface="Times New Roman" pitchFamily="18" charset="0"/>
            </a:endParaRPr>
          </a:p>
          <a:p>
            <a:r>
              <a:rPr lang="en-US" sz="2400" dirty="0" smtClean="0">
                <a:latin typeface="Calibri" pitchFamily="34" charset="0"/>
                <a:cs typeface="Times New Roman" pitchFamily="18" charset="0"/>
              </a:rPr>
              <a:t>Regional and state STEM Centers (e.g. OSLN, NWO STEM)</a:t>
            </a:r>
          </a:p>
          <a:p>
            <a:r>
              <a:rPr lang="en-US" sz="2400" dirty="0" smtClean="0">
                <a:latin typeface="Calibri" pitchFamily="34" charset="0"/>
                <a:cs typeface="Times New Roman" pitchFamily="18" charset="0"/>
              </a:rPr>
              <a:t>Hospitals and Health </a:t>
            </a:r>
            <a:r>
              <a:rPr lang="en-US" sz="2400" dirty="0">
                <a:latin typeface="Calibri" pitchFamily="34" charset="0"/>
                <a:cs typeface="Times New Roman" pitchFamily="18" charset="0"/>
              </a:rPr>
              <a:t>care </a:t>
            </a:r>
            <a:r>
              <a:rPr lang="en-US" sz="2400" dirty="0" smtClean="0">
                <a:latin typeface="Calibri" pitchFamily="34" charset="0"/>
                <a:cs typeface="Times New Roman" pitchFamily="18" charset="0"/>
              </a:rPr>
              <a:t>systems</a:t>
            </a:r>
            <a:endParaRPr lang="en-US" sz="2400" dirty="0">
              <a:latin typeface="Calibri" pitchFamily="34" charset="0"/>
              <a:cs typeface="Times New Roman" pitchFamily="18" charset="0"/>
            </a:endParaRPr>
          </a:p>
          <a:p>
            <a:r>
              <a:rPr lang="en-US" sz="2400" dirty="0" smtClean="0">
                <a:latin typeface="Calibri" pitchFamily="34" charset="0"/>
                <a:cs typeface="Times New Roman" pitchFamily="18" charset="0"/>
              </a:rPr>
              <a:t>Government organizations (CDC, DNR, FDA</a:t>
            </a: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NASA, NICCS, NIH, NIMH, NIOSH, NOAA, NPS, OSHA, USAEOP. USGS)</a:t>
            </a:r>
            <a:endParaRPr lang="en-US" sz="2400" dirty="0">
              <a:latin typeface="Calibri" pitchFamily="34" charset="0"/>
              <a:cs typeface="Times New Roman" pitchFamily="18" charset="0"/>
            </a:endParaRPr>
          </a:p>
        </p:txBody>
      </p:sp>
    </p:spTree>
    <p:extLst>
      <p:ext uri="{BB962C8B-B14F-4D97-AF65-F5344CB8AC3E}">
        <p14:creationId xmlns:p14="http://schemas.microsoft.com/office/powerpoint/2010/main" val="42192509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20483" name="Text Box 5"/>
          <p:cNvSpPr txBox="1">
            <a:spLocks noChangeArrowheads="1"/>
          </p:cNvSpPr>
          <p:nvPr/>
        </p:nvSpPr>
        <p:spPr bwMode="auto">
          <a:xfrm>
            <a:off x="-3810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20484" name="Rectangle 3"/>
          <p:cNvSpPr>
            <a:spLocks noChangeArrowheads="1"/>
          </p:cNvSpPr>
          <p:nvPr/>
        </p:nvSpPr>
        <p:spPr bwMode="auto">
          <a:xfrm>
            <a:off x="609600" y="533400"/>
            <a:ext cx="7696200" cy="646331"/>
          </a:xfrm>
          <a:prstGeom prst="rect">
            <a:avLst/>
          </a:prstGeom>
          <a:noFill/>
          <a:ln w="9525">
            <a:noFill/>
            <a:miter lim="800000"/>
            <a:headEnd/>
            <a:tailEnd/>
          </a:ln>
        </p:spPr>
        <p:txBody>
          <a:bodyPr>
            <a:spAutoFit/>
          </a:bodyPr>
          <a:lstStyle/>
          <a:p>
            <a:pPr algn="ctr"/>
            <a:r>
              <a:rPr lang="en-US" sz="3600" b="1" dirty="0" smtClean="0">
                <a:latin typeface="Calibri" panose="020F0502020204030204" pitchFamily="34" charset="0"/>
                <a:cs typeface="Arial" panose="020B0604020202020204" pitchFamily="34" charset="0"/>
              </a:rPr>
              <a:t>Partnerships</a:t>
            </a:r>
            <a:endParaRPr lang="en-US" sz="3600" dirty="0">
              <a:latin typeface="Calibri" panose="020F0502020204030204" pitchFamily="34" charset="0"/>
              <a:cs typeface="Arial" panose="020B0604020202020204" pitchFamily="34" charset="0"/>
            </a:endParaRPr>
          </a:p>
        </p:txBody>
      </p:sp>
      <p:sp>
        <p:nvSpPr>
          <p:cNvPr id="20485" name="Rectangle 4"/>
          <p:cNvSpPr>
            <a:spLocks noChangeArrowheads="1"/>
          </p:cNvSpPr>
          <p:nvPr/>
        </p:nvSpPr>
        <p:spPr bwMode="auto">
          <a:xfrm>
            <a:off x="422275" y="1371600"/>
            <a:ext cx="8305800" cy="3785652"/>
          </a:xfrm>
          <a:prstGeom prst="rect">
            <a:avLst/>
          </a:prstGeom>
          <a:noFill/>
          <a:ln w="9525">
            <a:noFill/>
            <a:miter lim="800000"/>
            <a:headEnd/>
            <a:tailEnd/>
          </a:ln>
        </p:spPr>
        <p:txBody>
          <a:bodyPr wrap="square">
            <a:spAutoFit/>
          </a:bodyPr>
          <a:lstStyle/>
          <a:p>
            <a:r>
              <a:rPr lang="en-US" sz="2400" dirty="0" smtClean="0">
                <a:latin typeface="Calibri" pitchFamily="34" charset="0"/>
                <a:cs typeface="Times New Roman" pitchFamily="18" charset="0"/>
              </a:rPr>
              <a:t>Spectrum of engagement – What to ask for?</a:t>
            </a:r>
          </a:p>
          <a:p>
            <a:r>
              <a:rPr lang="en-US" sz="2400" dirty="0" smtClean="0">
                <a:latin typeface="Calibri" pitchFamily="34" charset="0"/>
                <a:cs typeface="Times New Roman" pitchFamily="18" charset="0"/>
              </a:rPr>
              <a:t>	One-time: class or guest speaker, project review, competition mentor, job shadowing</a:t>
            </a:r>
          </a:p>
          <a:p>
            <a:r>
              <a:rPr lang="en-US" sz="2400" dirty="0" smtClean="0">
                <a:latin typeface="Calibri" pitchFamily="34" charset="0"/>
                <a:cs typeface="Times New Roman" pitchFamily="18" charset="0"/>
              </a:rPr>
              <a:t>	Ongoing: advisory board, mentorships, financial support, annual outreach events</a:t>
            </a:r>
          </a:p>
          <a:p>
            <a:pPr algn="r"/>
            <a:r>
              <a:rPr lang="en-US" sz="2400" dirty="0">
                <a:latin typeface="Calibri" pitchFamily="34" charset="0"/>
                <a:cs typeface="Times New Roman" pitchFamily="18" charset="0"/>
              </a:rPr>
              <a:t>	</a:t>
            </a:r>
            <a:r>
              <a:rPr lang="en-US" sz="2400" dirty="0" smtClean="0">
                <a:latin typeface="Calibri" pitchFamily="34" charset="0"/>
                <a:cs typeface="Times New Roman" pitchFamily="18" charset="0"/>
              </a:rPr>
              <a:t>(One may evolve into the other)</a:t>
            </a:r>
          </a:p>
          <a:p>
            <a:endParaRPr lang="en-US" sz="2400" dirty="0" smtClean="0">
              <a:latin typeface="Calibri" pitchFamily="34" charset="0"/>
              <a:cs typeface="Times New Roman" pitchFamily="18" charset="0"/>
            </a:endParaRPr>
          </a:p>
          <a:p>
            <a:r>
              <a:rPr lang="en-US" sz="2400" dirty="0" smtClean="0">
                <a:latin typeface="Calibri" pitchFamily="34" charset="0"/>
                <a:cs typeface="Times New Roman" pitchFamily="18" charset="0"/>
              </a:rPr>
              <a:t>Who, When, and How to Ask?</a:t>
            </a:r>
          </a:p>
          <a:p>
            <a:endParaRPr lang="en-US" sz="2400" dirty="0" smtClean="0">
              <a:latin typeface="Calibri" pitchFamily="34" charset="0"/>
              <a:cs typeface="Times New Roman" pitchFamily="18" charset="0"/>
            </a:endParaRPr>
          </a:p>
          <a:p>
            <a:pPr algn="r"/>
            <a:r>
              <a:rPr lang="en-US" sz="2400" dirty="0" smtClean="0">
                <a:latin typeface="Calibri" pitchFamily="34" charset="0"/>
                <a:cs typeface="Times New Roman" pitchFamily="18" charset="0"/>
              </a:rPr>
              <a:t>Partner Cultivation and Relationship Management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20484" name="Rectangle 3"/>
          <p:cNvSpPr>
            <a:spLocks noChangeArrowheads="1"/>
          </p:cNvSpPr>
          <p:nvPr/>
        </p:nvSpPr>
        <p:spPr bwMode="auto">
          <a:xfrm>
            <a:off x="609600" y="533400"/>
            <a:ext cx="7696200" cy="1754326"/>
          </a:xfrm>
          <a:prstGeom prst="rect">
            <a:avLst/>
          </a:prstGeom>
          <a:noFill/>
          <a:ln w="9525">
            <a:noFill/>
            <a:miter lim="800000"/>
            <a:headEnd/>
            <a:tailEnd/>
          </a:ln>
        </p:spPr>
        <p:txBody>
          <a:bodyPr>
            <a:spAutoFit/>
          </a:bodyPr>
          <a:lstStyle/>
          <a:p>
            <a:pPr algn="ctr"/>
            <a:endParaRPr lang="en-US" sz="3600" b="1" dirty="0" smtClean="0">
              <a:latin typeface="Calibri" panose="020F0502020204030204" pitchFamily="34" charset="0"/>
              <a:cs typeface="Arial" panose="020B0604020202020204" pitchFamily="34" charset="0"/>
            </a:endParaRPr>
          </a:p>
          <a:p>
            <a:pPr algn="ctr"/>
            <a:endParaRPr lang="en-US" sz="3600" b="1" dirty="0" smtClean="0">
              <a:latin typeface="Calibri" panose="020F0502020204030204" pitchFamily="34" charset="0"/>
              <a:cs typeface="Arial" panose="020B0604020202020204" pitchFamily="34" charset="0"/>
            </a:endParaRPr>
          </a:p>
          <a:p>
            <a:pPr algn="ctr"/>
            <a:r>
              <a:rPr lang="en-US" sz="3600" b="1" dirty="0" smtClean="0">
                <a:latin typeface="Calibri" panose="020F0502020204030204" pitchFamily="34" charset="0"/>
                <a:cs typeface="Arial" panose="020B0604020202020204" pitchFamily="34" charset="0"/>
              </a:rPr>
              <a:t>Slide Show</a:t>
            </a:r>
            <a:endParaRPr lang="en-US" sz="3600" dirty="0">
              <a:latin typeface="Calibri" panose="020F0502020204030204" pitchFamily="34" charset="0"/>
              <a:cs typeface="Arial" panose="020B0604020202020204" pitchFamily="34" charset="0"/>
            </a:endParaRPr>
          </a:p>
        </p:txBody>
      </p:sp>
      <p:sp>
        <p:nvSpPr>
          <p:cNvPr id="20485" name="Rectangle 4"/>
          <p:cNvSpPr>
            <a:spLocks noChangeArrowheads="1"/>
          </p:cNvSpPr>
          <p:nvPr/>
        </p:nvSpPr>
        <p:spPr bwMode="auto">
          <a:xfrm>
            <a:off x="422275" y="1371600"/>
            <a:ext cx="8305800" cy="461665"/>
          </a:xfrm>
          <a:prstGeom prst="rect">
            <a:avLst/>
          </a:prstGeom>
          <a:noFill/>
          <a:ln w="9525">
            <a:noFill/>
            <a:miter lim="800000"/>
            <a:headEnd/>
            <a:tailEnd/>
          </a:ln>
        </p:spPr>
        <p:txBody>
          <a:bodyPr wrap="square">
            <a:spAutoFit/>
          </a:bodyPr>
          <a:lstStyle/>
          <a:p>
            <a:pPr algn="r"/>
            <a:r>
              <a:rPr lang="en-US" sz="2400" dirty="0">
                <a:latin typeface="Calibri" pitchFamily="34" charset="0"/>
                <a:cs typeface="Times New Roman" pitchFamily="18" charset="0"/>
              </a:rPr>
              <a:t>	</a:t>
            </a:r>
            <a:endParaRPr lang="en-US" sz="2400" dirty="0" smtClean="0">
              <a:latin typeface="Calibri" pitchFamily="34" charset="0"/>
              <a:cs typeface="Times New Roman" pitchFamily="18" charset="0"/>
            </a:endParaRPr>
          </a:p>
        </p:txBody>
      </p:sp>
    </p:spTree>
    <p:extLst>
      <p:ext uri="{BB962C8B-B14F-4D97-AF65-F5344CB8AC3E}">
        <p14:creationId xmlns:p14="http://schemas.microsoft.com/office/powerpoint/2010/main" val="3057114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5" descr="PPTsecondaryslide_CJSTEMM.jpg"/>
          <p:cNvPicPr>
            <a:picLocks noChangeAspect="1"/>
          </p:cNvPicPr>
          <p:nvPr/>
        </p:nvPicPr>
        <p:blipFill>
          <a:blip r:embed="rId2" cstate="print"/>
          <a:srcRect/>
          <a:stretch>
            <a:fillRect/>
          </a:stretch>
        </p:blipFill>
        <p:spPr bwMode="auto">
          <a:xfrm>
            <a:off x="6350" y="0"/>
            <a:ext cx="9137650" cy="6858000"/>
          </a:xfrm>
          <a:prstGeom prst="rect">
            <a:avLst/>
          </a:prstGeom>
          <a:noFill/>
          <a:ln w="9525">
            <a:noFill/>
            <a:miter lim="800000"/>
            <a:headEnd/>
            <a:tailEnd/>
          </a:ln>
        </p:spPr>
      </p:pic>
      <p:sp>
        <p:nvSpPr>
          <p:cNvPr id="32771"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32772" name="Rectangle 3"/>
          <p:cNvSpPr>
            <a:spLocks noChangeArrowheads="1"/>
          </p:cNvSpPr>
          <p:nvPr/>
        </p:nvSpPr>
        <p:spPr bwMode="auto">
          <a:xfrm>
            <a:off x="609600" y="1066800"/>
            <a:ext cx="7696200" cy="646113"/>
          </a:xfrm>
          <a:prstGeom prst="rect">
            <a:avLst/>
          </a:prstGeom>
          <a:noFill/>
          <a:ln w="9525">
            <a:noFill/>
            <a:miter lim="800000"/>
            <a:headEnd/>
            <a:tailEnd/>
          </a:ln>
        </p:spPr>
        <p:txBody>
          <a:bodyPr>
            <a:spAutoFit/>
          </a:bodyPr>
          <a:lstStyle/>
          <a:p>
            <a:pPr algn="ctr"/>
            <a:r>
              <a:rPr lang="en-US" sz="3600" b="1" dirty="0">
                <a:latin typeface="Calibri" panose="020F0502020204030204" pitchFamily="34" charset="0"/>
              </a:rPr>
              <a:t>Learn and share more!</a:t>
            </a:r>
            <a:endParaRPr lang="en-US" dirty="0">
              <a:latin typeface="Calibri" panose="020F0502020204030204" pitchFamily="34" charset="0"/>
            </a:endParaRPr>
          </a:p>
        </p:txBody>
      </p:sp>
      <p:sp>
        <p:nvSpPr>
          <p:cNvPr id="32773" name="Rectangle 4"/>
          <p:cNvSpPr>
            <a:spLocks noChangeArrowheads="1"/>
          </p:cNvSpPr>
          <p:nvPr/>
        </p:nvSpPr>
        <p:spPr bwMode="auto">
          <a:xfrm>
            <a:off x="1066800" y="2133600"/>
            <a:ext cx="6934200" cy="3077766"/>
          </a:xfrm>
          <a:prstGeom prst="rect">
            <a:avLst/>
          </a:prstGeom>
          <a:noFill/>
          <a:ln w="9525">
            <a:noFill/>
            <a:miter lim="800000"/>
            <a:headEnd/>
            <a:tailEnd/>
          </a:ln>
        </p:spPr>
        <p:txBody>
          <a:bodyPr wrap="square">
            <a:spAutoFit/>
          </a:bodyPr>
          <a:lstStyle/>
          <a:p>
            <a:pPr algn="ctr"/>
            <a:r>
              <a:rPr lang="en-US" sz="2800" dirty="0">
                <a:latin typeface="Calibri" panose="020F0502020204030204" pitchFamily="34" charset="0"/>
                <a:cs typeface="Arial" charset="0"/>
                <a:hlinkClick r:id="rId3"/>
              </a:rPr>
              <a:t>www.cjeagles.org</a:t>
            </a:r>
            <a:endParaRPr lang="en-US" sz="2800" dirty="0">
              <a:latin typeface="Calibri" panose="020F0502020204030204" pitchFamily="34" charset="0"/>
              <a:cs typeface="Arial" charset="0"/>
            </a:endParaRPr>
          </a:p>
          <a:p>
            <a:pPr algn="ctr"/>
            <a:endParaRPr lang="en-US" sz="1400" dirty="0">
              <a:latin typeface="Calibri" panose="020F0502020204030204" pitchFamily="34" charset="0"/>
              <a:cs typeface="Arial" charset="0"/>
            </a:endParaRPr>
          </a:p>
          <a:p>
            <a:pPr algn="ctr"/>
            <a:r>
              <a:rPr lang="en-US" sz="2800" dirty="0">
                <a:latin typeface="Calibri" panose="020F0502020204030204" pitchFamily="34" charset="0"/>
                <a:cs typeface="Arial" charset="0"/>
              </a:rPr>
              <a:t>Navigate to </a:t>
            </a:r>
            <a:r>
              <a:rPr lang="en-US" sz="2800" dirty="0">
                <a:latin typeface="Calibri" panose="020F0502020204030204" pitchFamily="34" charset="0"/>
                <a:cs typeface="Arial" charset="0"/>
                <a:hlinkClick r:id="rId4"/>
              </a:rPr>
              <a:t>STEMM page</a:t>
            </a:r>
            <a:endParaRPr lang="en-US" sz="2800" dirty="0">
              <a:latin typeface="Calibri" panose="020F0502020204030204" pitchFamily="34" charset="0"/>
              <a:cs typeface="Arial" charset="0"/>
            </a:endParaRPr>
          </a:p>
          <a:p>
            <a:pPr algn="ctr"/>
            <a:endParaRPr lang="en-US" sz="2400" dirty="0">
              <a:latin typeface="Calibri" panose="020F0502020204030204" pitchFamily="34" charset="0"/>
              <a:cs typeface="Arial" charset="0"/>
            </a:endParaRPr>
          </a:p>
          <a:p>
            <a:pPr algn="ctr"/>
            <a:endParaRPr lang="en-US" sz="1600" dirty="0">
              <a:latin typeface="Calibri" panose="020F0502020204030204" pitchFamily="34" charset="0"/>
              <a:cs typeface="Arial" charset="0"/>
            </a:endParaRPr>
          </a:p>
          <a:p>
            <a:pPr algn="ctr"/>
            <a:r>
              <a:rPr lang="en-US" sz="2800" dirty="0" smtClean="0">
                <a:latin typeface="Calibri" panose="020F0502020204030204" pitchFamily="34" charset="0"/>
                <a:cs typeface="Arial" charset="0"/>
                <a:hlinkClick r:id="rId5"/>
              </a:rPr>
              <a:t>mdraeger@cjeagles.org</a:t>
            </a:r>
            <a:endParaRPr lang="en-US" sz="2800" dirty="0" smtClean="0">
              <a:latin typeface="Calibri" panose="020F0502020204030204" pitchFamily="34" charset="0"/>
              <a:cs typeface="Arial" charset="0"/>
            </a:endParaRPr>
          </a:p>
          <a:p>
            <a:pPr algn="ctr"/>
            <a:endParaRPr lang="en-US" sz="2800" dirty="0" smtClean="0">
              <a:cs typeface="Arial" charset="0"/>
            </a:endParaRPr>
          </a:p>
          <a:p>
            <a:pPr algn="ctr"/>
            <a:endParaRPr lang="en-US" sz="2800" dirty="0" smtClean="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49155"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49156" name="Rectangle 3"/>
          <p:cNvSpPr>
            <a:spLocks noChangeArrowheads="1"/>
          </p:cNvSpPr>
          <p:nvPr/>
        </p:nvSpPr>
        <p:spPr bwMode="auto">
          <a:xfrm>
            <a:off x="533400" y="457200"/>
            <a:ext cx="8153400" cy="641350"/>
          </a:xfrm>
          <a:prstGeom prst="rect">
            <a:avLst/>
          </a:prstGeom>
          <a:noFill/>
          <a:ln w="9525">
            <a:noFill/>
            <a:miter lim="800000"/>
            <a:headEnd/>
            <a:tailEnd/>
          </a:ln>
        </p:spPr>
        <p:txBody>
          <a:bodyPr>
            <a:spAutoFit/>
          </a:bodyPr>
          <a:lstStyle/>
          <a:p>
            <a:pPr algn="ctr"/>
            <a:r>
              <a:rPr lang="en-US" sz="3600" b="1" dirty="0">
                <a:latin typeface="Calibri" panose="020F0502020204030204" pitchFamily="34" charset="0"/>
              </a:rPr>
              <a:t>What is </a:t>
            </a:r>
            <a:r>
              <a:rPr lang="en-US" sz="3600" b="1" dirty="0" smtClean="0">
                <a:latin typeface="Calibri" panose="020F0502020204030204" pitchFamily="34" charset="0"/>
              </a:rPr>
              <a:t>STEM – mostly nouns?</a:t>
            </a:r>
            <a:endParaRPr lang="en-US" dirty="0">
              <a:latin typeface="Calibri" panose="020F0502020204030204" pitchFamily="34" charset="0"/>
            </a:endParaRPr>
          </a:p>
        </p:txBody>
      </p:sp>
      <p:sp>
        <p:nvSpPr>
          <p:cNvPr id="49157" name="Rectangle 4"/>
          <p:cNvSpPr>
            <a:spLocks noChangeArrowheads="1"/>
          </p:cNvSpPr>
          <p:nvPr/>
        </p:nvSpPr>
        <p:spPr bwMode="auto">
          <a:xfrm>
            <a:off x="381000" y="1447800"/>
            <a:ext cx="8534400" cy="396875"/>
          </a:xfrm>
          <a:prstGeom prst="rect">
            <a:avLst/>
          </a:prstGeom>
          <a:noFill/>
          <a:ln w="9525">
            <a:noFill/>
            <a:miter lim="800000"/>
            <a:headEnd/>
            <a:tailEnd/>
          </a:ln>
        </p:spPr>
        <p:txBody>
          <a:bodyPr>
            <a:spAutoFit/>
          </a:bodyPr>
          <a:lstStyle/>
          <a:p>
            <a:endParaRPr lang="en-US" sz="2000">
              <a:cs typeface="Arial" charset="0"/>
            </a:endParaRPr>
          </a:p>
        </p:txBody>
      </p:sp>
      <p:sp>
        <p:nvSpPr>
          <p:cNvPr id="7" name="TextBox 6"/>
          <p:cNvSpPr txBox="1"/>
          <p:nvPr/>
        </p:nvSpPr>
        <p:spPr>
          <a:xfrm>
            <a:off x="2895600" y="5486400"/>
            <a:ext cx="5715000" cy="307777"/>
          </a:xfrm>
          <a:prstGeom prst="rect">
            <a:avLst/>
          </a:prstGeom>
          <a:noFill/>
        </p:spPr>
        <p:txBody>
          <a:bodyPr wrap="square" rtlCol="0">
            <a:spAutoFit/>
          </a:bodyPr>
          <a:lstStyle/>
          <a:p>
            <a:pPr algn="r"/>
            <a:r>
              <a:rPr lang="en-US" sz="1400" dirty="0" smtClean="0"/>
              <a:t>Source: New Providence, NJ school district</a:t>
            </a:r>
            <a:endParaRPr lang="en-US" sz="1400" baseline="30000" dirty="0"/>
          </a:p>
        </p:txBody>
      </p:sp>
      <p:pic>
        <p:nvPicPr>
          <p:cNvPr id="2050" name="Picture 2" descr="Image result for stem word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277" y="1294944"/>
            <a:ext cx="7687839" cy="3505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38161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5" descr="PPTsecondaryslide_CJSTEMM.jpg"/>
          <p:cNvPicPr>
            <a:picLocks noChangeAspect="1"/>
          </p:cNvPicPr>
          <p:nvPr/>
        </p:nvPicPr>
        <p:blipFill>
          <a:blip r:embed="rId3" cstate="print"/>
          <a:srcRect/>
          <a:stretch>
            <a:fillRect/>
          </a:stretch>
        </p:blipFill>
        <p:spPr bwMode="auto">
          <a:xfrm>
            <a:off x="-152400" y="-381000"/>
            <a:ext cx="9137650" cy="6858000"/>
          </a:xfrm>
          <a:prstGeom prst="rect">
            <a:avLst/>
          </a:prstGeom>
          <a:noFill/>
          <a:ln w="9525">
            <a:noFill/>
            <a:miter lim="800000"/>
            <a:headEnd/>
            <a:tailEnd/>
          </a:ln>
        </p:spPr>
      </p:pic>
      <p:sp>
        <p:nvSpPr>
          <p:cNvPr id="49155"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49156" name="Rectangle 3"/>
          <p:cNvSpPr>
            <a:spLocks noChangeArrowheads="1"/>
          </p:cNvSpPr>
          <p:nvPr/>
        </p:nvSpPr>
        <p:spPr bwMode="auto">
          <a:xfrm>
            <a:off x="304800" y="457200"/>
            <a:ext cx="8458200" cy="615553"/>
          </a:xfrm>
          <a:prstGeom prst="rect">
            <a:avLst/>
          </a:prstGeom>
          <a:noFill/>
          <a:ln w="9525">
            <a:noFill/>
            <a:miter lim="800000"/>
            <a:headEnd/>
            <a:tailEnd/>
          </a:ln>
        </p:spPr>
        <p:txBody>
          <a:bodyPr wrap="square">
            <a:spAutoFit/>
          </a:bodyPr>
          <a:lstStyle/>
          <a:p>
            <a:pPr algn="ctr"/>
            <a:r>
              <a:rPr lang="en-US" sz="3400" b="1" dirty="0">
                <a:latin typeface="Calibri" panose="020F0502020204030204" pitchFamily="34" charset="0"/>
              </a:rPr>
              <a:t>What is STEM </a:t>
            </a:r>
            <a:r>
              <a:rPr lang="en-US" sz="3400" b="1" dirty="0" smtClean="0">
                <a:latin typeface="Calibri" panose="020F0502020204030204" pitchFamily="34" charset="0"/>
              </a:rPr>
              <a:t>– mostly verbs and adjectives?</a:t>
            </a:r>
            <a:endParaRPr lang="en-US" sz="3400" dirty="0">
              <a:latin typeface="Calibri" panose="020F0502020204030204" pitchFamily="34" charset="0"/>
            </a:endParaRPr>
          </a:p>
        </p:txBody>
      </p:sp>
      <p:sp>
        <p:nvSpPr>
          <p:cNvPr id="49157" name="Rectangle 4"/>
          <p:cNvSpPr>
            <a:spLocks noChangeArrowheads="1"/>
          </p:cNvSpPr>
          <p:nvPr/>
        </p:nvSpPr>
        <p:spPr bwMode="auto">
          <a:xfrm>
            <a:off x="381000" y="1447800"/>
            <a:ext cx="8534400" cy="396875"/>
          </a:xfrm>
          <a:prstGeom prst="rect">
            <a:avLst/>
          </a:prstGeom>
          <a:noFill/>
          <a:ln w="9525">
            <a:noFill/>
            <a:miter lim="800000"/>
            <a:headEnd/>
            <a:tailEnd/>
          </a:ln>
        </p:spPr>
        <p:txBody>
          <a:bodyPr>
            <a:spAutoFit/>
          </a:bodyPr>
          <a:lstStyle/>
          <a:p>
            <a:endParaRPr lang="en-US" sz="2000">
              <a:cs typeface="Arial" charset="0"/>
            </a:endParaRPr>
          </a:p>
        </p:txBody>
      </p:sp>
      <p:sp>
        <p:nvSpPr>
          <p:cNvPr id="7" name="TextBox 6"/>
          <p:cNvSpPr txBox="1"/>
          <p:nvPr/>
        </p:nvSpPr>
        <p:spPr>
          <a:xfrm>
            <a:off x="2895600" y="5486400"/>
            <a:ext cx="5715000" cy="307777"/>
          </a:xfrm>
          <a:prstGeom prst="rect">
            <a:avLst/>
          </a:prstGeom>
          <a:noFill/>
        </p:spPr>
        <p:txBody>
          <a:bodyPr wrap="square" rtlCol="0">
            <a:spAutoFit/>
          </a:bodyPr>
          <a:lstStyle/>
          <a:p>
            <a:pPr algn="r"/>
            <a:r>
              <a:rPr lang="en-US" sz="1400" dirty="0" smtClean="0"/>
              <a:t>Source: Researchers Without Borders, CEMSE S</a:t>
            </a:r>
            <a:r>
              <a:rPr lang="en-US" sz="1400" baseline="30000" dirty="0" smtClean="0"/>
              <a:t>3</a:t>
            </a:r>
            <a:endParaRPr lang="en-US" sz="1400" baseline="30000" dirty="0"/>
          </a:p>
        </p:txBody>
      </p:sp>
      <p:pic>
        <p:nvPicPr>
          <p:cNvPr id="1028" name="Picture 4" descr="Image result for stem word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4742" y="1098550"/>
            <a:ext cx="5907178" cy="385445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200400" y="5035034"/>
            <a:ext cx="5410200" cy="307777"/>
          </a:xfrm>
          <a:prstGeom prst="rect">
            <a:avLst/>
          </a:prstGeom>
          <a:noFill/>
        </p:spPr>
        <p:txBody>
          <a:bodyPr wrap="square" rtlCol="0">
            <a:spAutoFit/>
          </a:bodyPr>
          <a:lstStyle/>
          <a:p>
            <a:r>
              <a:rPr lang="en-US" sz="1400" dirty="0" smtClean="0"/>
              <a:t>Source: Dr. Alice Christie Bureau of Education &amp; Research (BER)</a:t>
            </a:r>
            <a:endParaRPr lang="en-US" sz="1400" dirty="0"/>
          </a:p>
        </p:txBody>
      </p:sp>
    </p:spTree>
    <p:extLst>
      <p:ext uri="{BB962C8B-B14F-4D97-AF65-F5344CB8AC3E}">
        <p14:creationId xmlns:p14="http://schemas.microsoft.com/office/powerpoint/2010/main" val="7265888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49155" name="Text Box 5"/>
          <p:cNvSpPr txBox="1">
            <a:spLocks noChangeArrowheads="1"/>
          </p:cNvSpPr>
          <p:nvPr/>
        </p:nvSpPr>
        <p:spPr bwMode="auto">
          <a:xfrm>
            <a:off x="990600" y="228601"/>
            <a:ext cx="7239000" cy="2631490"/>
          </a:xfrm>
          <a:prstGeom prst="rect">
            <a:avLst/>
          </a:prstGeom>
          <a:noFill/>
          <a:ln w="9525">
            <a:noFill/>
            <a:miter lim="800000"/>
            <a:headEnd/>
            <a:tailEnd/>
          </a:ln>
        </p:spPr>
        <p:txBody>
          <a:bodyPr wrap="square">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49156" name="Rectangle 3"/>
          <p:cNvSpPr>
            <a:spLocks noChangeArrowheads="1"/>
          </p:cNvSpPr>
          <p:nvPr/>
        </p:nvSpPr>
        <p:spPr bwMode="auto">
          <a:xfrm>
            <a:off x="381000" y="304800"/>
            <a:ext cx="8382000" cy="615553"/>
          </a:xfrm>
          <a:prstGeom prst="rect">
            <a:avLst/>
          </a:prstGeom>
          <a:noFill/>
          <a:ln w="9525">
            <a:noFill/>
            <a:miter lim="800000"/>
            <a:headEnd/>
            <a:tailEnd/>
          </a:ln>
        </p:spPr>
        <p:txBody>
          <a:bodyPr wrap="square">
            <a:spAutoFit/>
          </a:bodyPr>
          <a:lstStyle/>
          <a:p>
            <a:pPr algn="ctr"/>
            <a:r>
              <a:rPr lang="en-US" sz="3400" b="1" dirty="0" smtClean="0">
                <a:latin typeface="Calibri" panose="020F0502020204030204" pitchFamily="34" charset="0"/>
              </a:rPr>
              <a:t>New STEM </a:t>
            </a:r>
            <a:r>
              <a:rPr lang="en-US" sz="3400" b="1" dirty="0" smtClean="0">
                <a:latin typeface="Calibri" panose="020F0502020204030204" pitchFamily="34" charset="0"/>
              </a:rPr>
              <a:t>words – perhaps more enticing?</a:t>
            </a:r>
            <a:endParaRPr lang="en-US" sz="3400" dirty="0">
              <a:latin typeface="Calibri" panose="020F0502020204030204" pitchFamily="34" charset="0"/>
            </a:endParaRPr>
          </a:p>
        </p:txBody>
      </p:sp>
      <p:sp>
        <p:nvSpPr>
          <p:cNvPr id="49157" name="Rectangle 4"/>
          <p:cNvSpPr>
            <a:spLocks noChangeArrowheads="1"/>
          </p:cNvSpPr>
          <p:nvPr/>
        </p:nvSpPr>
        <p:spPr bwMode="auto">
          <a:xfrm>
            <a:off x="381000" y="1447800"/>
            <a:ext cx="8534400" cy="396875"/>
          </a:xfrm>
          <a:prstGeom prst="rect">
            <a:avLst/>
          </a:prstGeom>
          <a:noFill/>
          <a:ln w="9525">
            <a:noFill/>
            <a:miter lim="800000"/>
            <a:headEnd/>
            <a:tailEnd/>
          </a:ln>
        </p:spPr>
        <p:txBody>
          <a:bodyPr>
            <a:spAutoFit/>
          </a:bodyPr>
          <a:lstStyle/>
          <a:p>
            <a:endParaRPr lang="en-US" sz="2000">
              <a:cs typeface="Arial" charset="0"/>
            </a:endParaRPr>
          </a:p>
        </p:txBody>
      </p:sp>
      <p:sp>
        <p:nvSpPr>
          <p:cNvPr id="7" name="TextBox 6"/>
          <p:cNvSpPr txBox="1"/>
          <p:nvPr/>
        </p:nvSpPr>
        <p:spPr>
          <a:xfrm>
            <a:off x="3200400" y="5486400"/>
            <a:ext cx="5715000" cy="307777"/>
          </a:xfrm>
          <a:prstGeom prst="rect">
            <a:avLst/>
          </a:prstGeom>
          <a:noFill/>
        </p:spPr>
        <p:txBody>
          <a:bodyPr wrap="square" rtlCol="0">
            <a:spAutoFit/>
          </a:bodyPr>
          <a:lstStyle/>
          <a:p>
            <a:pPr algn="r"/>
            <a:r>
              <a:rPr lang="en-US" sz="1400" dirty="0" smtClean="0"/>
              <a:t>Source: Huffington Post Girls in STEM Mentoring</a:t>
            </a:r>
            <a:endParaRPr lang="en-US" sz="1400" baseline="30000" dirty="0"/>
          </a:p>
        </p:txBody>
      </p:sp>
      <p:pic>
        <p:nvPicPr>
          <p:cNvPr id="8" name="Picture 2" descr="http://i.huffpost.com/gen/969180/thumbs/s-NEW-STEM-WORDS-480x360.jpg?6"/>
          <p:cNvPicPr>
            <a:picLocks noChangeAspect="1" noChangeArrowheads="1"/>
          </p:cNvPicPr>
          <p:nvPr/>
        </p:nvPicPr>
        <p:blipFill>
          <a:blip r:embed="rId4" cstate="print"/>
          <a:srcRect/>
          <a:stretch>
            <a:fillRect/>
          </a:stretch>
        </p:blipFill>
        <p:spPr bwMode="auto">
          <a:xfrm>
            <a:off x="1524000" y="990600"/>
            <a:ext cx="5943600" cy="445770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6148" name="Rectangle 3"/>
          <p:cNvSpPr>
            <a:spLocks noChangeArrowheads="1"/>
          </p:cNvSpPr>
          <p:nvPr/>
        </p:nvSpPr>
        <p:spPr bwMode="auto">
          <a:xfrm>
            <a:off x="609600" y="685800"/>
            <a:ext cx="8153400" cy="646331"/>
          </a:xfrm>
          <a:prstGeom prst="rect">
            <a:avLst/>
          </a:prstGeom>
          <a:noFill/>
          <a:ln w="9525">
            <a:noFill/>
            <a:miter lim="800000"/>
            <a:headEnd/>
            <a:tailEnd/>
          </a:ln>
        </p:spPr>
        <p:txBody>
          <a:bodyPr>
            <a:spAutoFit/>
          </a:bodyPr>
          <a:lstStyle/>
          <a:p>
            <a:pPr algn="ctr"/>
            <a:r>
              <a:rPr lang="en-US" sz="3600" b="1" dirty="0" smtClean="0">
                <a:latin typeface="Calibri" panose="020F0502020204030204" pitchFamily="34" charset="0"/>
              </a:rPr>
              <a:t>Turn Inside Out /Cross the Fine Line</a:t>
            </a:r>
            <a:endParaRPr lang="en-US" dirty="0">
              <a:latin typeface="Calibri" panose="020F0502020204030204" pitchFamily="34" charset="0"/>
            </a:endParaRPr>
          </a:p>
        </p:txBody>
      </p:sp>
      <p:sp>
        <p:nvSpPr>
          <p:cNvPr id="6" name="Rectangle 5"/>
          <p:cNvSpPr/>
          <p:nvPr/>
        </p:nvSpPr>
        <p:spPr>
          <a:xfrm>
            <a:off x="654112" y="1535599"/>
            <a:ext cx="4114801" cy="2554545"/>
          </a:xfrm>
          <a:prstGeom prst="rect">
            <a:avLst/>
          </a:prstGeom>
        </p:spPr>
        <p:txBody>
          <a:bodyPr wrap="square">
            <a:spAutoFit/>
          </a:bodyPr>
          <a:lstStyle/>
          <a:p>
            <a:r>
              <a:rPr lang="en-US" sz="2000" dirty="0" smtClean="0">
                <a:latin typeface="Calibri" panose="020F0502020204030204" pitchFamily="34" charset="0"/>
              </a:rPr>
              <a:t>Students and educators seek</a:t>
            </a:r>
          </a:p>
          <a:p>
            <a:pPr marL="800100" lvl="1" indent="-342900">
              <a:buFont typeface="Arial" panose="020B0604020202020204" pitchFamily="34" charset="0"/>
              <a:buChar char="•"/>
            </a:pPr>
            <a:r>
              <a:rPr lang="en-US" sz="2000" dirty="0" smtClean="0">
                <a:latin typeface="Calibri" panose="020F0502020204030204" pitchFamily="34" charset="0"/>
              </a:rPr>
              <a:t>cognitive demand</a:t>
            </a:r>
          </a:p>
          <a:p>
            <a:pPr marL="800100" lvl="1" indent="-342900">
              <a:buFont typeface="Arial" panose="020B0604020202020204" pitchFamily="34" charset="0"/>
              <a:buChar char="•"/>
            </a:pPr>
            <a:r>
              <a:rPr lang="en-US" sz="2000" dirty="0">
                <a:latin typeface="Calibri" panose="020F0502020204030204" pitchFamily="34" charset="0"/>
              </a:rPr>
              <a:t>c</a:t>
            </a:r>
            <a:r>
              <a:rPr lang="en-US" sz="2000" dirty="0" smtClean="0">
                <a:latin typeface="Calibri" panose="020F0502020204030204" pitchFamily="34" charset="0"/>
              </a:rPr>
              <a:t>uriosity</a:t>
            </a:r>
          </a:p>
          <a:p>
            <a:pPr marL="800100" lvl="1" indent="-342900">
              <a:buFont typeface="Arial" panose="020B0604020202020204" pitchFamily="34" charset="0"/>
              <a:buChar char="•"/>
            </a:pPr>
            <a:r>
              <a:rPr lang="en-US" sz="2000" dirty="0" smtClean="0">
                <a:latin typeface="Calibri" panose="020F0502020204030204" pitchFamily="34" charset="0"/>
              </a:rPr>
              <a:t>learning customization</a:t>
            </a:r>
          </a:p>
          <a:p>
            <a:pPr marL="800100" lvl="1" indent="-342900">
              <a:buFont typeface="Arial" panose="020B0604020202020204" pitchFamily="34" charset="0"/>
              <a:buChar char="•"/>
            </a:pPr>
            <a:r>
              <a:rPr lang="en-US" sz="2000" dirty="0" smtClean="0">
                <a:latin typeface="Calibri" panose="020F0502020204030204" pitchFamily="34" charset="0"/>
              </a:rPr>
              <a:t>role models and mentors</a:t>
            </a:r>
          </a:p>
          <a:p>
            <a:pPr marL="800100" lvl="1" indent="-342900">
              <a:buFont typeface="Arial" panose="020B0604020202020204" pitchFamily="34" charset="0"/>
              <a:buChar char="•"/>
            </a:pPr>
            <a:r>
              <a:rPr lang="en-US" sz="2000" dirty="0">
                <a:latin typeface="Calibri" panose="020F0502020204030204" pitchFamily="34" charset="0"/>
              </a:rPr>
              <a:t>i</a:t>
            </a:r>
            <a:r>
              <a:rPr lang="en-US" sz="2000" dirty="0" smtClean="0">
                <a:latin typeface="Calibri" panose="020F0502020204030204" pitchFamily="34" charset="0"/>
              </a:rPr>
              <a:t>nspiration and motivation</a:t>
            </a:r>
          </a:p>
          <a:p>
            <a:pPr marL="800100" lvl="1" indent="-342900">
              <a:buFont typeface="Arial" panose="020B0604020202020204" pitchFamily="34" charset="0"/>
              <a:buChar char="•"/>
            </a:pPr>
            <a:r>
              <a:rPr lang="en-US" sz="2000" dirty="0">
                <a:latin typeface="Calibri" panose="020F0502020204030204" pitchFamily="34" charset="0"/>
              </a:rPr>
              <a:t>c</a:t>
            </a:r>
            <a:r>
              <a:rPr lang="en-US" sz="2000" dirty="0" smtClean="0">
                <a:latin typeface="Calibri" panose="020F0502020204030204" pitchFamily="34" charset="0"/>
              </a:rPr>
              <a:t>onnections between lessons and the outside world</a:t>
            </a:r>
          </a:p>
        </p:txBody>
      </p:sp>
      <p:sp>
        <p:nvSpPr>
          <p:cNvPr id="2" name="TextBox 1"/>
          <p:cNvSpPr txBox="1"/>
          <p:nvPr/>
        </p:nvSpPr>
        <p:spPr>
          <a:xfrm>
            <a:off x="4768913" y="1525037"/>
            <a:ext cx="3962400" cy="2831544"/>
          </a:xfrm>
          <a:prstGeom prst="rect">
            <a:avLst/>
          </a:prstGeom>
          <a:noFill/>
        </p:spPr>
        <p:txBody>
          <a:bodyPr wrap="square" rtlCol="0">
            <a:spAutoFit/>
          </a:bodyPr>
          <a:lstStyle/>
          <a:p>
            <a:r>
              <a:rPr lang="en-US" sz="2000" dirty="0" smtClean="0">
                <a:latin typeface="Calibri" panose="020F0502020204030204" pitchFamily="34" charset="0"/>
              </a:rPr>
              <a:t>Business and industry seek</a:t>
            </a:r>
          </a:p>
          <a:p>
            <a:pPr marL="742950" lvl="1" indent="-285750">
              <a:buFont typeface="Arial" panose="020B0604020202020204" pitchFamily="34" charset="0"/>
              <a:buChar char="•"/>
            </a:pPr>
            <a:r>
              <a:rPr lang="en-US" sz="2000" dirty="0" smtClean="0">
                <a:latin typeface="Calibri" panose="020F0502020204030204" pitchFamily="34" charset="0"/>
              </a:rPr>
              <a:t>future employees</a:t>
            </a:r>
          </a:p>
          <a:p>
            <a:pPr marL="742950" lvl="1" indent="-285750">
              <a:buFont typeface="Arial" panose="020B0604020202020204" pitchFamily="34" charset="0"/>
              <a:buChar char="•"/>
            </a:pPr>
            <a:r>
              <a:rPr lang="en-US" sz="2000" dirty="0" smtClean="0">
                <a:latin typeface="Calibri" panose="020F0502020204030204" pitchFamily="34" charset="0"/>
              </a:rPr>
              <a:t>cooperation and teamwork</a:t>
            </a:r>
          </a:p>
          <a:p>
            <a:pPr marL="742950" lvl="1" indent="-285750">
              <a:buFont typeface="Arial" panose="020B0604020202020204" pitchFamily="34" charset="0"/>
              <a:buChar char="•"/>
            </a:pPr>
            <a:r>
              <a:rPr lang="en-US" sz="2000" dirty="0" smtClean="0">
                <a:latin typeface="Calibri" panose="020F0502020204030204" pitchFamily="34" charset="0"/>
              </a:rPr>
              <a:t>autonomy and risk-taking</a:t>
            </a:r>
          </a:p>
          <a:p>
            <a:pPr marL="742950" lvl="1" indent="-285750">
              <a:buFont typeface="Arial" panose="020B0604020202020204" pitchFamily="34" charset="0"/>
              <a:buChar char="•"/>
            </a:pPr>
            <a:r>
              <a:rPr lang="en-US" sz="2000" dirty="0">
                <a:latin typeface="Calibri" panose="020F0502020204030204" pitchFamily="34" charset="0"/>
              </a:rPr>
              <a:t>i</a:t>
            </a:r>
            <a:r>
              <a:rPr lang="en-US" sz="2000" dirty="0" smtClean="0">
                <a:latin typeface="Calibri" panose="020F0502020204030204" pitchFamily="34" charset="0"/>
              </a:rPr>
              <a:t>ntegrated disciplines</a:t>
            </a:r>
          </a:p>
          <a:p>
            <a:pPr marL="742950" lvl="1" indent="-285750">
              <a:buFont typeface="Arial" panose="020B0604020202020204" pitchFamily="34" charset="0"/>
              <a:buChar char="•"/>
            </a:pPr>
            <a:r>
              <a:rPr lang="en-US" sz="2000" dirty="0" smtClean="0">
                <a:latin typeface="Calibri" panose="020F0502020204030204" pitchFamily="34" charset="0"/>
              </a:rPr>
              <a:t>understanding of current education environment</a:t>
            </a:r>
          </a:p>
          <a:p>
            <a:pPr marL="742950" lvl="1" indent="-285750">
              <a:buFont typeface="Arial" panose="020B0604020202020204" pitchFamily="34" charset="0"/>
              <a:buChar char="•"/>
            </a:pPr>
            <a:r>
              <a:rPr lang="en-US" sz="2000" dirty="0" smtClean="0">
                <a:latin typeface="Calibri" panose="020F0502020204030204" pitchFamily="34" charset="0"/>
              </a:rPr>
              <a:t>community engagement</a:t>
            </a:r>
          </a:p>
          <a:p>
            <a:endParaRPr lang="en-US" dirty="0"/>
          </a:p>
        </p:txBody>
      </p:sp>
      <p:sp>
        <p:nvSpPr>
          <p:cNvPr id="3" name="TextBox 2"/>
          <p:cNvSpPr txBox="1"/>
          <p:nvPr/>
        </p:nvSpPr>
        <p:spPr>
          <a:xfrm>
            <a:off x="955675" y="4397921"/>
            <a:ext cx="7239000" cy="1200329"/>
          </a:xfrm>
          <a:prstGeom prst="rect">
            <a:avLst/>
          </a:prstGeom>
          <a:noFill/>
        </p:spPr>
        <p:txBody>
          <a:bodyPr wrap="square" rtlCol="0">
            <a:spAutoFit/>
          </a:bodyPr>
          <a:lstStyle/>
          <a:p>
            <a:r>
              <a:rPr lang="en-US" sz="2400" dirty="0" smtClean="0">
                <a:latin typeface="Calibri" panose="020F0502020204030204" pitchFamily="34" charset="0"/>
              </a:rPr>
              <a:t>Make the Connection:</a:t>
            </a:r>
          </a:p>
          <a:p>
            <a:pPr algn="ctr"/>
            <a:r>
              <a:rPr lang="en-US" sz="2400" dirty="0" smtClean="0">
                <a:latin typeface="Calibri" panose="020F0502020204030204" pitchFamily="34" charset="0"/>
              </a:rPr>
              <a:t>Bring the STEM community in to </a:t>
            </a:r>
            <a:r>
              <a:rPr lang="en-US" sz="2400" dirty="0" smtClean="0">
                <a:latin typeface="Calibri" panose="020F0502020204030204" pitchFamily="34" charset="0"/>
              </a:rPr>
              <a:t>schools.</a:t>
            </a:r>
            <a:endParaRPr lang="en-US" sz="2400" dirty="0" smtClean="0">
              <a:latin typeface="Calibri" panose="020F0502020204030204" pitchFamily="34" charset="0"/>
            </a:endParaRPr>
          </a:p>
          <a:p>
            <a:pPr algn="ctr"/>
            <a:r>
              <a:rPr lang="en-US" sz="2400" dirty="0">
                <a:latin typeface="Calibri" panose="020F0502020204030204" pitchFamily="34" charset="0"/>
              </a:rPr>
              <a:t>	</a:t>
            </a:r>
            <a:r>
              <a:rPr lang="en-US" sz="2400" dirty="0" smtClean="0">
                <a:latin typeface="Calibri" panose="020F0502020204030204" pitchFamily="34" charset="0"/>
              </a:rPr>
              <a:t>	Take education out to the </a:t>
            </a:r>
            <a:r>
              <a:rPr lang="en-US" sz="2400" dirty="0" smtClean="0">
                <a:latin typeface="Calibri" panose="020F0502020204030204" pitchFamily="34" charset="0"/>
              </a:rPr>
              <a:t>community.</a:t>
            </a:r>
            <a:endParaRPr lang="en-US" sz="2400"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PPTsecondaryslide_CJSTEMM.jpg"/>
          <p:cNvPicPr>
            <a:picLocks noChangeAspect="1"/>
          </p:cNvPicPr>
          <p:nvPr/>
        </p:nvPicPr>
        <p:blipFill>
          <a:blip r:embed="rId2" cstate="print"/>
          <a:srcRect/>
          <a:stretch>
            <a:fillRect/>
          </a:stretch>
        </p:blipFill>
        <p:spPr bwMode="auto">
          <a:xfrm>
            <a:off x="6350" y="0"/>
            <a:ext cx="9137650" cy="6858000"/>
          </a:xfrm>
          <a:prstGeom prst="rect">
            <a:avLst/>
          </a:prstGeom>
          <a:noFill/>
          <a:ln w="9525">
            <a:noFill/>
            <a:miter lim="800000"/>
            <a:headEnd/>
            <a:tailEnd/>
          </a:ln>
        </p:spPr>
      </p:pic>
      <p:sp>
        <p:nvSpPr>
          <p:cNvPr id="6147"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6148" name="Rectangle 3"/>
          <p:cNvSpPr>
            <a:spLocks noChangeArrowheads="1"/>
          </p:cNvSpPr>
          <p:nvPr/>
        </p:nvSpPr>
        <p:spPr bwMode="auto">
          <a:xfrm>
            <a:off x="609600" y="685800"/>
            <a:ext cx="8153400" cy="641350"/>
          </a:xfrm>
          <a:prstGeom prst="rect">
            <a:avLst/>
          </a:prstGeom>
          <a:noFill/>
          <a:ln w="9525">
            <a:noFill/>
            <a:miter lim="800000"/>
            <a:headEnd/>
            <a:tailEnd/>
          </a:ln>
        </p:spPr>
        <p:txBody>
          <a:bodyPr>
            <a:spAutoFit/>
          </a:bodyPr>
          <a:lstStyle/>
          <a:p>
            <a:pPr algn="ctr"/>
            <a:r>
              <a:rPr lang="en-US" sz="3600" b="1" dirty="0" smtClean="0">
                <a:latin typeface="Calibri" panose="020F0502020204030204" pitchFamily="34" charset="0"/>
              </a:rPr>
              <a:t>Why STEM?</a:t>
            </a:r>
            <a:endParaRPr lang="en-US" dirty="0">
              <a:latin typeface="Calibri" panose="020F0502020204030204" pitchFamily="34" charset="0"/>
            </a:endParaRPr>
          </a:p>
        </p:txBody>
      </p:sp>
      <p:sp>
        <p:nvSpPr>
          <p:cNvPr id="6" name="Rectangle 5"/>
          <p:cNvSpPr/>
          <p:nvPr/>
        </p:nvSpPr>
        <p:spPr>
          <a:xfrm>
            <a:off x="685800" y="1447800"/>
            <a:ext cx="7772400" cy="4154984"/>
          </a:xfrm>
          <a:prstGeom prst="rect">
            <a:avLst/>
          </a:prstGeom>
        </p:spPr>
        <p:txBody>
          <a:bodyPr wrap="square">
            <a:spAutoFit/>
          </a:bodyPr>
          <a:lstStyle/>
          <a:p>
            <a:r>
              <a:rPr lang="en-US" sz="2400" dirty="0" smtClean="0">
                <a:latin typeface="Calibri" panose="020F0502020204030204" pitchFamily="34" charset="0"/>
              </a:rPr>
              <a:t>STEM literacy has a profound and growing impact on our day-to-day lives. It helps us make critical decisions about our health care, our finances and our retirement. It illuminates the ever more complex issues that govern the future of our democracy, and it reveals to us the beauty and power of the world we inhabit.</a:t>
            </a:r>
          </a:p>
          <a:p>
            <a:endParaRPr lang="en-US" sz="2400" b="1" i="1" dirty="0" smtClean="0">
              <a:latin typeface="Calibri" panose="020F0502020204030204" pitchFamily="34" charset="0"/>
            </a:endParaRPr>
          </a:p>
          <a:p>
            <a:pPr algn="r"/>
            <a:r>
              <a:rPr lang="en-US" sz="2400" b="1" i="1" dirty="0" smtClean="0">
                <a:latin typeface="Calibri" panose="020F0502020204030204" pitchFamily="34" charset="0"/>
              </a:rPr>
              <a:t>A literate nation not only reads.</a:t>
            </a:r>
          </a:p>
          <a:p>
            <a:pPr algn="r"/>
            <a:r>
              <a:rPr lang="en-US" sz="2400" b="1" i="1" dirty="0" smtClean="0">
                <a:latin typeface="Calibri" panose="020F0502020204030204" pitchFamily="34" charset="0"/>
              </a:rPr>
              <a:t>It computes, investigates and innovates.</a:t>
            </a:r>
          </a:p>
          <a:p>
            <a:endParaRPr lang="en-US" sz="2400" dirty="0" smtClean="0">
              <a:latin typeface="Calibri" panose="020F0502020204030204" pitchFamily="34" charset="0"/>
            </a:endParaRPr>
          </a:p>
          <a:p>
            <a:r>
              <a:rPr lang="en-US" sz="2400" dirty="0" smtClean="0">
                <a:latin typeface="Calibri" panose="020F0502020204030204" pitchFamily="34" charset="0"/>
              </a:rPr>
              <a:t>					</a:t>
            </a:r>
            <a:r>
              <a:rPr lang="en-US" sz="2400" i="1" dirty="0" smtClean="0">
                <a:latin typeface="Calibri" panose="020F0502020204030204" pitchFamily="34" charset="0"/>
              </a:rPr>
              <a:t>Change the Equation</a:t>
            </a:r>
          </a:p>
        </p:txBody>
      </p:sp>
    </p:spTree>
    <p:extLst>
      <p:ext uri="{BB962C8B-B14F-4D97-AF65-F5344CB8AC3E}">
        <p14:creationId xmlns:p14="http://schemas.microsoft.com/office/powerpoint/2010/main" val="39321637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PPTsecondaryslide_CJSTEMM.jpg"/>
          <p:cNvPicPr>
            <a:picLocks noChangeAspect="1"/>
          </p:cNvPicPr>
          <p:nvPr/>
        </p:nvPicPr>
        <p:blipFill>
          <a:blip r:embed="rId3" cstate="print"/>
          <a:srcRect/>
          <a:stretch>
            <a:fillRect/>
          </a:stretch>
        </p:blipFill>
        <p:spPr bwMode="auto">
          <a:xfrm>
            <a:off x="0" y="0"/>
            <a:ext cx="9137650" cy="6858000"/>
          </a:xfrm>
          <a:prstGeom prst="rect">
            <a:avLst/>
          </a:prstGeom>
          <a:noFill/>
          <a:ln w="9525">
            <a:noFill/>
            <a:miter lim="800000"/>
            <a:headEnd/>
            <a:tailEnd/>
          </a:ln>
        </p:spPr>
      </p:pic>
      <p:sp>
        <p:nvSpPr>
          <p:cNvPr id="9219" name="Text Box 5"/>
          <p:cNvSpPr txBox="1">
            <a:spLocks noChangeArrowheads="1"/>
          </p:cNvSpPr>
          <p:nvPr/>
        </p:nvSpPr>
        <p:spPr bwMode="auto">
          <a:xfrm>
            <a:off x="4191000" y="3306827"/>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9220" name="Rectangle 3"/>
          <p:cNvSpPr>
            <a:spLocks noChangeArrowheads="1"/>
          </p:cNvSpPr>
          <p:nvPr/>
        </p:nvSpPr>
        <p:spPr bwMode="auto">
          <a:xfrm>
            <a:off x="571500" y="515144"/>
            <a:ext cx="8153400" cy="646113"/>
          </a:xfrm>
          <a:prstGeom prst="rect">
            <a:avLst/>
          </a:prstGeom>
          <a:noFill/>
          <a:ln w="9525">
            <a:noFill/>
            <a:miter lim="800000"/>
            <a:headEnd/>
            <a:tailEnd/>
          </a:ln>
        </p:spPr>
        <p:txBody>
          <a:bodyPr>
            <a:spAutoFit/>
          </a:bodyPr>
          <a:lstStyle/>
          <a:p>
            <a:pPr algn="ctr"/>
            <a:r>
              <a:rPr lang="en-US" sz="3600" b="1" dirty="0" smtClean="0">
                <a:latin typeface="Calibri" pitchFamily="34" charset="0"/>
                <a:cs typeface="Times New Roman" pitchFamily="18" charset="0"/>
              </a:rPr>
              <a:t>One Model:  CJ STEMM</a:t>
            </a:r>
            <a:endParaRPr lang="en-US" dirty="0">
              <a:latin typeface="Calibri" pitchFamily="34" charset="0"/>
              <a:cs typeface="Times New Roman" pitchFamily="18" charset="0"/>
            </a:endParaRPr>
          </a:p>
        </p:txBody>
      </p:sp>
      <p:sp>
        <p:nvSpPr>
          <p:cNvPr id="9221" name="Rectangle 4"/>
          <p:cNvSpPr>
            <a:spLocks noChangeArrowheads="1"/>
          </p:cNvSpPr>
          <p:nvPr/>
        </p:nvSpPr>
        <p:spPr bwMode="auto">
          <a:xfrm>
            <a:off x="381000" y="1355141"/>
            <a:ext cx="8534400" cy="830997"/>
          </a:xfrm>
          <a:prstGeom prst="rect">
            <a:avLst/>
          </a:prstGeom>
          <a:noFill/>
          <a:ln w="9525">
            <a:noFill/>
            <a:miter lim="800000"/>
            <a:headEnd/>
            <a:tailEnd/>
          </a:ln>
        </p:spPr>
        <p:txBody>
          <a:bodyPr wrap="square">
            <a:spAutoFit/>
          </a:bodyPr>
          <a:lstStyle/>
          <a:p>
            <a:pPr algn="ctr"/>
            <a:endParaRPr lang="en-US" sz="2800" dirty="0">
              <a:latin typeface="Calibri" pitchFamily="34" charset="0"/>
              <a:cs typeface="Times New Roman" pitchFamily="18" charset="0"/>
            </a:endParaRPr>
          </a:p>
          <a:p>
            <a:endParaRPr lang="en-US" sz="2000" dirty="0"/>
          </a:p>
        </p:txBody>
      </p:sp>
      <p:pic>
        <p:nvPicPr>
          <p:cNvPr id="1026" name="Picture 2" descr="Related 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0523" y="1"/>
            <a:ext cx="7416799" cy="5562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PPTsecondaryslide_CJSTEMM.jpg"/>
          <p:cNvPicPr>
            <a:picLocks noChangeAspect="1"/>
          </p:cNvPicPr>
          <p:nvPr/>
        </p:nvPicPr>
        <p:blipFill>
          <a:blip r:embed="rId3" cstate="print"/>
          <a:srcRect/>
          <a:stretch>
            <a:fillRect/>
          </a:stretch>
        </p:blipFill>
        <p:spPr bwMode="auto">
          <a:xfrm>
            <a:off x="0" y="0"/>
            <a:ext cx="9137650" cy="6858000"/>
          </a:xfrm>
          <a:prstGeom prst="rect">
            <a:avLst/>
          </a:prstGeom>
          <a:noFill/>
          <a:ln w="9525">
            <a:noFill/>
            <a:miter lim="800000"/>
            <a:headEnd/>
            <a:tailEnd/>
          </a:ln>
        </p:spPr>
      </p:pic>
      <p:sp>
        <p:nvSpPr>
          <p:cNvPr id="9219"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9220" name="Rectangle 3"/>
          <p:cNvSpPr>
            <a:spLocks noChangeArrowheads="1"/>
          </p:cNvSpPr>
          <p:nvPr/>
        </p:nvSpPr>
        <p:spPr bwMode="auto">
          <a:xfrm>
            <a:off x="571500" y="515144"/>
            <a:ext cx="8153400" cy="646113"/>
          </a:xfrm>
          <a:prstGeom prst="rect">
            <a:avLst/>
          </a:prstGeom>
          <a:noFill/>
          <a:ln w="9525">
            <a:noFill/>
            <a:miter lim="800000"/>
            <a:headEnd/>
            <a:tailEnd/>
          </a:ln>
        </p:spPr>
        <p:txBody>
          <a:bodyPr>
            <a:spAutoFit/>
          </a:bodyPr>
          <a:lstStyle/>
          <a:p>
            <a:pPr algn="ctr"/>
            <a:r>
              <a:rPr lang="en-US" sz="3600" b="1" dirty="0" smtClean="0">
                <a:latin typeface="Calibri" pitchFamily="34" charset="0"/>
                <a:cs typeface="Times New Roman" pitchFamily="18" charset="0"/>
              </a:rPr>
              <a:t>One Model:  CJ STEMM</a:t>
            </a:r>
            <a:endParaRPr lang="en-US" dirty="0">
              <a:latin typeface="Calibri" pitchFamily="34" charset="0"/>
              <a:cs typeface="Times New Roman" pitchFamily="18" charset="0"/>
            </a:endParaRPr>
          </a:p>
        </p:txBody>
      </p:sp>
      <p:sp>
        <p:nvSpPr>
          <p:cNvPr id="9221" name="Rectangle 4"/>
          <p:cNvSpPr>
            <a:spLocks noChangeArrowheads="1"/>
          </p:cNvSpPr>
          <p:nvPr/>
        </p:nvSpPr>
        <p:spPr bwMode="auto">
          <a:xfrm>
            <a:off x="381000" y="1355141"/>
            <a:ext cx="8534400" cy="4708981"/>
          </a:xfrm>
          <a:prstGeom prst="rect">
            <a:avLst/>
          </a:prstGeom>
          <a:noFill/>
          <a:ln w="9525">
            <a:noFill/>
            <a:miter lim="800000"/>
            <a:headEnd/>
            <a:tailEnd/>
          </a:ln>
        </p:spPr>
        <p:txBody>
          <a:bodyPr wrap="square">
            <a:spAutoFit/>
          </a:bodyPr>
          <a:lstStyle/>
          <a:p>
            <a:pPr algn="ctr"/>
            <a:r>
              <a:rPr lang="en-US" sz="2800" dirty="0" smtClean="0">
                <a:latin typeface="Calibri" pitchFamily="34" charset="0"/>
                <a:cs typeface="Times New Roman" pitchFamily="18" charset="0"/>
              </a:rPr>
              <a:t>fosters </a:t>
            </a:r>
            <a:r>
              <a:rPr lang="en-US" sz="2800" dirty="0">
                <a:latin typeface="Calibri" pitchFamily="34" charset="0"/>
                <a:cs typeface="Times New Roman" pitchFamily="18" charset="0"/>
              </a:rPr>
              <a:t>literacy in </a:t>
            </a:r>
            <a:r>
              <a:rPr lang="en-US" sz="2800" dirty="0" smtClean="0">
                <a:latin typeface="Calibri" pitchFamily="34" charset="0"/>
                <a:cs typeface="Times New Roman" pitchFamily="18" charset="0"/>
              </a:rPr>
              <a:t>STEMM </a:t>
            </a:r>
            <a:r>
              <a:rPr lang="en-US" sz="2800" dirty="0">
                <a:latin typeface="Calibri" pitchFamily="34" charset="0"/>
                <a:cs typeface="Times New Roman" pitchFamily="18" charset="0"/>
              </a:rPr>
              <a:t>subjects, exposure to STEMM careers, and a confident innovative spirit</a:t>
            </a:r>
            <a:r>
              <a:rPr lang="en-US" sz="2800" dirty="0" smtClean="0">
                <a:latin typeface="Calibri" pitchFamily="34" charset="0"/>
                <a:cs typeface="Times New Roman" pitchFamily="18" charset="0"/>
              </a:rPr>
              <a:t>…</a:t>
            </a:r>
          </a:p>
          <a:p>
            <a:pPr algn="ctr"/>
            <a:r>
              <a:rPr lang="en-US" sz="2800" dirty="0" smtClean="0">
                <a:latin typeface="Calibri" pitchFamily="34" charset="0"/>
                <a:cs typeface="Times New Roman" pitchFamily="18" charset="0"/>
              </a:rPr>
              <a:t>(motivated problem solvers who are curious,</a:t>
            </a:r>
          </a:p>
          <a:p>
            <a:pPr algn="ctr"/>
            <a:r>
              <a:rPr lang="en-US" sz="2800" dirty="0" smtClean="0">
                <a:latin typeface="Calibri" pitchFamily="34" charset="0"/>
                <a:cs typeface="Times New Roman" pitchFamily="18" charset="0"/>
              </a:rPr>
              <a:t>can communicate, and pay attention to detail)</a:t>
            </a:r>
            <a:endParaRPr lang="en-US" sz="2800" dirty="0">
              <a:latin typeface="Calibri" pitchFamily="34" charset="0"/>
              <a:cs typeface="Times New Roman" pitchFamily="18" charset="0"/>
            </a:endParaRPr>
          </a:p>
          <a:p>
            <a:r>
              <a:rPr lang="en-US" sz="1000" dirty="0" smtClean="0">
                <a:latin typeface="Calibri" pitchFamily="34" charset="0"/>
                <a:cs typeface="Times New Roman" pitchFamily="18" charset="0"/>
              </a:rPr>
              <a:t> </a:t>
            </a:r>
            <a:endParaRPr lang="en-US" sz="1000" dirty="0">
              <a:latin typeface="Calibri" pitchFamily="34" charset="0"/>
              <a:cs typeface="Times New Roman" pitchFamily="18" charset="0"/>
            </a:endParaRPr>
          </a:p>
          <a:p>
            <a:r>
              <a:rPr lang="en-US" sz="2800" dirty="0">
                <a:latin typeface="Calibri" pitchFamily="34" charset="0"/>
                <a:cs typeface="Times New Roman" pitchFamily="18" charset="0"/>
              </a:rPr>
              <a:t>CJ STEMM </a:t>
            </a:r>
            <a:r>
              <a:rPr lang="en-US" sz="2800" dirty="0" smtClean="0">
                <a:latin typeface="Calibri" pitchFamily="34" charset="0"/>
                <a:cs typeface="Times New Roman" pitchFamily="18" charset="0"/>
              </a:rPr>
              <a:t>–</a:t>
            </a:r>
          </a:p>
          <a:p>
            <a:pPr algn="ctr"/>
            <a:r>
              <a:rPr lang="en-US" sz="2800" dirty="0" smtClean="0">
                <a:latin typeface="Calibri" pitchFamily="34" charset="0"/>
                <a:cs typeface="Times New Roman" pitchFamily="18" charset="0"/>
              </a:rPr>
              <a:t>Catholic Values and Social Justice in</a:t>
            </a:r>
          </a:p>
          <a:p>
            <a:pPr algn="ctr"/>
            <a:r>
              <a:rPr lang="en-US" sz="2800" b="1" dirty="0" smtClean="0">
                <a:latin typeface="Calibri" pitchFamily="34" charset="0"/>
                <a:cs typeface="Times New Roman" pitchFamily="18" charset="0"/>
              </a:rPr>
              <a:t>S</a:t>
            </a:r>
            <a:r>
              <a:rPr lang="en-US" sz="2800" dirty="0" smtClean="0">
                <a:latin typeface="Calibri" pitchFamily="34" charset="0"/>
                <a:cs typeface="Times New Roman" pitchFamily="18" charset="0"/>
              </a:rPr>
              <a:t>cience</a:t>
            </a:r>
            <a:r>
              <a:rPr lang="en-US" sz="2800" dirty="0">
                <a:latin typeface="Calibri" pitchFamily="34" charset="0"/>
                <a:cs typeface="Times New Roman" pitchFamily="18" charset="0"/>
              </a:rPr>
              <a:t>, </a:t>
            </a:r>
            <a:r>
              <a:rPr lang="en-US" sz="2800" b="1" dirty="0">
                <a:latin typeface="Calibri" pitchFamily="34" charset="0"/>
                <a:cs typeface="Times New Roman" pitchFamily="18" charset="0"/>
              </a:rPr>
              <a:t>T</a:t>
            </a:r>
            <a:r>
              <a:rPr lang="en-US" sz="2800" dirty="0">
                <a:latin typeface="Calibri" pitchFamily="34" charset="0"/>
                <a:cs typeface="Times New Roman" pitchFamily="18" charset="0"/>
              </a:rPr>
              <a:t>echnology, </a:t>
            </a:r>
            <a:r>
              <a:rPr lang="en-US" sz="2800" b="1" dirty="0">
                <a:latin typeface="Calibri" pitchFamily="34" charset="0"/>
                <a:cs typeface="Times New Roman" pitchFamily="18" charset="0"/>
              </a:rPr>
              <a:t>E</a:t>
            </a:r>
            <a:r>
              <a:rPr lang="en-US" sz="2800" dirty="0">
                <a:latin typeface="Calibri" pitchFamily="34" charset="0"/>
                <a:cs typeface="Times New Roman" pitchFamily="18" charset="0"/>
              </a:rPr>
              <a:t>ngineering, </a:t>
            </a:r>
            <a:r>
              <a:rPr lang="en-US" sz="2800" b="1" dirty="0">
                <a:latin typeface="Calibri" pitchFamily="34" charset="0"/>
                <a:cs typeface="Times New Roman" pitchFamily="18" charset="0"/>
              </a:rPr>
              <a:t>M</a:t>
            </a:r>
            <a:r>
              <a:rPr lang="en-US" sz="2800" dirty="0">
                <a:latin typeface="Calibri" pitchFamily="34" charset="0"/>
                <a:cs typeface="Times New Roman" pitchFamily="18" charset="0"/>
              </a:rPr>
              <a:t>ath &amp; </a:t>
            </a:r>
            <a:r>
              <a:rPr lang="en-US" sz="2800" b="1" dirty="0">
                <a:latin typeface="Calibri" pitchFamily="34" charset="0"/>
                <a:cs typeface="Times New Roman" pitchFamily="18" charset="0"/>
              </a:rPr>
              <a:t>M</a:t>
            </a:r>
            <a:r>
              <a:rPr lang="en-US" sz="2800" dirty="0">
                <a:latin typeface="Calibri" pitchFamily="34" charset="0"/>
                <a:cs typeface="Times New Roman" pitchFamily="18" charset="0"/>
              </a:rPr>
              <a:t>edicine</a:t>
            </a:r>
          </a:p>
          <a:p>
            <a:pPr algn="ctr"/>
            <a:r>
              <a:rPr lang="en-US" sz="2800" dirty="0" smtClean="0">
                <a:latin typeface="Calibri" pitchFamily="34" charset="0"/>
                <a:cs typeface="Times New Roman" pitchFamily="18" charset="0"/>
              </a:rPr>
              <a:t>Empowering </a:t>
            </a:r>
            <a:r>
              <a:rPr lang="en-US" sz="2800" dirty="0">
                <a:latin typeface="Calibri" pitchFamily="34" charset="0"/>
                <a:cs typeface="Times New Roman" pitchFamily="18" charset="0"/>
              </a:rPr>
              <a:t>students to serve the world</a:t>
            </a:r>
          </a:p>
          <a:p>
            <a:endParaRPr lang="en-US" sz="800" dirty="0">
              <a:latin typeface="Calibri" pitchFamily="34" charset="0"/>
              <a:cs typeface="Times New Roman" pitchFamily="18" charset="0"/>
            </a:endParaRPr>
          </a:p>
          <a:p>
            <a:r>
              <a:rPr lang="en-US" sz="2800" dirty="0">
                <a:latin typeface="Calibri" pitchFamily="34" charset="0"/>
                <a:cs typeface="Times New Roman" pitchFamily="18" charset="0"/>
              </a:rPr>
              <a:t>Innovative                      </a:t>
            </a:r>
            <a:r>
              <a:rPr lang="en-US" sz="2800" dirty="0" smtClean="0">
                <a:latin typeface="Calibri" pitchFamily="34" charset="0"/>
                <a:cs typeface="Times New Roman" pitchFamily="18" charset="0"/>
              </a:rPr>
              <a:t>Collaborative                       </a:t>
            </a:r>
            <a:r>
              <a:rPr lang="en-US" sz="2800" dirty="0">
                <a:latin typeface="Calibri" pitchFamily="34" charset="0"/>
                <a:cs typeface="Times New Roman" pitchFamily="18" charset="0"/>
              </a:rPr>
              <a:t>Global</a:t>
            </a:r>
          </a:p>
          <a:p>
            <a:endParaRPr lang="en-US" sz="2000" dirty="0"/>
          </a:p>
        </p:txBody>
      </p:sp>
    </p:spTree>
    <p:extLst>
      <p:ext uri="{BB962C8B-B14F-4D97-AF65-F5344CB8AC3E}">
        <p14:creationId xmlns:p14="http://schemas.microsoft.com/office/powerpoint/2010/main" val="21473455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PPTsecondaryslide_CJSTEMM.jpg"/>
          <p:cNvPicPr>
            <a:picLocks noChangeAspect="1"/>
          </p:cNvPicPr>
          <p:nvPr/>
        </p:nvPicPr>
        <p:blipFill>
          <a:blip r:embed="rId3" cstate="print"/>
          <a:srcRect/>
          <a:stretch>
            <a:fillRect/>
          </a:stretch>
        </p:blipFill>
        <p:spPr bwMode="auto">
          <a:xfrm>
            <a:off x="6350" y="0"/>
            <a:ext cx="9137650" cy="6858000"/>
          </a:xfrm>
          <a:prstGeom prst="rect">
            <a:avLst/>
          </a:prstGeom>
          <a:noFill/>
          <a:ln w="9525">
            <a:noFill/>
            <a:miter lim="800000"/>
            <a:headEnd/>
            <a:tailEnd/>
          </a:ln>
        </p:spPr>
      </p:pic>
      <p:sp>
        <p:nvSpPr>
          <p:cNvPr id="20483" name="Text Box 5"/>
          <p:cNvSpPr txBox="1">
            <a:spLocks noChangeArrowheads="1"/>
          </p:cNvSpPr>
          <p:nvPr/>
        </p:nvSpPr>
        <p:spPr bwMode="auto">
          <a:xfrm>
            <a:off x="990600" y="228600"/>
            <a:ext cx="7239000" cy="2632075"/>
          </a:xfrm>
          <a:prstGeom prst="rect">
            <a:avLst/>
          </a:prstGeom>
          <a:noFill/>
          <a:ln w="9525">
            <a:noFill/>
            <a:miter lim="800000"/>
            <a:headEnd/>
            <a:tailEnd/>
          </a:ln>
        </p:spPr>
        <p:txBody>
          <a:bodyPr>
            <a:spAutoFit/>
          </a:bodyPr>
          <a:lstStyle/>
          <a:p>
            <a:pPr algn="ctr">
              <a:spcBef>
                <a:spcPct val="50000"/>
              </a:spcBef>
            </a:pPr>
            <a:endParaRPr lang="en-US" sz="2400"/>
          </a:p>
          <a:p>
            <a:pPr algn="ctr">
              <a:spcBef>
                <a:spcPct val="50000"/>
              </a:spcBef>
            </a:pPr>
            <a:endParaRPr lang="en-US" sz="2000"/>
          </a:p>
          <a:p>
            <a:pPr algn="ctr">
              <a:spcBef>
                <a:spcPct val="50000"/>
              </a:spcBef>
            </a:pPr>
            <a:endParaRPr lang="en-US" sz="2400"/>
          </a:p>
          <a:p>
            <a:pPr algn="ctr">
              <a:spcBef>
                <a:spcPct val="50000"/>
              </a:spcBef>
            </a:pPr>
            <a:endParaRPr lang="en-US" sz="1200"/>
          </a:p>
          <a:p>
            <a:pPr algn="ctr">
              <a:spcBef>
                <a:spcPct val="50000"/>
              </a:spcBef>
            </a:pPr>
            <a:endParaRPr lang="en-US" sz="2000"/>
          </a:p>
          <a:p>
            <a:pPr algn="ctr">
              <a:spcBef>
                <a:spcPct val="50000"/>
              </a:spcBef>
            </a:pPr>
            <a:endParaRPr lang="en-US"/>
          </a:p>
        </p:txBody>
      </p:sp>
      <p:sp>
        <p:nvSpPr>
          <p:cNvPr id="20484" name="Rectangle 3"/>
          <p:cNvSpPr>
            <a:spLocks noChangeArrowheads="1"/>
          </p:cNvSpPr>
          <p:nvPr/>
        </p:nvSpPr>
        <p:spPr bwMode="auto">
          <a:xfrm>
            <a:off x="381000" y="335845"/>
            <a:ext cx="8382000" cy="615553"/>
          </a:xfrm>
          <a:prstGeom prst="rect">
            <a:avLst/>
          </a:prstGeom>
          <a:noFill/>
          <a:ln w="9525">
            <a:noFill/>
            <a:miter lim="800000"/>
            <a:headEnd/>
            <a:tailEnd/>
          </a:ln>
        </p:spPr>
        <p:txBody>
          <a:bodyPr wrap="square">
            <a:spAutoFit/>
          </a:bodyPr>
          <a:lstStyle/>
          <a:p>
            <a:pPr algn="ctr"/>
            <a:r>
              <a:rPr lang="en-US" sz="3400" b="1" dirty="0" smtClean="0">
                <a:latin typeface="Calibri" panose="020F0502020204030204" pitchFamily="34" charset="0"/>
                <a:cs typeface="Arial" panose="020B0604020202020204" pitchFamily="34" charset="0"/>
              </a:rPr>
              <a:t>STEM assets in your </a:t>
            </a:r>
            <a:r>
              <a:rPr lang="en-US" sz="3400" b="1" dirty="0" smtClean="0">
                <a:latin typeface="Calibri" panose="020F0502020204030204" pitchFamily="34" charset="0"/>
                <a:cs typeface="Arial" panose="020B0604020202020204" pitchFamily="34" charset="0"/>
              </a:rPr>
              <a:t>school</a:t>
            </a:r>
            <a:endParaRPr lang="en-US" sz="3400" b="1" dirty="0">
              <a:latin typeface="Calibri" panose="020F0502020204030204" pitchFamily="34" charset="0"/>
              <a:cs typeface="Arial" panose="020B0604020202020204" pitchFamily="34" charset="0"/>
            </a:endParaRPr>
          </a:p>
        </p:txBody>
      </p:sp>
      <p:sp>
        <p:nvSpPr>
          <p:cNvPr id="20485" name="Rectangle 4"/>
          <p:cNvSpPr>
            <a:spLocks noChangeArrowheads="1"/>
          </p:cNvSpPr>
          <p:nvPr/>
        </p:nvSpPr>
        <p:spPr bwMode="auto">
          <a:xfrm>
            <a:off x="457200" y="1287243"/>
            <a:ext cx="8305800" cy="2677656"/>
          </a:xfrm>
          <a:prstGeom prst="rect">
            <a:avLst/>
          </a:prstGeom>
          <a:noFill/>
          <a:ln w="9525">
            <a:noFill/>
            <a:miter lim="800000"/>
            <a:headEnd/>
            <a:tailEnd/>
          </a:ln>
        </p:spPr>
        <p:txBody>
          <a:bodyPr wrap="square">
            <a:spAutoFit/>
          </a:bodyPr>
          <a:lstStyle/>
          <a:p>
            <a:r>
              <a:rPr lang="en-US" sz="2400" dirty="0">
                <a:latin typeface="Calibri" pitchFamily="34" charset="0"/>
                <a:cs typeface="Times New Roman" pitchFamily="18" charset="0"/>
              </a:rPr>
              <a:t>School </a:t>
            </a:r>
            <a:r>
              <a:rPr lang="en-US" sz="2400" dirty="0" smtClean="0">
                <a:latin typeface="Calibri" pitchFamily="34" charset="0"/>
                <a:cs typeface="Times New Roman" pitchFamily="18" charset="0"/>
              </a:rPr>
              <a:t>parents</a:t>
            </a:r>
          </a:p>
          <a:p>
            <a:r>
              <a:rPr lang="en-US" sz="2400" dirty="0" smtClean="0">
                <a:latin typeface="Calibri" pitchFamily="34" charset="0"/>
                <a:cs typeface="Times New Roman" pitchFamily="18" charset="0"/>
              </a:rPr>
              <a:t>School alumni</a:t>
            </a:r>
          </a:p>
          <a:p>
            <a:r>
              <a:rPr lang="en-US" sz="2400" dirty="0" smtClean="0">
                <a:latin typeface="Calibri" pitchFamily="34" charset="0"/>
                <a:cs typeface="Times New Roman" pitchFamily="18" charset="0"/>
              </a:rPr>
              <a:t>Faculty and staff friends, neighbors and relatives</a:t>
            </a:r>
          </a:p>
          <a:p>
            <a:r>
              <a:rPr lang="en-US" sz="2400" dirty="0" smtClean="0">
                <a:latin typeface="Calibri" pitchFamily="34" charset="0"/>
                <a:cs typeface="Times New Roman" pitchFamily="18" charset="0"/>
              </a:rPr>
              <a:t>Companies the school does business with (e.g. IT, plumbing, electrical, construction, local government)</a:t>
            </a:r>
          </a:p>
          <a:p>
            <a:r>
              <a:rPr lang="en-US" sz="2400" dirty="0" smtClean="0">
                <a:latin typeface="Calibri" pitchFamily="34" charset="0"/>
                <a:cs typeface="Times New Roman" pitchFamily="18" charset="0"/>
              </a:rPr>
              <a:t>Coaches’ friends, neighbors, and relatives</a:t>
            </a:r>
            <a:endParaRPr lang="en-US" sz="2400" dirty="0">
              <a:latin typeface="Calibri" pitchFamily="34" charset="0"/>
              <a:cs typeface="Times New Roman" pitchFamily="18" charset="0"/>
            </a:endParaRPr>
          </a:p>
          <a:p>
            <a:endParaRPr lang="en-US" sz="2400" dirty="0">
              <a:latin typeface="Calibri" pitchFamily="34" charset="0"/>
              <a:cs typeface="Times New Roman" pitchFamily="18" charset="0"/>
            </a:endParaRPr>
          </a:p>
        </p:txBody>
      </p:sp>
    </p:spTree>
    <p:extLst>
      <p:ext uri="{BB962C8B-B14F-4D97-AF65-F5344CB8AC3E}">
        <p14:creationId xmlns:p14="http://schemas.microsoft.com/office/powerpoint/2010/main" val="2498368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2129</TotalTime>
  <Words>728</Words>
  <Application>Microsoft Office PowerPoint</Application>
  <PresentationFormat>On-screen Show (4:3)</PresentationFormat>
  <Paragraphs>164</Paragraphs>
  <Slides>13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ＭＳ Ｐゴシック</vt:lpstr>
      <vt:lpstr>Arial</vt:lpstr>
      <vt:lpstr>Calibri</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VARtek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Meg Drager</dc:creator>
  <cp:lastModifiedBy>Meg</cp:lastModifiedBy>
  <cp:revision>197</cp:revision>
  <cp:lastPrinted>2017-11-18T01:22:20Z</cp:lastPrinted>
  <dcterms:created xsi:type="dcterms:W3CDTF">2009-05-11T16:12:43Z</dcterms:created>
  <dcterms:modified xsi:type="dcterms:W3CDTF">2017-11-18T01:22:28Z</dcterms:modified>
</cp:coreProperties>
</file>