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258" r:id="rId2"/>
    <p:sldId id="293" r:id="rId3"/>
    <p:sldId id="314" r:id="rId4"/>
    <p:sldId id="259" r:id="rId5"/>
    <p:sldId id="315" r:id="rId6"/>
    <p:sldId id="307" r:id="rId7"/>
    <p:sldId id="268" r:id="rId8"/>
    <p:sldId id="317" r:id="rId9"/>
    <p:sldId id="310" r:id="rId10"/>
    <p:sldId id="316" r:id="rId11"/>
    <p:sldId id="311" r:id="rId12"/>
    <p:sldId id="312" r:id="rId13"/>
    <p:sldId id="318" r:id="rId14"/>
    <p:sldId id="262" r:id="rId15"/>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ＭＳ Ｐゴシック" pitchFamily="34" charset="-128"/>
        <a:cs typeface="+mn-cs"/>
      </a:defRPr>
    </a:lvl1pPr>
    <a:lvl2pPr marL="457200" algn="l" rtl="0" fontAlgn="base">
      <a:spcBef>
        <a:spcPct val="0"/>
      </a:spcBef>
      <a:spcAft>
        <a:spcPct val="0"/>
      </a:spcAft>
      <a:defRPr kern="1200">
        <a:solidFill>
          <a:schemeClr val="tx1"/>
        </a:solidFill>
        <a:latin typeface="Arial" charset="0"/>
        <a:ea typeface="ＭＳ Ｐゴシック" pitchFamily="34" charset="-128"/>
        <a:cs typeface="+mn-cs"/>
      </a:defRPr>
    </a:lvl2pPr>
    <a:lvl3pPr marL="914400" algn="l" rtl="0" fontAlgn="base">
      <a:spcBef>
        <a:spcPct val="0"/>
      </a:spcBef>
      <a:spcAft>
        <a:spcPct val="0"/>
      </a:spcAft>
      <a:defRPr kern="1200">
        <a:solidFill>
          <a:schemeClr val="tx1"/>
        </a:solidFill>
        <a:latin typeface="Arial" charset="0"/>
        <a:ea typeface="ＭＳ Ｐゴシック" pitchFamily="34" charset="-128"/>
        <a:cs typeface="+mn-cs"/>
      </a:defRPr>
    </a:lvl3pPr>
    <a:lvl4pPr marL="1371600" algn="l" rtl="0" fontAlgn="base">
      <a:spcBef>
        <a:spcPct val="0"/>
      </a:spcBef>
      <a:spcAft>
        <a:spcPct val="0"/>
      </a:spcAft>
      <a:defRPr kern="1200">
        <a:solidFill>
          <a:schemeClr val="tx1"/>
        </a:solidFill>
        <a:latin typeface="Arial" charset="0"/>
        <a:ea typeface="ＭＳ Ｐゴシック" pitchFamily="34" charset="-128"/>
        <a:cs typeface="+mn-cs"/>
      </a:defRPr>
    </a:lvl4pPr>
    <a:lvl5pPr marL="1828800" algn="l" rtl="0" fontAlgn="base">
      <a:spcBef>
        <a:spcPct val="0"/>
      </a:spcBef>
      <a:spcAft>
        <a:spcPct val="0"/>
      </a:spcAft>
      <a:defRPr kern="1200">
        <a:solidFill>
          <a:schemeClr val="tx1"/>
        </a:solidFill>
        <a:latin typeface="Arial" charset="0"/>
        <a:ea typeface="ＭＳ Ｐゴシック" pitchFamily="34" charset="-128"/>
        <a:cs typeface="+mn-cs"/>
      </a:defRPr>
    </a:lvl5pPr>
    <a:lvl6pPr marL="2286000" algn="l" defTabSz="914400" rtl="0" eaLnBrk="1" latinLnBrk="0" hangingPunct="1">
      <a:defRPr kern="1200">
        <a:solidFill>
          <a:schemeClr val="tx1"/>
        </a:solidFill>
        <a:latin typeface="Arial" charset="0"/>
        <a:ea typeface="ＭＳ Ｐゴシック" pitchFamily="34" charset="-128"/>
        <a:cs typeface="+mn-cs"/>
      </a:defRPr>
    </a:lvl6pPr>
    <a:lvl7pPr marL="2743200" algn="l" defTabSz="914400" rtl="0" eaLnBrk="1" latinLnBrk="0" hangingPunct="1">
      <a:defRPr kern="1200">
        <a:solidFill>
          <a:schemeClr val="tx1"/>
        </a:solidFill>
        <a:latin typeface="Arial" charset="0"/>
        <a:ea typeface="ＭＳ Ｐゴシック" pitchFamily="34" charset="-128"/>
        <a:cs typeface="+mn-cs"/>
      </a:defRPr>
    </a:lvl7pPr>
    <a:lvl8pPr marL="3200400" algn="l" defTabSz="914400" rtl="0" eaLnBrk="1" latinLnBrk="0" hangingPunct="1">
      <a:defRPr kern="1200">
        <a:solidFill>
          <a:schemeClr val="tx1"/>
        </a:solidFill>
        <a:latin typeface="Arial" charset="0"/>
        <a:ea typeface="ＭＳ Ｐゴシック" pitchFamily="34" charset="-128"/>
        <a:cs typeface="+mn-cs"/>
      </a:defRPr>
    </a:lvl8pPr>
    <a:lvl9pPr marL="3657600" algn="l" defTabSz="914400" rtl="0" eaLnBrk="1" latinLnBrk="0" hangingPunct="1">
      <a:defRPr kern="1200">
        <a:solidFill>
          <a:schemeClr val="tx1"/>
        </a:solidFill>
        <a:latin typeface="Arial" charset="0"/>
        <a:ea typeface="ＭＳ Ｐゴシック" pitchFamily="34" charset="-128"/>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008000"/>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2BCEAA40-2950-4037-A446-BB807CADABDD}" type="datetimeFigureOut">
              <a:rPr lang="en-US" smtClean="0"/>
              <a:pPr/>
              <a:t>11/11/2016</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129B5C99-470C-4906-B79E-8643D049DB3C}" type="slidenum">
              <a:rPr lang="en-US" smtClean="0"/>
              <a:pPr/>
              <a:t>‹#›</a:t>
            </a:fld>
            <a:endParaRPr lang="en-US"/>
          </a:p>
        </p:txBody>
      </p:sp>
    </p:spTree>
    <p:extLst>
      <p:ext uri="{BB962C8B-B14F-4D97-AF65-F5344CB8AC3E}">
        <p14:creationId xmlns="" xmlns:p14="http://schemas.microsoft.com/office/powerpoint/2010/main" val="422039085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5138"/>
          </a:xfrm>
          <a:prstGeom prst="rect">
            <a:avLst/>
          </a:prstGeom>
        </p:spPr>
        <p:txBody>
          <a:bodyPr vert="horz" lIns="91440" tIns="45720" rIns="91440" bIns="45720" rtlCol="0"/>
          <a:lstStyle>
            <a:lvl1pPr algn="r">
              <a:defRPr sz="1200"/>
            </a:lvl1pPr>
          </a:lstStyle>
          <a:p>
            <a:fld id="{9A5BBA0C-8442-48E8-9651-C5031BB0F293}" type="datetimeFigureOut">
              <a:rPr lang="en-US" smtClean="0"/>
              <a:pPr/>
              <a:t>11/11/2016</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1440" tIns="45720" rIns="91440" bIns="45720" rtlCol="0" anchor="b"/>
          <a:lstStyle>
            <a:lvl1pPr algn="r">
              <a:defRPr sz="1200"/>
            </a:lvl1pPr>
          </a:lstStyle>
          <a:p>
            <a:fld id="{3DB129C5-F7E8-4D7C-B72E-83C03F236545}" type="slidenum">
              <a:rPr lang="en-US" smtClean="0"/>
              <a:pPr/>
              <a:t>‹#›</a:t>
            </a:fld>
            <a:endParaRPr lang="en-US"/>
          </a:p>
        </p:txBody>
      </p:sp>
    </p:spTree>
    <p:extLst>
      <p:ext uri="{BB962C8B-B14F-4D97-AF65-F5344CB8AC3E}">
        <p14:creationId xmlns="" xmlns:p14="http://schemas.microsoft.com/office/powerpoint/2010/main" val="4390797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Several years old</a:t>
            </a:r>
            <a:r>
              <a:rPr lang="en-US" baseline="0" dirty="0" smtClean="0"/>
              <a:t> from the </a:t>
            </a:r>
            <a:r>
              <a:rPr lang="en-US" dirty="0" smtClean="0"/>
              <a:t>Center for Elementary Math &amp;</a:t>
            </a:r>
            <a:r>
              <a:rPr lang="en-US" baseline="0" dirty="0" smtClean="0"/>
              <a:t> </a:t>
            </a:r>
            <a:r>
              <a:rPr lang="en-US" dirty="0" smtClean="0"/>
              <a:t>Science Education at the University of Chicago – The STEM School Study (S3)</a:t>
            </a:r>
          </a:p>
          <a:p>
            <a:r>
              <a:rPr lang="en-US" dirty="0" smtClean="0"/>
              <a:t>Kind of education-focused</a:t>
            </a:r>
            <a:r>
              <a:rPr lang="en-US" baseline="0" dirty="0" smtClean="0"/>
              <a:t> terminology and student (and teacher?) perceptions</a:t>
            </a:r>
          </a:p>
          <a:p>
            <a:endParaRPr lang="en-US" dirty="0"/>
          </a:p>
        </p:txBody>
      </p:sp>
      <p:sp>
        <p:nvSpPr>
          <p:cNvPr id="4" name="Slide Number Placeholder 3"/>
          <p:cNvSpPr>
            <a:spLocks noGrp="1"/>
          </p:cNvSpPr>
          <p:nvPr>
            <p:ph type="sldNum" sz="quarter" idx="10"/>
          </p:nvPr>
        </p:nvSpPr>
        <p:spPr/>
        <p:txBody>
          <a:bodyPr/>
          <a:lstStyle/>
          <a:p>
            <a:fld id="{3DB129C5-F7E8-4D7C-B72E-83C03F236545}" type="slidenum">
              <a:rPr lang="en-US" smtClean="0"/>
              <a:pPr/>
              <a:t>2</a:t>
            </a:fld>
            <a:endParaRPr lang="en-US"/>
          </a:p>
        </p:txBody>
      </p:sp>
    </p:spTree>
    <p:extLst>
      <p:ext uri="{BB962C8B-B14F-4D97-AF65-F5344CB8AC3E}">
        <p14:creationId xmlns="" xmlns:p14="http://schemas.microsoft.com/office/powerpoint/2010/main" val="70730307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STEM 2026: A Vision for Innovation in</a:t>
            </a:r>
            <a:r>
              <a:rPr lang="en-US" baseline="0" dirty="0" smtClean="0"/>
              <a:t> STEM education – released 9/15/2016</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3DB129C5-F7E8-4D7C-B72E-83C03F236545}" type="slidenum">
              <a:rPr lang="en-US" smtClean="0"/>
              <a:pPr/>
              <a:t>13</a:t>
            </a:fld>
            <a:endParaRPr lang="en-US"/>
          </a:p>
        </p:txBody>
      </p:sp>
    </p:spTree>
    <p:extLst>
      <p:ext uri="{BB962C8B-B14F-4D97-AF65-F5344CB8AC3E}">
        <p14:creationId xmlns="" xmlns:p14="http://schemas.microsoft.com/office/powerpoint/2010/main" val="11734582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Kind of business</a:t>
            </a:r>
            <a:r>
              <a:rPr lang="en-US" baseline="0" dirty="0" smtClean="0"/>
              <a:t>/industry-focused terminology</a:t>
            </a:r>
          </a:p>
          <a:p>
            <a:r>
              <a:rPr lang="en-US" baseline="0" dirty="0" smtClean="0"/>
              <a:t>More positive, forward-thinking, looking outside the classroom at STEM practitioners and work</a:t>
            </a:r>
          </a:p>
          <a:p>
            <a:endParaRPr lang="en-US" dirty="0"/>
          </a:p>
        </p:txBody>
      </p:sp>
      <p:sp>
        <p:nvSpPr>
          <p:cNvPr id="4" name="Slide Number Placeholder 3"/>
          <p:cNvSpPr>
            <a:spLocks noGrp="1"/>
          </p:cNvSpPr>
          <p:nvPr>
            <p:ph type="sldNum" sz="quarter" idx="10"/>
          </p:nvPr>
        </p:nvSpPr>
        <p:spPr/>
        <p:txBody>
          <a:bodyPr/>
          <a:lstStyle/>
          <a:p>
            <a:fld id="{3DB129C5-F7E8-4D7C-B72E-83C03F236545}" type="slidenum">
              <a:rPr lang="en-US" smtClean="0"/>
              <a:pPr/>
              <a:t>3</a:t>
            </a:fld>
            <a:endParaRPr lang="en-US"/>
          </a:p>
        </p:txBody>
      </p:sp>
    </p:spTree>
    <p:extLst>
      <p:ext uri="{BB962C8B-B14F-4D97-AF65-F5344CB8AC3E}">
        <p14:creationId xmlns="" xmlns:p14="http://schemas.microsoft.com/office/powerpoint/2010/main" val="41785935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Curiosity</a:t>
            </a:r>
            <a:r>
              <a:rPr lang="en-US" baseline="0" dirty="0" smtClean="0"/>
              <a:t> leads to creativity and innovation</a:t>
            </a:r>
          </a:p>
          <a:p>
            <a:r>
              <a:rPr lang="en-US" baseline="0" dirty="0" smtClean="0"/>
              <a:t>A Curious Mind: The Secret to a Bigger Life book by Brian Grazer</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3DB129C5-F7E8-4D7C-B72E-83C03F236545}" type="slidenum">
              <a:rPr lang="en-US" smtClean="0"/>
              <a:pPr/>
              <a:t>4</a:t>
            </a:fld>
            <a:endParaRPr lang="en-US"/>
          </a:p>
        </p:txBody>
      </p:sp>
    </p:spTree>
    <p:extLst>
      <p:ext uri="{BB962C8B-B14F-4D97-AF65-F5344CB8AC3E}">
        <p14:creationId xmlns="" xmlns:p14="http://schemas.microsoft.com/office/powerpoint/2010/main" val="19729148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Started</a:t>
            </a:r>
            <a:r>
              <a:rPr lang="en-US" baseline="0" dirty="0" smtClean="0"/>
              <a:t> in 2008-09</a:t>
            </a:r>
          </a:p>
          <a:p>
            <a:endParaRPr lang="en-US" dirty="0"/>
          </a:p>
        </p:txBody>
      </p:sp>
      <p:sp>
        <p:nvSpPr>
          <p:cNvPr id="4" name="Slide Number Placeholder 3"/>
          <p:cNvSpPr>
            <a:spLocks noGrp="1"/>
          </p:cNvSpPr>
          <p:nvPr>
            <p:ph type="sldNum" sz="quarter" idx="10"/>
          </p:nvPr>
        </p:nvSpPr>
        <p:spPr/>
        <p:txBody>
          <a:bodyPr/>
          <a:lstStyle/>
          <a:p>
            <a:fld id="{736A1E0E-3EFF-4E16-B48F-FD79090F616A}" type="slidenum">
              <a:rPr lang="en-US" smtClean="0"/>
              <a:pPr/>
              <a:t>6</a:t>
            </a:fld>
            <a:endParaRPr lang="en-US"/>
          </a:p>
        </p:txBody>
      </p:sp>
    </p:spTree>
    <p:extLst>
      <p:ext uri="{BB962C8B-B14F-4D97-AF65-F5344CB8AC3E}">
        <p14:creationId xmlns="" xmlns:p14="http://schemas.microsoft.com/office/powerpoint/2010/main" val="10030298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Dayton, Ohio</a:t>
            </a:r>
            <a:r>
              <a:rPr lang="en-US" baseline="0" dirty="0" smtClean="0"/>
              <a:t> is a STEM-rich region of historic innovation and collaboration</a:t>
            </a:r>
          </a:p>
          <a:p>
            <a:r>
              <a:rPr lang="en-US" baseline="0" dirty="0" smtClean="0"/>
              <a:t>2013-14 school year – 100 individual adult volunteers for CJ STEMM, including 17 CJ alumni</a:t>
            </a:r>
            <a:endParaRPr lang="en-US" dirty="0"/>
          </a:p>
        </p:txBody>
      </p:sp>
      <p:sp>
        <p:nvSpPr>
          <p:cNvPr id="4" name="Slide Number Placeholder 3"/>
          <p:cNvSpPr>
            <a:spLocks noGrp="1"/>
          </p:cNvSpPr>
          <p:nvPr>
            <p:ph type="sldNum" sz="quarter" idx="10"/>
          </p:nvPr>
        </p:nvSpPr>
        <p:spPr/>
        <p:txBody>
          <a:bodyPr/>
          <a:lstStyle/>
          <a:p>
            <a:fld id="{736A1E0E-3EFF-4E16-B48F-FD79090F616A}" type="slidenum">
              <a:rPr lang="en-US" smtClean="0"/>
              <a:pPr/>
              <a:t>8</a:t>
            </a:fld>
            <a:endParaRPr lang="en-US"/>
          </a:p>
        </p:txBody>
      </p:sp>
    </p:spTree>
    <p:extLst>
      <p:ext uri="{BB962C8B-B14F-4D97-AF65-F5344CB8AC3E}">
        <p14:creationId xmlns="" xmlns:p14="http://schemas.microsoft.com/office/powerpoint/2010/main" val="19715245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Dayton, Ohio</a:t>
            </a:r>
            <a:r>
              <a:rPr lang="en-US" baseline="0" dirty="0" smtClean="0"/>
              <a:t> is a STEM-rich region of historic innovation and collaboration</a:t>
            </a:r>
          </a:p>
          <a:p>
            <a:r>
              <a:rPr lang="en-US" baseline="0" dirty="0" smtClean="0"/>
              <a:t>2013-14 school year – 100 individual adult volunteers for CJ STEMM, including 17 CJ alumni</a:t>
            </a:r>
            <a:endParaRPr lang="en-US" dirty="0"/>
          </a:p>
        </p:txBody>
      </p:sp>
      <p:sp>
        <p:nvSpPr>
          <p:cNvPr id="4" name="Slide Number Placeholder 3"/>
          <p:cNvSpPr>
            <a:spLocks noGrp="1"/>
          </p:cNvSpPr>
          <p:nvPr>
            <p:ph type="sldNum" sz="quarter" idx="10"/>
          </p:nvPr>
        </p:nvSpPr>
        <p:spPr/>
        <p:txBody>
          <a:bodyPr/>
          <a:lstStyle/>
          <a:p>
            <a:fld id="{736A1E0E-3EFF-4E16-B48F-FD79090F616A}" type="slidenum">
              <a:rPr lang="en-US" smtClean="0"/>
              <a:pPr/>
              <a:t>9</a:t>
            </a:fld>
            <a:endParaRPr lang="en-US"/>
          </a:p>
        </p:txBody>
      </p:sp>
    </p:spTree>
    <p:extLst>
      <p:ext uri="{BB962C8B-B14F-4D97-AF65-F5344CB8AC3E}">
        <p14:creationId xmlns="" xmlns:p14="http://schemas.microsoft.com/office/powerpoint/2010/main" val="183526176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Dayton, Ohio</a:t>
            </a:r>
            <a:r>
              <a:rPr lang="en-US" baseline="0" dirty="0" smtClean="0"/>
              <a:t> is a STEM-rich region of historic innovation and collaboration</a:t>
            </a:r>
          </a:p>
          <a:p>
            <a:r>
              <a:rPr lang="en-US" baseline="0" dirty="0" smtClean="0"/>
              <a:t>2013-14 school year – 100 individual adult volunteers for CJ STEMM, including 17 CJ alumni</a:t>
            </a:r>
            <a:endParaRPr lang="en-US" dirty="0"/>
          </a:p>
        </p:txBody>
      </p:sp>
      <p:sp>
        <p:nvSpPr>
          <p:cNvPr id="4" name="Slide Number Placeholder 3"/>
          <p:cNvSpPr>
            <a:spLocks noGrp="1"/>
          </p:cNvSpPr>
          <p:nvPr>
            <p:ph type="sldNum" sz="quarter" idx="10"/>
          </p:nvPr>
        </p:nvSpPr>
        <p:spPr/>
        <p:txBody>
          <a:bodyPr/>
          <a:lstStyle/>
          <a:p>
            <a:fld id="{736A1E0E-3EFF-4E16-B48F-FD79090F616A}" type="slidenum">
              <a:rPr lang="en-US" smtClean="0"/>
              <a:pPr/>
              <a:t>10</a:t>
            </a:fld>
            <a:endParaRPr lang="en-US"/>
          </a:p>
        </p:txBody>
      </p:sp>
    </p:spTree>
    <p:extLst>
      <p:ext uri="{BB962C8B-B14F-4D97-AF65-F5344CB8AC3E}">
        <p14:creationId xmlns="" xmlns:p14="http://schemas.microsoft.com/office/powerpoint/2010/main" val="4981936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Dayton, Ohio</a:t>
            </a:r>
            <a:r>
              <a:rPr lang="en-US" baseline="0" dirty="0" smtClean="0"/>
              <a:t> is a STEM-rich region of historic innovation and collaboration</a:t>
            </a:r>
          </a:p>
          <a:p>
            <a:r>
              <a:rPr lang="en-US" baseline="0" dirty="0" smtClean="0"/>
              <a:t>2013-14 school year – 100 individual adult volunteers for CJ STEMM, including 17 CJ alumni</a:t>
            </a:r>
            <a:endParaRPr lang="en-US" dirty="0"/>
          </a:p>
        </p:txBody>
      </p:sp>
      <p:sp>
        <p:nvSpPr>
          <p:cNvPr id="4" name="Slide Number Placeholder 3"/>
          <p:cNvSpPr>
            <a:spLocks noGrp="1"/>
          </p:cNvSpPr>
          <p:nvPr>
            <p:ph type="sldNum" sz="quarter" idx="10"/>
          </p:nvPr>
        </p:nvSpPr>
        <p:spPr/>
        <p:txBody>
          <a:bodyPr/>
          <a:lstStyle/>
          <a:p>
            <a:fld id="{736A1E0E-3EFF-4E16-B48F-FD79090F616A}" type="slidenum">
              <a:rPr lang="en-US" smtClean="0"/>
              <a:pPr/>
              <a:t>11</a:t>
            </a:fld>
            <a:endParaRPr lang="en-US"/>
          </a:p>
        </p:txBody>
      </p:sp>
    </p:spTree>
    <p:extLst>
      <p:ext uri="{BB962C8B-B14F-4D97-AF65-F5344CB8AC3E}">
        <p14:creationId xmlns="" xmlns:p14="http://schemas.microsoft.com/office/powerpoint/2010/main" val="172714912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STEM 2026: A Vision for Innovation in</a:t>
            </a:r>
            <a:r>
              <a:rPr lang="en-US" baseline="0" dirty="0" smtClean="0"/>
              <a:t> STEM education – released 9/15/2016</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3DB129C5-F7E8-4D7C-B72E-83C03F236545}" type="slidenum">
              <a:rPr lang="en-US" smtClean="0"/>
              <a:pPr/>
              <a:t>12</a:t>
            </a:fld>
            <a:endParaRPr lang="en-US"/>
          </a:p>
        </p:txBody>
      </p:sp>
    </p:spTree>
    <p:extLst>
      <p:ext uri="{BB962C8B-B14F-4D97-AF65-F5344CB8AC3E}">
        <p14:creationId xmlns="" xmlns:p14="http://schemas.microsoft.com/office/powerpoint/2010/main" val="8008217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3075"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8340313-348A-4F2A-B44A-3AD0278AB8BC}"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18DC3CB-ECB2-4D18-AA29-C82BB350B129}"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36DAE59-5869-4E54-94CE-ADA78CD2F01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7810252-8FE0-4796-AFC6-699F37B1D98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0622186-09CE-4B02-A3A4-2BD47DD8FE0B}"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0313A16-96E0-46AF-99C3-43AEB3EE7E8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CA775D93-9C93-48C1-975D-09A70BD36598}"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F4C7F9EA-C747-431B-9962-54E2393B353C}"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7A167568-807A-4BF1-933C-CA556C91D09F}"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824B1B4-6B4B-461B-9D19-B0DEDA708A77}"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1A429F6-03A3-407C-ABCE-32D56FB97B76}"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ea typeface="+mn-ea"/>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ea typeface="+mn-ea"/>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ea typeface="ＭＳ Ｐゴシック" charset="-128"/>
              </a:defRPr>
            </a:lvl1pPr>
          </a:lstStyle>
          <a:p>
            <a:pPr>
              <a:defRPr/>
            </a:pPr>
            <a:fld id="{5BA54098-307E-4A79-98F2-559949EC16C9}"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eaLnBrk="0" fontAlgn="base" hangingPunct="0">
        <a:spcBef>
          <a:spcPct val="0"/>
        </a:spcBef>
        <a:spcAft>
          <a:spcPct val="0"/>
        </a:spcAft>
        <a:defRPr sz="4400">
          <a:solidFill>
            <a:schemeClr val="tx2"/>
          </a:solidFill>
          <a:latin typeface="+mj-lt"/>
          <a:ea typeface="ＭＳ Ｐゴシック" charset="-128"/>
          <a:cs typeface="+mj-cs"/>
        </a:defRPr>
      </a:lvl1pPr>
      <a:lvl2pPr algn="ctr" rtl="0" eaLnBrk="0" fontAlgn="base" hangingPunct="0">
        <a:spcBef>
          <a:spcPct val="0"/>
        </a:spcBef>
        <a:spcAft>
          <a:spcPct val="0"/>
        </a:spcAft>
        <a:defRPr sz="4400">
          <a:solidFill>
            <a:schemeClr val="tx2"/>
          </a:solidFill>
          <a:latin typeface="Arial" charset="0"/>
          <a:ea typeface="ＭＳ Ｐゴシック" charset="-128"/>
        </a:defRPr>
      </a:lvl2pPr>
      <a:lvl3pPr algn="ctr" rtl="0" eaLnBrk="0" fontAlgn="base" hangingPunct="0">
        <a:spcBef>
          <a:spcPct val="0"/>
        </a:spcBef>
        <a:spcAft>
          <a:spcPct val="0"/>
        </a:spcAft>
        <a:defRPr sz="4400">
          <a:solidFill>
            <a:schemeClr val="tx2"/>
          </a:solidFill>
          <a:latin typeface="Arial" charset="0"/>
          <a:ea typeface="ＭＳ Ｐゴシック" charset="-128"/>
        </a:defRPr>
      </a:lvl3pPr>
      <a:lvl4pPr algn="ctr" rtl="0" eaLnBrk="0" fontAlgn="base" hangingPunct="0">
        <a:spcBef>
          <a:spcPct val="0"/>
        </a:spcBef>
        <a:spcAft>
          <a:spcPct val="0"/>
        </a:spcAft>
        <a:defRPr sz="4400">
          <a:solidFill>
            <a:schemeClr val="tx2"/>
          </a:solidFill>
          <a:latin typeface="Arial" charset="0"/>
          <a:ea typeface="ＭＳ Ｐゴシック" charset="-128"/>
        </a:defRPr>
      </a:lvl4pPr>
      <a:lvl5pPr algn="ctr" rtl="0" eaLnBrk="0" fontAlgn="base" hangingPunct="0">
        <a:spcBef>
          <a:spcPct val="0"/>
        </a:spcBef>
        <a:spcAft>
          <a:spcPct val="0"/>
        </a:spcAft>
        <a:defRPr sz="4400">
          <a:solidFill>
            <a:schemeClr val="tx2"/>
          </a:solidFill>
          <a:latin typeface="Arial" charset="0"/>
          <a:ea typeface="ＭＳ Ｐゴシック" charset="-128"/>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mn-cs"/>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www.cjeagles.org/" TargetMode="External"/><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hyperlink" Target="mailto:mdraeger@cjeagles.org" TargetMode="External"/><Relationship Id="rId4" Type="http://schemas.openxmlformats.org/officeDocument/2006/relationships/hyperlink" Target="http://www.cjeagles.org/cj-stemm/cj-stemm"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5" descr="PPTsecondaryslide_CJSTEMM.jpg"/>
          <p:cNvPicPr>
            <a:picLocks noChangeAspect="1"/>
          </p:cNvPicPr>
          <p:nvPr/>
        </p:nvPicPr>
        <p:blipFill>
          <a:blip r:embed="rId2" cstate="print"/>
          <a:srcRect/>
          <a:stretch>
            <a:fillRect/>
          </a:stretch>
        </p:blipFill>
        <p:spPr bwMode="auto">
          <a:xfrm>
            <a:off x="6350" y="0"/>
            <a:ext cx="9137650" cy="6858000"/>
          </a:xfrm>
          <a:prstGeom prst="rect">
            <a:avLst/>
          </a:prstGeom>
          <a:noFill/>
          <a:ln w="9525">
            <a:noFill/>
            <a:miter lim="800000"/>
            <a:headEnd/>
            <a:tailEnd/>
          </a:ln>
        </p:spPr>
      </p:pic>
      <p:sp>
        <p:nvSpPr>
          <p:cNvPr id="4099" name="Text Box 5"/>
          <p:cNvSpPr txBox="1">
            <a:spLocks noChangeArrowheads="1"/>
          </p:cNvSpPr>
          <p:nvPr/>
        </p:nvSpPr>
        <p:spPr bwMode="auto">
          <a:xfrm>
            <a:off x="990600" y="228600"/>
            <a:ext cx="7239000" cy="2632075"/>
          </a:xfrm>
          <a:prstGeom prst="rect">
            <a:avLst/>
          </a:prstGeom>
          <a:noFill/>
          <a:ln w="9525">
            <a:noFill/>
            <a:miter lim="800000"/>
            <a:headEnd/>
            <a:tailEnd/>
          </a:ln>
        </p:spPr>
        <p:txBody>
          <a:bodyPr>
            <a:spAutoFit/>
          </a:bodyPr>
          <a:lstStyle/>
          <a:p>
            <a:pPr algn="ctr">
              <a:spcBef>
                <a:spcPct val="50000"/>
              </a:spcBef>
            </a:pPr>
            <a:endParaRPr lang="en-US" sz="2400"/>
          </a:p>
          <a:p>
            <a:pPr algn="ctr">
              <a:spcBef>
                <a:spcPct val="50000"/>
              </a:spcBef>
            </a:pPr>
            <a:endParaRPr lang="en-US" sz="2000"/>
          </a:p>
          <a:p>
            <a:pPr algn="ctr">
              <a:spcBef>
                <a:spcPct val="50000"/>
              </a:spcBef>
            </a:pPr>
            <a:endParaRPr lang="en-US" sz="2400"/>
          </a:p>
          <a:p>
            <a:pPr algn="ctr">
              <a:spcBef>
                <a:spcPct val="50000"/>
              </a:spcBef>
            </a:pPr>
            <a:endParaRPr lang="en-US" sz="1200"/>
          </a:p>
          <a:p>
            <a:pPr algn="ctr">
              <a:spcBef>
                <a:spcPct val="50000"/>
              </a:spcBef>
            </a:pPr>
            <a:endParaRPr lang="en-US" sz="2000"/>
          </a:p>
          <a:p>
            <a:pPr algn="ctr">
              <a:spcBef>
                <a:spcPct val="50000"/>
              </a:spcBef>
            </a:pPr>
            <a:endParaRPr lang="en-US"/>
          </a:p>
        </p:txBody>
      </p:sp>
      <p:sp>
        <p:nvSpPr>
          <p:cNvPr id="4100" name="Rectangle 3"/>
          <p:cNvSpPr>
            <a:spLocks noChangeArrowheads="1"/>
          </p:cNvSpPr>
          <p:nvPr/>
        </p:nvSpPr>
        <p:spPr bwMode="auto">
          <a:xfrm>
            <a:off x="381000" y="762000"/>
            <a:ext cx="8305800" cy="1754326"/>
          </a:xfrm>
          <a:prstGeom prst="rect">
            <a:avLst/>
          </a:prstGeom>
          <a:noFill/>
          <a:ln w="9525">
            <a:noFill/>
            <a:miter lim="800000"/>
            <a:headEnd/>
            <a:tailEnd/>
          </a:ln>
        </p:spPr>
        <p:txBody>
          <a:bodyPr wrap="square">
            <a:spAutoFit/>
          </a:bodyPr>
          <a:lstStyle/>
          <a:p>
            <a:pPr algn="ctr"/>
            <a:r>
              <a:rPr lang="en-US" sz="3600" b="1" dirty="0" smtClean="0">
                <a:latin typeface="Calibri" panose="020F0502020204030204" pitchFamily="34" charset="0"/>
              </a:rPr>
              <a:t>STEM Care Instructions</a:t>
            </a:r>
          </a:p>
          <a:p>
            <a:pPr algn="ctr"/>
            <a:endParaRPr lang="en-US" sz="3600" b="1" dirty="0">
              <a:latin typeface="Calibri" panose="020F0502020204030204" pitchFamily="34" charset="0"/>
            </a:endParaRPr>
          </a:p>
          <a:p>
            <a:pPr algn="ctr"/>
            <a:r>
              <a:rPr lang="en-US" sz="3600" b="1" dirty="0" smtClean="0">
                <a:latin typeface="Calibri" panose="020F0502020204030204" pitchFamily="34" charset="0"/>
              </a:rPr>
              <a:t>Turn Inside Out</a:t>
            </a:r>
          </a:p>
        </p:txBody>
      </p:sp>
      <p:sp>
        <p:nvSpPr>
          <p:cNvPr id="4101" name="Rectangle 4"/>
          <p:cNvSpPr>
            <a:spLocks noChangeArrowheads="1"/>
          </p:cNvSpPr>
          <p:nvPr/>
        </p:nvSpPr>
        <p:spPr bwMode="auto">
          <a:xfrm>
            <a:off x="2895600" y="2667000"/>
            <a:ext cx="5715000" cy="1200329"/>
          </a:xfrm>
          <a:prstGeom prst="rect">
            <a:avLst/>
          </a:prstGeom>
          <a:noFill/>
          <a:ln w="9525">
            <a:noFill/>
            <a:miter lim="800000"/>
            <a:headEnd/>
            <a:tailEnd/>
          </a:ln>
        </p:spPr>
        <p:txBody>
          <a:bodyPr wrap="square">
            <a:spAutoFit/>
          </a:bodyPr>
          <a:lstStyle/>
          <a:p>
            <a:pPr algn="r"/>
            <a:r>
              <a:rPr lang="en-US" b="1" dirty="0">
                <a:latin typeface="Calibri" panose="020F0502020204030204" pitchFamily="34" charset="0"/>
                <a:cs typeface="Arial" charset="0"/>
              </a:rPr>
              <a:t>Meg </a:t>
            </a:r>
            <a:r>
              <a:rPr lang="en-US" b="1" dirty="0" err="1" smtClean="0">
                <a:latin typeface="Calibri" panose="020F0502020204030204" pitchFamily="34" charset="0"/>
                <a:cs typeface="Arial" charset="0"/>
              </a:rPr>
              <a:t>Draeger</a:t>
            </a:r>
            <a:endParaRPr lang="en-US" b="1" dirty="0" smtClean="0">
              <a:latin typeface="Calibri" panose="020F0502020204030204" pitchFamily="34" charset="0"/>
              <a:cs typeface="Arial" charset="0"/>
            </a:endParaRPr>
          </a:p>
          <a:p>
            <a:pPr algn="r"/>
            <a:r>
              <a:rPr lang="en-US" dirty="0" smtClean="0">
                <a:latin typeface="Calibri" panose="020F0502020204030204" pitchFamily="34" charset="0"/>
                <a:cs typeface="Arial" charset="0"/>
              </a:rPr>
              <a:t>CJ STEMM Coordinator</a:t>
            </a:r>
          </a:p>
          <a:p>
            <a:pPr algn="r"/>
            <a:r>
              <a:rPr lang="en-US" dirty="0" err="1" smtClean="0">
                <a:latin typeface="Calibri" panose="020F0502020204030204" pitchFamily="34" charset="0"/>
                <a:cs typeface="Arial" charset="0"/>
              </a:rPr>
              <a:t>Chaminade</a:t>
            </a:r>
            <a:r>
              <a:rPr lang="en-US" dirty="0" smtClean="0">
                <a:latin typeface="Calibri" panose="020F0502020204030204" pitchFamily="34" charset="0"/>
                <a:cs typeface="Arial" charset="0"/>
              </a:rPr>
              <a:t> </a:t>
            </a:r>
            <a:r>
              <a:rPr lang="en-US" dirty="0">
                <a:latin typeface="Calibri" panose="020F0502020204030204" pitchFamily="34" charset="0"/>
                <a:cs typeface="Arial" charset="0"/>
              </a:rPr>
              <a:t>Julienne Catholic High </a:t>
            </a:r>
            <a:r>
              <a:rPr lang="en-US" dirty="0" smtClean="0">
                <a:latin typeface="Calibri" panose="020F0502020204030204" pitchFamily="34" charset="0"/>
                <a:cs typeface="Arial" charset="0"/>
              </a:rPr>
              <a:t>School</a:t>
            </a:r>
          </a:p>
          <a:p>
            <a:pPr algn="r"/>
            <a:r>
              <a:rPr lang="en-US" dirty="0" smtClean="0">
                <a:latin typeface="Calibri" panose="020F0502020204030204" pitchFamily="34" charset="0"/>
                <a:cs typeface="Arial" charset="0"/>
              </a:rPr>
              <a:t>Dayton, OH</a:t>
            </a:r>
          </a:p>
        </p:txBody>
      </p:sp>
      <p:sp>
        <p:nvSpPr>
          <p:cNvPr id="6" name="TextBox 5"/>
          <p:cNvSpPr txBox="1"/>
          <p:nvPr/>
        </p:nvSpPr>
        <p:spPr>
          <a:xfrm>
            <a:off x="346295" y="3846204"/>
            <a:ext cx="3657600" cy="1492716"/>
          </a:xfrm>
          <a:prstGeom prst="rect">
            <a:avLst/>
          </a:prstGeom>
          <a:noFill/>
        </p:spPr>
        <p:txBody>
          <a:bodyPr wrap="square" rtlCol="0">
            <a:spAutoFit/>
          </a:bodyPr>
          <a:lstStyle/>
          <a:p>
            <a:pPr>
              <a:spcBef>
                <a:spcPts val="0"/>
              </a:spcBef>
            </a:pPr>
            <a:r>
              <a:rPr lang="en-US" b="1" dirty="0" smtClean="0">
                <a:latin typeface="Calibri" panose="020F0502020204030204" pitchFamily="34" charset="0"/>
              </a:rPr>
              <a:t>N</a:t>
            </a:r>
            <a:r>
              <a:rPr lang="en-US" b="1" dirty="0" smtClean="0">
                <a:latin typeface="Calibri" panose="020F0502020204030204" pitchFamily="34" charset="0"/>
              </a:rPr>
              <a:t>WO Symposium on STEM Teaching</a:t>
            </a:r>
            <a:endParaRPr lang="en-US" b="1" dirty="0" smtClean="0">
              <a:latin typeface="Calibri" panose="020F0502020204030204" pitchFamily="34" charset="0"/>
            </a:endParaRPr>
          </a:p>
          <a:p>
            <a:pPr>
              <a:spcBef>
                <a:spcPts val="0"/>
              </a:spcBef>
            </a:pPr>
            <a:endParaRPr lang="en-US" sz="1100" b="1" dirty="0" smtClean="0">
              <a:latin typeface="Calibri" panose="020F0502020204030204" pitchFamily="34" charset="0"/>
            </a:endParaRPr>
          </a:p>
          <a:p>
            <a:pPr>
              <a:spcBef>
                <a:spcPts val="0"/>
              </a:spcBef>
            </a:pPr>
            <a:r>
              <a:rPr lang="en-US" b="1" dirty="0" smtClean="0">
                <a:latin typeface="Calibri" panose="020F0502020204030204" pitchFamily="34" charset="0"/>
              </a:rPr>
              <a:t>Bowling Green State University</a:t>
            </a:r>
            <a:endParaRPr lang="en-US" b="1" dirty="0" smtClean="0">
              <a:latin typeface="Calibri" panose="020F0502020204030204" pitchFamily="34" charset="0"/>
            </a:endParaRPr>
          </a:p>
          <a:p>
            <a:pPr>
              <a:spcBef>
                <a:spcPts val="0"/>
              </a:spcBef>
            </a:pPr>
            <a:r>
              <a:rPr lang="en-US" b="1" dirty="0" smtClean="0">
                <a:latin typeface="Calibri" panose="020F0502020204030204" pitchFamily="34" charset="0"/>
              </a:rPr>
              <a:t>Bowling Green</a:t>
            </a:r>
            <a:r>
              <a:rPr lang="en-US" b="1" dirty="0" smtClean="0">
                <a:latin typeface="Calibri" panose="020F0502020204030204" pitchFamily="34" charset="0"/>
              </a:rPr>
              <a:t>, </a:t>
            </a:r>
            <a:r>
              <a:rPr lang="en-US" b="1" dirty="0" smtClean="0">
                <a:latin typeface="Calibri" panose="020F0502020204030204" pitchFamily="34" charset="0"/>
              </a:rPr>
              <a:t>Ohio</a:t>
            </a:r>
          </a:p>
          <a:p>
            <a:pPr>
              <a:spcBef>
                <a:spcPts val="0"/>
              </a:spcBef>
            </a:pPr>
            <a:endParaRPr lang="en-US" sz="800" dirty="0" smtClean="0">
              <a:latin typeface="Calibri" panose="020F0502020204030204" pitchFamily="34" charset="0"/>
            </a:endParaRPr>
          </a:p>
          <a:p>
            <a:pPr>
              <a:spcBef>
                <a:spcPts val="0"/>
              </a:spcBef>
            </a:pPr>
            <a:r>
              <a:rPr lang="en-US" dirty="0" smtClean="0">
                <a:latin typeface="Calibri" panose="020F0502020204030204" pitchFamily="34" charset="0"/>
              </a:rPr>
              <a:t>Satur</a:t>
            </a:r>
            <a:r>
              <a:rPr lang="en-US" dirty="0" smtClean="0">
                <a:latin typeface="Calibri" panose="020F0502020204030204" pitchFamily="34" charset="0"/>
              </a:rPr>
              <a:t>day</a:t>
            </a:r>
            <a:r>
              <a:rPr lang="en-US" dirty="0" smtClean="0">
                <a:latin typeface="Calibri" panose="020F0502020204030204" pitchFamily="34" charset="0"/>
              </a:rPr>
              <a:t>, November </a:t>
            </a:r>
            <a:r>
              <a:rPr lang="en-US" dirty="0" smtClean="0">
                <a:latin typeface="Calibri" panose="020F0502020204030204" pitchFamily="34" charset="0"/>
              </a:rPr>
              <a:t>19, </a:t>
            </a:r>
            <a:r>
              <a:rPr lang="en-US" dirty="0" smtClean="0">
                <a:latin typeface="Calibri" panose="020F0502020204030204" pitchFamily="34" charset="0"/>
              </a:rPr>
              <a:t>2016</a:t>
            </a:r>
            <a:endParaRPr lang="en-US" dirty="0">
              <a:latin typeface="Calibri" panose="020F0502020204030204"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5" descr="PPTsecondaryslide_CJSTEMM.jpg"/>
          <p:cNvPicPr>
            <a:picLocks noChangeAspect="1"/>
          </p:cNvPicPr>
          <p:nvPr/>
        </p:nvPicPr>
        <p:blipFill>
          <a:blip r:embed="rId3" cstate="print"/>
          <a:srcRect/>
          <a:stretch>
            <a:fillRect/>
          </a:stretch>
        </p:blipFill>
        <p:spPr bwMode="auto">
          <a:xfrm>
            <a:off x="6350" y="0"/>
            <a:ext cx="9137650" cy="6858000"/>
          </a:xfrm>
          <a:prstGeom prst="rect">
            <a:avLst/>
          </a:prstGeom>
          <a:noFill/>
          <a:ln w="9525">
            <a:noFill/>
            <a:miter lim="800000"/>
            <a:headEnd/>
            <a:tailEnd/>
          </a:ln>
        </p:spPr>
      </p:pic>
      <p:sp>
        <p:nvSpPr>
          <p:cNvPr id="20483" name="Text Box 5"/>
          <p:cNvSpPr txBox="1">
            <a:spLocks noChangeArrowheads="1"/>
          </p:cNvSpPr>
          <p:nvPr/>
        </p:nvSpPr>
        <p:spPr bwMode="auto">
          <a:xfrm>
            <a:off x="990600" y="228600"/>
            <a:ext cx="7239000" cy="2632075"/>
          </a:xfrm>
          <a:prstGeom prst="rect">
            <a:avLst/>
          </a:prstGeom>
          <a:noFill/>
          <a:ln w="9525">
            <a:noFill/>
            <a:miter lim="800000"/>
            <a:headEnd/>
            <a:tailEnd/>
          </a:ln>
        </p:spPr>
        <p:txBody>
          <a:bodyPr>
            <a:spAutoFit/>
          </a:bodyPr>
          <a:lstStyle/>
          <a:p>
            <a:pPr algn="ctr">
              <a:spcBef>
                <a:spcPct val="50000"/>
              </a:spcBef>
            </a:pPr>
            <a:endParaRPr lang="en-US" sz="2400"/>
          </a:p>
          <a:p>
            <a:pPr algn="ctr">
              <a:spcBef>
                <a:spcPct val="50000"/>
              </a:spcBef>
            </a:pPr>
            <a:endParaRPr lang="en-US" sz="2000"/>
          </a:p>
          <a:p>
            <a:pPr algn="ctr">
              <a:spcBef>
                <a:spcPct val="50000"/>
              </a:spcBef>
            </a:pPr>
            <a:endParaRPr lang="en-US" sz="2400"/>
          </a:p>
          <a:p>
            <a:pPr algn="ctr">
              <a:spcBef>
                <a:spcPct val="50000"/>
              </a:spcBef>
            </a:pPr>
            <a:endParaRPr lang="en-US" sz="1200"/>
          </a:p>
          <a:p>
            <a:pPr algn="ctr">
              <a:spcBef>
                <a:spcPct val="50000"/>
              </a:spcBef>
            </a:pPr>
            <a:endParaRPr lang="en-US" sz="2000"/>
          </a:p>
          <a:p>
            <a:pPr algn="ctr">
              <a:spcBef>
                <a:spcPct val="50000"/>
              </a:spcBef>
            </a:pPr>
            <a:endParaRPr lang="en-US"/>
          </a:p>
        </p:txBody>
      </p:sp>
      <p:sp>
        <p:nvSpPr>
          <p:cNvPr id="20484" name="Rectangle 3"/>
          <p:cNvSpPr>
            <a:spLocks noChangeArrowheads="1"/>
          </p:cNvSpPr>
          <p:nvPr/>
        </p:nvSpPr>
        <p:spPr bwMode="auto">
          <a:xfrm>
            <a:off x="381000" y="335845"/>
            <a:ext cx="8382000" cy="646331"/>
          </a:xfrm>
          <a:prstGeom prst="rect">
            <a:avLst/>
          </a:prstGeom>
          <a:noFill/>
          <a:ln w="9525">
            <a:noFill/>
            <a:miter lim="800000"/>
            <a:headEnd/>
            <a:tailEnd/>
          </a:ln>
        </p:spPr>
        <p:txBody>
          <a:bodyPr wrap="square">
            <a:spAutoFit/>
          </a:bodyPr>
          <a:lstStyle/>
          <a:p>
            <a:pPr algn="ctr"/>
            <a:r>
              <a:rPr lang="en-US" sz="3600" b="1" dirty="0" smtClean="0">
                <a:latin typeface="Calibri" panose="020F0502020204030204" pitchFamily="34" charset="0"/>
                <a:cs typeface="Arial" panose="020B0604020202020204" pitchFamily="34" charset="0"/>
              </a:rPr>
              <a:t>STEM assets beyond the Dayton region</a:t>
            </a:r>
            <a:endParaRPr lang="en-US" sz="3600" b="1" dirty="0">
              <a:latin typeface="Calibri" panose="020F0502020204030204" pitchFamily="34" charset="0"/>
              <a:cs typeface="Arial" panose="020B0604020202020204" pitchFamily="34" charset="0"/>
            </a:endParaRPr>
          </a:p>
        </p:txBody>
      </p:sp>
      <p:sp>
        <p:nvSpPr>
          <p:cNvPr id="20485" name="Rectangle 4"/>
          <p:cNvSpPr>
            <a:spLocks noChangeArrowheads="1"/>
          </p:cNvSpPr>
          <p:nvPr/>
        </p:nvSpPr>
        <p:spPr bwMode="auto">
          <a:xfrm>
            <a:off x="457200" y="982176"/>
            <a:ext cx="8305800" cy="4524315"/>
          </a:xfrm>
          <a:prstGeom prst="rect">
            <a:avLst/>
          </a:prstGeom>
          <a:noFill/>
          <a:ln w="9525">
            <a:noFill/>
            <a:miter lim="800000"/>
            <a:headEnd/>
            <a:tailEnd/>
          </a:ln>
        </p:spPr>
        <p:txBody>
          <a:bodyPr wrap="square">
            <a:spAutoFit/>
          </a:bodyPr>
          <a:lstStyle/>
          <a:p>
            <a:r>
              <a:rPr lang="en-US" sz="2400" dirty="0" smtClean="0">
                <a:latin typeface="Calibri" pitchFamily="34" charset="0"/>
                <a:cs typeface="Times New Roman" pitchFamily="18" charset="0"/>
              </a:rPr>
              <a:t>STEM employers</a:t>
            </a:r>
            <a:endParaRPr lang="en-US" sz="2400" dirty="0">
              <a:latin typeface="Calibri" pitchFamily="34" charset="0"/>
              <a:cs typeface="Times New Roman" pitchFamily="18" charset="0"/>
            </a:endParaRPr>
          </a:p>
          <a:p>
            <a:r>
              <a:rPr lang="en-US" sz="2400" dirty="0" smtClean="0">
                <a:latin typeface="Calibri" pitchFamily="34" charset="0"/>
                <a:cs typeface="Times New Roman" pitchFamily="18" charset="0"/>
              </a:rPr>
              <a:t>Professional and technical organizations (ACS, AIA, AIAA, AMS,</a:t>
            </a:r>
          </a:p>
          <a:p>
            <a:r>
              <a:rPr lang="en-US" sz="2400" dirty="0">
                <a:latin typeface="Calibri" pitchFamily="34" charset="0"/>
                <a:cs typeface="Times New Roman" pitchFamily="18" charset="0"/>
              </a:rPr>
              <a:t> </a:t>
            </a:r>
            <a:r>
              <a:rPr lang="en-US" sz="2400" dirty="0" smtClean="0">
                <a:latin typeface="Calibri" pitchFamily="34" charset="0"/>
                <a:cs typeface="Times New Roman" pitchFamily="18" charset="0"/>
              </a:rPr>
              <a:t>   ASA, ASCE, ASME, ASQ, BMES, IEEE, IISE, NACME, NCTM, NSTA,</a:t>
            </a:r>
          </a:p>
          <a:p>
            <a:r>
              <a:rPr lang="en-US" sz="2400" dirty="0">
                <a:latin typeface="Calibri" pitchFamily="34" charset="0"/>
                <a:cs typeface="Times New Roman" pitchFamily="18" charset="0"/>
              </a:rPr>
              <a:t> </a:t>
            </a:r>
            <a:r>
              <a:rPr lang="en-US" sz="2400" dirty="0" smtClean="0">
                <a:latin typeface="Calibri" pitchFamily="34" charset="0"/>
                <a:cs typeface="Times New Roman" pitchFamily="18" charset="0"/>
              </a:rPr>
              <a:t>   SME, SWE)</a:t>
            </a:r>
          </a:p>
          <a:p>
            <a:r>
              <a:rPr lang="en-US" sz="2400" dirty="0" smtClean="0">
                <a:latin typeface="Calibri" pitchFamily="34" charset="0"/>
                <a:cs typeface="Times New Roman" pitchFamily="18" charset="0"/>
              </a:rPr>
              <a:t>Community organizations – </a:t>
            </a:r>
            <a:r>
              <a:rPr lang="en-US" sz="2400" dirty="0" err="1">
                <a:latin typeface="Calibri" pitchFamily="34" charset="0"/>
                <a:cs typeface="Times New Roman" pitchFamily="18" charset="0"/>
              </a:rPr>
              <a:t>MetroParks</a:t>
            </a:r>
            <a:r>
              <a:rPr lang="en-US" sz="2400" dirty="0">
                <a:latin typeface="Calibri" pitchFamily="34" charset="0"/>
                <a:cs typeface="Times New Roman" pitchFamily="18" charset="0"/>
              </a:rPr>
              <a:t>, </a:t>
            </a:r>
            <a:r>
              <a:rPr lang="en-US" sz="2400" dirty="0" smtClean="0">
                <a:latin typeface="Calibri" pitchFamily="34" charset="0"/>
                <a:cs typeface="Times New Roman" pitchFamily="18" charset="0"/>
              </a:rPr>
              <a:t>Scouts</a:t>
            </a:r>
            <a:r>
              <a:rPr lang="en-US" sz="2400" dirty="0">
                <a:latin typeface="Calibri" pitchFamily="34" charset="0"/>
                <a:cs typeface="Times New Roman" pitchFamily="18" charset="0"/>
              </a:rPr>
              <a:t>, </a:t>
            </a:r>
            <a:r>
              <a:rPr lang="en-US" sz="2400" dirty="0" smtClean="0">
                <a:latin typeface="Calibri" pitchFamily="34" charset="0"/>
                <a:cs typeface="Times New Roman" pitchFamily="18" charset="0"/>
              </a:rPr>
              <a:t>museums,</a:t>
            </a:r>
          </a:p>
          <a:p>
            <a:r>
              <a:rPr lang="en-US" sz="2400" dirty="0">
                <a:latin typeface="Calibri" pitchFamily="34" charset="0"/>
                <a:cs typeface="Times New Roman" pitchFamily="18" charset="0"/>
              </a:rPr>
              <a:t> </a:t>
            </a:r>
            <a:r>
              <a:rPr lang="en-US" sz="2400" dirty="0" smtClean="0">
                <a:latin typeface="Calibri" pitchFamily="34" charset="0"/>
                <a:cs typeface="Times New Roman" pitchFamily="18" charset="0"/>
              </a:rPr>
              <a:t>   library </a:t>
            </a:r>
            <a:r>
              <a:rPr lang="en-US" sz="2400" dirty="0">
                <a:latin typeface="Calibri" pitchFamily="34" charset="0"/>
                <a:cs typeface="Times New Roman" pitchFamily="18" charset="0"/>
              </a:rPr>
              <a:t>systems</a:t>
            </a:r>
          </a:p>
          <a:p>
            <a:r>
              <a:rPr lang="en-US" sz="2400" dirty="0">
                <a:latin typeface="Calibri" pitchFamily="34" charset="0"/>
                <a:cs typeface="Times New Roman" pitchFamily="18" charset="0"/>
              </a:rPr>
              <a:t>Colleges and </a:t>
            </a:r>
            <a:r>
              <a:rPr lang="en-US" sz="2400" dirty="0" smtClean="0">
                <a:latin typeface="Calibri" pitchFamily="34" charset="0"/>
                <a:cs typeface="Times New Roman" pitchFamily="18" charset="0"/>
              </a:rPr>
              <a:t>universities, esp. those attended by faculty and staff</a:t>
            </a:r>
          </a:p>
          <a:p>
            <a:r>
              <a:rPr lang="en-US" sz="2400" dirty="0" smtClean="0">
                <a:latin typeface="Calibri" pitchFamily="34" charset="0"/>
                <a:cs typeface="Times New Roman" pitchFamily="18" charset="0"/>
              </a:rPr>
              <a:t>Regional and national conferences (ASEE K-12, NSTA, ITEEA)</a:t>
            </a:r>
            <a:endParaRPr lang="en-US" sz="2400" dirty="0">
              <a:latin typeface="Calibri" pitchFamily="34" charset="0"/>
              <a:cs typeface="Times New Roman" pitchFamily="18" charset="0"/>
            </a:endParaRPr>
          </a:p>
          <a:p>
            <a:r>
              <a:rPr lang="en-US" sz="2400" dirty="0" smtClean="0">
                <a:latin typeface="Calibri" pitchFamily="34" charset="0"/>
                <a:cs typeface="Times New Roman" pitchFamily="18" charset="0"/>
              </a:rPr>
              <a:t>Regional and state STEM Centers (e.g. OSLN, NWO STEM)</a:t>
            </a:r>
          </a:p>
          <a:p>
            <a:r>
              <a:rPr lang="en-US" sz="2400" dirty="0" smtClean="0">
                <a:latin typeface="Calibri" pitchFamily="34" charset="0"/>
                <a:cs typeface="Times New Roman" pitchFamily="18" charset="0"/>
              </a:rPr>
              <a:t>Health </a:t>
            </a:r>
            <a:r>
              <a:rPr lang="en-US" sz="2400" dirty="0">
                <a:latin typeface="Calibri" pitchFamily="34" charset="0"/>
                <a:cs typeface="Times New Roman" pitchFamily="18" charset="0"/>
              </a:rPr>
              <a:t>care </a:t>
            </a:r>
            <a:r>
              <a:rPr lang="en-US" sz="2400" dirty="0" smtClean="0">
                <a:latin typeface="Calibri" pitchFamily="34" charset="0"/>
                <a:cs typeface="Times New Roman" pitchFamily="18" charset="0"/>
              </a:rPr>
              <a:t>systems</a:t>
            </a:r>
            <a:endParaRPr lang="en-US" sz="2400" dirty="0">
              <a:latin typeface="Calibri" pitchFamily="34" charset="0"/>
              <a:cs typeface="Times New Roman" pitchFamily="18" charset="0"/>
            </a:endParaRPr>
          </a:p>
          <a:p>
            <a:r>
              <a:rPr lang="en-US" sz="2400" dirty="0" smtClean="0">
                <a:latin typeface="Calibri" pitchFamily="34" charset="0"/>
                <a:cs typeface="Times New Roman" pitchFamily="18" charset="0"/>
              </a:rPr>
              <a:t>Government organizations (CDC, DNR, FDA</a:t>
            </a:r>
            <a:r>
              <a:rPr lang="en-US" sz="2400" dirty="0">
                <a:latin typeface="Calibri" pitchFamily="34" charset="0"/>
                <a:cs typeface="Times New Roman" pitchFamily="18" charset="0"/>
              </a:rPr>
              <a:t>, </a:t>
            </a:r>
            <a:r>
              <a:rPr lang="en-US" sz="2400" dirty="0" smtClean="0">
                <a:latin typeface="Calibri" pitchFamily="34" charset="0"/>
                <a:cs typeface="Times New Roman" pitchFamily="18" charset="0"/>
              </a:rPr>
              <a:t>NASA, NICCS, NIH, NIMH, NIOSH, NOAA, NPS, OSHA, USAEOP. USGS)</a:t>
            </a:r>
            <a:endParaRPr lang="en-US" sz="2400" dirty="0">
              <a:latin typeface="Calibri" pitchFamily="34" charset="0"/>
              <a:cs typeface="Times New Roman" pitchFamily="18" charset="0"/>
            </a:endParaRPr>
          </a:p>
        </p:txBody>
      </p:sp>
    </p:spTree>
    <p:extLst>
      <p:ext uri="{BB962C8B-B14F-4D97-AF65-F5344CB8AC3E}">
        <p14:creationId xmlns="" xmlns:p14="http://schemas.microsoft.com/office/powerpoint/2010/main" val="421925092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5" descr="PPTsecondaryslide_CJSTEMM.jpg"/>
          <p:cNvPicPr>
            <a:picLocks noChangeAspect="1"/>
          </p:cNvPicPr>
          <p:nvPr/>
        </p:nvPicPr>
        <p:blipFill>
          <a:blip r:embed="rId3" cstate="print"/>
          <a:srcRect/>
          <a:stretch>
            <a:fillRect/>
          </a:stretch>
        </p:blipFill>
        <p:spPr bwMode="auto">
          <a:xfrm>
            <a:off x="6350" y="0"/>
            <a:ext cx="9137650" cy="6858000"/>
          </a:xfrm>
          <a:prstGeom prst="rect">
            <a:avLst/>
          </a:prstGeom>
          <a:noFill/>
          <a:ln w="9525">
            <a:noFill/>
            <a:miter lim="800000"/>
            <a:headEnd/>
            <a:tailEnd/>
          </a:ln>
        </p:spPr>
      </p:pic>
      <p:sp>
        <p:nvSpPr>
          <p:cNvPr id="20483" name="Text Box 5"/>
          <p:cNvSpPr txBox="1">
            <a:spLocks noChangeArrowheads="1"/>
          </p:cNvSpPr>
          <p:nvPr/>
        </p:nvSpPr>
        <p:spPr bwMode="auto">
          <a:xfrm>
            <a:off x="-381000" y="228600"/>
            <a:ext cx="7239000" cy="2632075"/>
          </a:xfrm>
          <a:prstGeom prst="rect">
            <a:avLst/>
          </a:prstGeom>
          <a:noFill/>
          <a:ln w="9525">
            <a:noFill/>
            <a:miter lim="800000"/>
            <a:headEnd/>
            <a:tailEnd/>
          </a:ln>
        </p:spPr>
        <p:txBody>
          <a:bodyPr>
            <a:spAutoFit/>
          </a:bodyPr>
          <a:lstStyle/>
          <a:p>
            <a:pPr algn="ctr">
              <a:spcBef>
                <a:spcPct val="50000"/>
              </a:spcBef>
            </a:pPr>
            <a:endParaRPr lang="en-US" sz="2400"/>
          </a:p>
          <a:p>
            <a:pPr algn="ctr">
              <a:spcBef>
                <a:spcPct val="50000"/>
              </a:spcBef>
            </a:pPr>
            <a:endParaRPr lang="en-US" sz="2000"/>
          </a:p>
          <a:p>
            <a:pPr algn="ctr">
              <a:spcBef>
                <a:spcPct val="50000"/>
              </a:spcBef>
            </a:pPr>
            <a:endParaRPr lang="en-US" sz="2400"/>
          </a:p>
          <a:p>
            <a:pPr algn="ctr">
              <a:spcBef>
                <a:spcPct val="50000"/>
              </a:spcBef>
            </a:pPr>
            <a:endParaRPr lang="en-US" sz="1200"/>
          </a:p>
          <a:p>
            <a:pPr algn="ctr">
              <a:spcBef>
                <a:spcPct val="50000"/>
              </a:spcBef>
            </a:pPr>
            <a:endParaRPr lang="en-US" sz="2000"/>
          </a:p>
          <a:p>
            <a:pPr algn="ctr">
              <a:spcBef>
                <a:spcPct val="50000"/>
              </a:spcBef>
            </a:pPr>
            <a:endParaRPr lang="en-US"/>
          </a:p>
        </p:txBody>
      </p:sp>
      <p:sp>
        <p:nvSpPr>
          <p:cNvPr id="20484" name="Rectangle 3"/>
          <p:cNvSpPr>
            <a:spLocks noChangeArrowheads="1"/>
          </p:cNvSpPr>
          <p:nvPr/>
        </p:nvSpPr>
        <p:spPr bwMode="auto">
          <a:xfrm>
            <a:off x="609600" y="533400"/>
            <a:ext cx="7696200" cy="646331"/>
          </a:xfrm>
          <a:prstGeom prst="rect">
            <a:avLst/>
          </a:prstGeom>
          <a:noFill/>
          <a:ln w="9525">
            <a:noFill/>
            <a:miter lim="800000"/>
            <a:headEnd/>
            <a:tailEnd/>
          </a:ln>
        </p:spPr>
        <p:txBody>
          <a:bodyPr>
            <a:spAutoFit/>
          </a:bodyPr>
          <a:lstStyle/>
          <a:p>
            <a:pPr algn="ctr"/>
            <a:r>
              <a:rPr lang="en-US" sz="3600" b="1" dirty="0" smtClean="0">
                <a:latin typeface="Calibri" panose="020F0502020204030204" pitchFamily="34" charset="0"/>
                <a:cs typeface="Arial" panose="020B0604020202020204" pitchFamily="34" charset="0"/>
              </a:rPr>
              <a:t>Partnerships</a:t>
            </a:r>
            <a:endParaRPr lang="en-US" sz="3600" dirty="0">
              <a:latin typeface="Calibri" panose="020F0502020204030204" pitchFamily="34" charset="0"/>
              <a:cs typeface="Arial" panose="020B0604020202020204" pitchFamily="34" charset="0"/>
            </a:endParaRPr>
          </a:p>
        </p:txBody>
      </p:sp>
      <p:sp>
        <p:nvSpPr>
          <p:cNvPr id="20485" name="Rectangle 4"/>
          <p:cNvSpPr>
            <a:spLocks noChangeArrowheads="1"/>
          </p:cNvSpPr>
          <p:nvPr/>
        </p:nvSpPr>
        <p:spPr bwMode="auto">
          <a:xfrm>
            <a:off x="422275" y="1371600"/>
            <a:ext cx="8305800" cy="3785652"/>
          </a:xfrm>
          <a:prstGeom prst="rect">
            <a:avLst/>
          </a:prstGeom>
          <a:noFill/>
          <a:ln w="9525">
            <a:noFill/>
            <a:miter lim="800000"/>
            <a:headEnd/>
            <a:tailEnd/>
          </a:ln>
        </p:spPr>
        <p:txBody>
          <a:bodyPr wrap="square">
            <a:spAutoFit/>
          </a:bodyPr>
          <a:lstStyle/>
          <a:p>
            <a:r>
              <a:rPr lang="en-US" sz="2400" dirty="0" smtClean="0">
                <a:latin typeface="Calibri" pitchFamily="34" charset="0"/>
                <a:cs typeface="Times New Roman" pitchFamily="18" charset="0"/>
              </a:rPr>
              <a:t>Spectrum of engagement – What to ask for?</a:t>
            </a:r>
          </a:p>
          <a:p>
            <a:r>
              <a:rPr lang="en-US" sz="2400" dirty="0" smtClean="0">
                <a:latin typeface="Calibri" pitchFamily="34" charset="0"/>
                <a:cs typeface="Times New Roman" pitchFamily="18" charset="0"/>
              </a:rPr>
              <a:t>	One-time: class or guest speaker, project review, competition mentor, job shadowing</a:t>
            </a:r>
          </a:p>
          <a:p>
            <a:r>
              <a:rPr lang="en-US" sz="2400" dirty="0" smtClean="0">
                <a:latin typeface="Calibri" pitchFamily="34" charset="0"/>
                <a:cs typeface="Times New Roman" pitchFamily="18" charset="0"/>
              </a:rPr>
              <a:t>	Ongoing: advisory board, mentorships, financial support, annual outreach events</a:t>
            </a:r>
          </a:p>
          <a:p>
            <a:pPr algn="r"/>
            <a:r>
              <a:rPr lang="en-US" sz="2400" dirty="0">
                <a:latin typeface="Calibri" pitchFamily="34" charset="0"/>
                <a:cs typeface="Times New Roman" pitchFamily="18" charset="0"/>
              </a:rPr>
              <a:t>	</a:t>
            </a:r>
            <a:r>
              <a:rPr lang="en-US" sz="2400" dirty="0" smtClean="0">
                <a:latin typeface="Calibri" pitchFamily="34" charset="0"/>
                <a:cs typeface="Times New Roman" pitchFamily="18" charset="0"/>
              </a:rPr>
              <a:t>(One may evolve into the other)</a:t>
            </a:r>
          </a:p>
          <a:p>
            <a:endParaRPr lang="en-US" sz="2400" dirty="0" smtClean="0">
              <a:latin typeface="Calibri" pitchFamily="34" charset="0"/>
              <a:cs typeface="Times New Roman" pitchFamily="18" charset="0"/>
            </a:endParaRPr>
          </a:p>
          <a:p>
            <a:r>
              <a:rPr lang="en-US" sz="2400" dirty="0" smtClean="0">
                <a:latin typeface="Calibri" pitchFamily="34" charset="0"/>
                <a:cs typeface="Times New Roman" pitchFamily="18" charset="0"/>
              </a:rPr>
              <a:t>Who, When, and How to Ask?</a:t>
            </a:r>
          </a:p>
          <a:p>
            <a:endParaRPr lang="en-US" sz="2400" dirty="0" smtClean="0">
              <a:latin typeface="Calibri" pitchFamily="34" charset="0"/>
              <a:cs typeface="Times New Roman" pitchFamily="18" charset="0"/>
            </a:endParaRPr>
          </a:p>
          <a:p>
            <a:pPr algn="r"/>
            <a:r>
              <a:rPr lang="en-US" sz="2400" dirty="0" smtClean="0">
                <a:latin typeface="Calibri" pitchFamily="34" charset="0"/>
                <a:cs typeface="Times New Roman" pitchFamily="18" charset="0"/>
              </a:rPr>
              <a:t>Partner Cultivation and Relationship Management</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5" descr="PPTsecondaryslide_CJSTEMM.jpg"/>
          <p:cNvPicPr>
            <a:picLocks noChangeAspect="1"/>
          </p:cNvPicPr>
          <p:nvPr/>
        </p:nvPicPr>
        <p:blipFill>
          <a:blip r:embed="rId3" cstate="print"/>
          <a:srcRect/>
          <a:stretch>
            <a:fillRect/>
          </a:stretch>
        </p:blipFill>
        <p:spPr bwMode="auto">
          <a:xfrm>
            <a:off x="6350" y="0"/>
            <a:ext cx="9137650" cy="6858000"/>
          </a:xfrm>
          <a:prstGeom prst="rect">
            <a:avLst/>
          </a:prstGeom>
          <a:noFill/>
          <a:ln w="9525">
            <a:noFill/>
            <a:miter lim="800000"/>
            <a:headEnd/>
            <a:tailEnd/>
          </a:ln>
        </p:spPr>
      </p:pic>
      <p:sp>
        <p:nvSpPr>
          <p:cNvPr id="22531" name="Text Box 5"/>
          <p:cNvSpPr txBox="1">
            <a:spLocks noChangeArrowheads="1"/>
          </p:cNvSpPr>
          <p:nvPr/>
        </p:nvSpPr>
        <p:spPr bwMode="auto">
          <a:xfrm>
            <a:off x="990600" y="228600"/>
            <a:ext cx="7239000" cy="2632075"/>
          </a:xfrm>
          <a:prstGeom prst="rect">
            <a:avLst/>
          </a:prstGeom>
          <a:noFill/>
          <a:ln w="9525">
            <a:noFill/>
            <a:miter lim="800000"/>
            <a:headEnd/>
            <a:tailEnd/>
          </a:ln>
        </p:spPr>
        <p:txBody>
          <a:bodyPr>
            <a:spAutoFit/>
          </a:bodyPr>
          <a:lstStyle/>
          <a:p>
            <a:pPr algn="ctr">
              <a:spcBef>
                <a:spcPct val="50000"/>
              </a:spcBef>
            </a:pPr>
            <a:endParaRPr lang="en-US" sz="2400"/>
          </a:p>
          <a:p>
            <a:pPr algn="ctr">
              <a:spcBef>
                <a:spcPct val="50000"/>
              </a:spcBef>
            </a:pPr>
            <a:endParaRPr lang="en-US" sz="2000"/>
          </a:p>
          <a:p>
            <a:pPr algn="ctr">
              <a:spcBef>
                <a:spcPct val="50000"/>
              </a:spcBef>
            </a:pPr>
            <a:endParaRPr lang="en-US" sz="2400"/>
          </a:p>
          <a:p>
            <a:pPr algn="ctr">
              <a:spcBef>
                <a:spcPct val="50000"/>
              </a:spcBef>
            </a:pPr>
            <a:endParaRPr lang="en-US" sz="1200"/>
          </a:p>
          <a:p>
            <a:pPr algn="ctr">
              <a:spcBef>
                <a:spcPct val="50000"/>
              </a:spcBef>
            </a:pPr>
            <a:endParaRPr lang="en-US" sz="2000"/>
          </a:p>
          <a:p>
            <a:pPr algn="ctr">
              <a:spcBef>
                <a:spcPct val="50000"/>
              </a:spcBef>
            </a:pPr>
            <a:endParaRPr lang="en-US"/>
          </a:p>
        </p:txBody>
      </p:sp>
      <p:sp>
        <p:nvSpPr>
          <p:cNvPr id="22532" name="Rectangle 3"/>
          <p:cNvSpPr>
            <a:spLocks noChangeArrowheads="1"/>
          </p:cNvSpPr>
          <p:nvPr/>
        </p:nvSpPr>
        <p:spPr bwMode="auto">
          <a:xfrm>
            <a:off x="609600" y="685800"/>
            <a:ext cx="7848600" cy="646331"/>
          </a:xfrm>
          <a:prstGeom prst="rect">
            <a:avLst/>
          </a:prstGeom>
          <a:noFill/>
          <a:ln w="9525">
            <a:noFill/>
            <a:miter lim="800000"/>
            <a:headEnd/>
            <a:tailEnd/>
          </a:ln>
        </p:spPr>
        <p:txBody>
          <a:bodyPr>
            <a:spAutoFit/>
          </a:bodyPr>
          <a:lstStyle/>
          <a:p>
            <a:pPr algn="ctr"/>
            <a:r>
              <a:rPr lang="en-US" sz="3600" b="1" dirty="0" smtClean="0">
                <a:latin typeface="Calibri" pitchFamily="34" charset="0"/>
                <a:cs typeface="Times New Roman" pitchFamily="18" charset="0"/>
              </a:rPr>
              <a:t>Next Steps for regional collaboration</a:t>
            </a:r>
            <a:endParaRPr lang="en-US" dirty="0">
              <a:latin typeface="Calibri" pitchFamily="34" charset="0"/>
              <a:cs typeface="Times New Roman" pitchFamily="18" charset="0"/>
            </a:endParaRPr>
          </a:p>
        </p:txBody>
      </p:sp>
      <p:sp>
        <p:nvSpPr>
          <p:cNvPr id="22533" name="Rectangle 4"/>
          <p:cNvSpPr>
            <a:spLocks noChangeArrowheads="1"/>
          </p:cNvSpPr>
          <p:nvPr/>
        </p:nvSpPr>
        <p:spPr bwMode="auto">
          <a:xfrm>
            <a:off x="533400" y="1371600"/>
            <a:ext cx="8305800" cy="3847207"/>
          </a:xfrm>
          <a:prstGeom prst="rect">
            <a:avLst/>
          </a:prstGeom>
          <a:noFill/>
          <a:ln w="9525">
            <a:noFill/>
            <a:miter lim="800000"/>
            <a:headEnd/>
            <a:tailEnd/>
          </a:ln>
        </p:spPr>
        <p:txBody>
          <a:bodyPr>
            <a:spAutoFit/>
          </a:bodyPr>
          <a:lstStyle/>
          <a:p>
            <a:r>
              <a:rPr lang="en-US" sz="2400" dirty="0" smtClean="0">
                <a:latin typeface="Calibri" pitchFamily="34" charset="0"/>
                <a:cs typeface="Times New Roman" pitchFamily="18" charset="0"/>
              </a:rPr>
              <a:t>Develop a </a:t>
            </a:r>
            <a:r>
              <a:rPr lang="en-US" sz="2400" dirty="0">
                <a:latin typeface="Calibri" pitchFamily="34" charset="0"/>
                <a:cs typeface="Times New Roman" pitchFamily="18" charset="0"/>
              </a:rPr>
              <a:t>recommended </a:t>
            </a:r>
            <a:r>
              <a:rPr lang="en-US" sz="2400" dirty="0" err="1" smtClean="0">
                <a:latin typeface="Calibri" pitchFamily="34" charset="0"/>
                <a:cs typeface="Times New Roman" pitchFamily="18" charset="0"/>
              </a:rPr>
              <a:t>elem</a:t>
            </a:r>
            <a:r>
              <a:rPr lang="en-US" sz="2400" dirty="0" smtClean="0">
                <a:latin typeface="Calibri" pitchFamily="34" charset="0"/>
                <a:cs typeface="Times New Roman" pitchFamily="18" charset="0"/>
              </a:rPr>
              <a:t>/middle/high school </a:t>
            </a:r>
            <a:r>
              <a:rPr lang="en-US" sz="2400" dirty="0">
                <a:latin typeface="Calibri" pitchFamily="34" charset="0"/>
                <a:cs typeface="Times New Roman" pitchFamily="18" charset="0"/>
              </a:rPr>
              <a:t>progression through </a:t>
            </a:r>
            <a:r>
              <a:rPr lang="en-US" sz="2400" dirty="0" smtClean="0">
                <a:latin typeface="Calibri" pitchFamily="34" charset="0"/>
                <a:cs typeface="Times New Roman" pitchFamily="18" charset="0"/>
              </a:rPr>
              <a:t>STEM programming </a:t>
            </a:r>
            <a:r>
              <a:rPr lang="en-US" sz="2400" dirty="0">
                <a:latin typeface="Calibri" pitchFamily="34" charset="0"/>
                <a:cs typeface="Times New Roman" pitchFamily="18" charset="0"/>
              </a:rPr>
              <a:t>– </a:t>
            </a:r>
            <a:r>
              <a:rPr lang="en-US" sz="2400" dirty="0" smtClean="0">
                <a:latin typeface="Calibri" pitchFamily="34" charset="0"/>
                <a:cs typeface="Times New Roman" pitchFamily="18" charset="0"/>
              </a:rPr>
              <a:t>courses</a:t>
            </a:r>
            <a:r>
              <a:rPr lang="en-US" sz="2400" dirty="0">
                <a:latin typeface="Calibri" pitchFamily="34" charset="0"/>
                <a:cs typeface="Times New Roman" pitchFamily="18" charset="0"/>
              </a:rPr>
              <a:t>, </a:t>
            </a:r>
            <a:r>
              <a:rPr lang="en-US" sz="2400" dirty="0" smtClean="0">
                <a:latin typeface="Calibri" pitchFamily="34" charset="0"/>
                <a:cs typeface="Times New Roman" pitchFamily="18" charset="0"/>
              </a:rPr>
              <a:t>summer programs</a:t>
            </a:r>
            <a:r>
              <a:rPr lang="en-US" sz="2400" dirty="0">
                <a:latin typeface="Calibri" pitchFamily="34" charset="0"/>
                <a:cs typeface="Times New Roman" pitchFamily="18" charset="0"/>
              </a:rPr>
              <a:t>, career exploration, competitions, </a:t>
            </a:r>
            <a:r>
              <a:rPr lang="en-US" sz="2400" dirty="0" smtClean="0">
                <a:latin typeface="Calibri" pitchFamily="34" charset="0"/>
                <a:cs typeface="Times New Roman" pitchFamily="18" charset="0"/>
              </a:rPr>
              <a:t>volunteer service, capstone, internship</a:t>
            </a:r>
            <a:endParaRPr lang="en-US" sz="2400" dirty="0">
              <a:latin typeface="Calibri" pitchFamily="34" charset="0"/>
              <a:cs typeface="Times New Roman" pitchFamily="18" charset="0"/>
            </a:endParaRPr>
          </a:p>
          <a:p>
            <a:endParaRPr lang="en-US" dirty="0">
              <a:latin typeface="Calibri" pitchFamily="34" charset="0"/>
              <a:cs typeface="Times New Roman" pitchFamily="18" charset="0"/>
            </a:endParaRPr>
          </a:p>
          <a:p>
            <a:r>
              <a:rPr lang="en-US" sz="2400" dirty="0" smtClean="0">
                <a:latin typeface="Calibri" pitchFamily="34" charset="0"/>
                <a:cs typeface="Times New Roman" pitchFamily="18" charset="0"/>
              </a:rPr>
              <a:t>Further </a:t>
            </a:r>
            <a:r>
              <a:rPr lang="en-US" sz="2400" dirty="0">
                <a:latin typeface="Calibri" pitchFamily="34" charset="0"/>
                <a:cs typeface="Times New Roman" pitchFamily="18" charset="0"/>
              </a:rPr>
              <a:t>develop </a:t>
            </a:r>
            <a:r>
              <a:rPr lang="en-US" sz="2400" dirty="0" smtClean="0">
                <a:latin typeface="Calibri" pitchFamily="34" charset="0"/>
                <a:cs typeface="Times New Roman" pitchFamily="18" charset="0"/>
              </a:rPr>
              <a:t>active young alumni </a:t>
            </a:r>
            <a:r>
              <a:rPr lang="en-US" sz="2400" dirty="0">
                <a:latin typeface="Calibri" pitchFamily="34" charset="0"/>
                <a:cs typeface="Times New Roman" pitchFamily="18" charset="0"/>
              </a:rPr>
              <a:t>(college students and young professionals) as </a:t>
            </a:r>
            <a:r>
              <a:rPr lang="en-US" sz="2400" dirty="0" smtClean="0">
                <a:latin typeface="Calibri" pitchFamily="34" charset="0"/>
                <a:cs typeface="Times New Roman" pitchFamily="18" charset="0"/>
              </a:rPr>
              <a:t>mentors</a:t>
            </a:r>
          </a:p>
          <a:p>
            <a:endParaRPr lang="en-US" dirty="0" smtClean="0">
              <a:latin typeface="Calibri" pitchFamily="34" charset="0"/>
              <a:cs typeface="Times New Roman" pitchFamily="18" charset="0"/>
            </a:endParaRPr>
          </a:p>
          <a:p>
            <a:r>
              <a:rPr lang="en-US" sz="2400" dirty="0" smtClean="0">
                <a:latin typeface="Calibri" pitchFamily="34" charset="0"/>
                <a:cs typeface="Times New Roman" pitchFamily="18" charset="0"/>
              </a:rPr>
              <a:t>Develop a unified regional Employer Network for STEM education</a:t>
            </a:r>
          </a:p>
          <a:p>
            <a:r>
              <a:rPr lang="en-US" sz="2200" dirty="0" smtClean="0">
                <a:latin typeface="Calibri" pitchFamily="34" charset="0"/>
                <a:cs typeface="Times New Roman" pitchFamily="18" charset="0"/>
              </a:rPr>
              <a:t>“Engaged and networked communities of practice” (</a:t>
            </a:r>
            <a:r>
              <a:rPr lang="en-US" sz="2200" i="1" dirty="0" smtClean="0">
                <a:latin typeface="Calibri" pitchFamily="34" charset="0"/>
                <a:cs typeface="Times New Roman" pitchFamily="18" charset="0"/>
              </a:rPr>
              <a:t>STEM 2026 </a:t>
            </a:r>
            <a:r>
              <a:rPr lang="en-US" sz="2200" dirty="0" smtClean="0">
                <a:latin typeface="Calibri" pitchFamily="34" charset="0"/>
                <a:cs typeface="Times New Roman" pitchFamily="18" charset="0"/>
              </a:rPr>
              <a:t>report)</a:t>
            </a:r>
          </a:p>
          <a:p>
            <a:endParaRPr lang="en-US" dirty="0">
              <a:latin typeface="Calibri" pitchFamily="34" charset="0"/>
              <a:cs typeface="Times New Roman" pitchFamily="18" charset="0"/>
            </a:endParaRPr>
          </a:p>
          <a:p>
            <a:r>
              <a:rPr lang="en-US" sz="2400" dirty="0" smtClean="0">
                <a:latin typeface="Calibri" pitchFamily="34" charset="0"/>
                <a:cs typeface="Times New Roman" pitchFamily="18" charset="0"/>
              </a:rPr>
              <a:t>Continue to educate parents and general community about STEM</a:t>
            </a:r>
            <a:endParaRPr lang="en-US" sz="2400" dirty="0">
              <a:latin typeface="Calibri" pitchFamily="34" charset="0"/>
              <a:cs typeface="Times New Roman" pitchFamily="18"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5" descr="PPTsecondaryslide_CJSTEMM.jpg"/>
          <p:cNvPicPr>
            <a:picLocks noChangeAspect="1"/>
          </p:cNvPicPr>
          <p:nvPr/>
        </p:nvPicPr>
        <p:blipFill>
          <a:blip r:embed="rId3" cstate="print"/>
          <a:srcRect/>
          <a:stretch>
            <a:fillRect/>
          </a:stretch>
        </p:blipFill>
        <p:spPr bwMode="auto">
          <a:xfrm>
            <a:off x="6350" y="0"/>
            <a:ext cx="9137650" cy="6858000"/>
          </a:xfrm>
          <a:prstGeom prst="rect">
            <a:avLst/>
          </a:prstGeom>
          <a:noFill/>
          <a:ln w="9525">
            <a:noFill/>
            <a:miter lim="800000"/>
            <a:headEnd/>
            <a:tailEnd/>
          </a:ln>
        </p:spPr>
      </p:pic>
      <p:sp>
        <p:nvSpPr>
          <p:cNvPr id="22531" name="Text Box 5"/>
          <p:cNvSpPr txBox="1">
            <a:spLocks noChangeArrowheads="1"/>
          </p:cNvSpPr>
          <p:nvPr/>
        </p:nvSpPr>
        <p:spPr bwMode="auto">
          <a:xfrm>
            <a:off x="955675" y="533400"/>
            <a:ext cx="7239000" cy="2632075"/>
          </a:xfrm>
          <a:prstGeom prst="rect">
            <a:avLst/>
          </a:prstGeom>
          <a:noFill/>
          <a:ln w="9525">
            <a:noFill/>
            <a:miter lim="800000"/>
            <a:headEnd/>
            <a:tailEnd/>
          </a:ln>
        </p:spPr>
        <p:txBody>
          <a:bodyPr>
            <a:spAutoFit/>
          </a:bodyPr>
          <a:lstStyle/>
          <a:p>
            <a:pPr algn="ctr">
              <a:spcBef>
                <a:spcPct val="50000"/>
              </a:spcBef>
            </a:pPr>
            <a:endParaRPr lang="en-US" sz="2400"/>
          </a:p>
          <a:p>
            <a:pPr algn="ctr">
              <a:spcBef>
                <a:spcPct val="50000"/>
              </a:spcBef>
            </a:pPr>
            <a:endParaRPr lang="en-US" sz="2000"/>
          </a:p>
          <a:p>
            <a:pPr algn="ctr">
              <a:spcBef>
                <a:spcPct val="50000"/>
              </a:spcBef>
            </a:pPr>
            <a:endParaRPr lang="en-US" sz="2400"/>
          </a:p>
          <a:p>
            <a:pPr algn="ctr">
              <a:spcBef>
                <a:spcPct val="50000"/>
              </a:spcBef>
            </a:pPr>
            <a:endParaRPr lang="en-US" sz="1200"/>
          </a:p>
          <a:p>
            <a:pPr algn="ctr">
              <a:spcBef>
                <a:spcPct val="50000"/>
              </a:spcBef>
            </a:pPr>
            <a:endParaRPr lang="en-US" sz="2000"/>
          </a:p>
          <a:p>
            <a:pPr algn="ctr">
              <a:spcBef>
                <a:spcPct val="50000"/>
              </a:spcBef>
            </a:pPr>
            <a:endParaRPr lang="en-US"/>
          </a:p>
        </p:txBody>
      </p:sp>
      <p:sp>
        <p:nvSpPr>
          <p:cNvPr id="22532" name="Rectangle 3"/>
          <p:cNvSpPr>
            <a:spLocks noChangeArrowheads="1"/>
          </p:cNvSpPr>
          <p:nvPr/>
        </p:nvSpPr>
        <p:spPr bwMode="auto">
          <a:xfrm>
            <a:off x="609600" y="685800"/>
            <a:ext cx="7848600" cy="646331"/>
          </a:xfrm>
          <a:prstGeom prst="rect">
            <a:avLst/>
          </a:prstGeom>
          <a:noFill/>
          <a:ln w="9525">
            <a:noFill/>
            <a:miter lim="800000"/>
            <a:headEnd/>
            <a:tailEnd/>
          </a:ln>
        </p:spPr>
        <p:txBody>
          <a:bodyPr>
            <a:spAutoFit/>
          </a:bodyPr>
          <a:lstStyle/>
          <a:p>
            <a:pPr algn="ctr"/>
            <a:r>
              <a:rPr lang="en-US" sz="3600" b="1" dirty="0" smtClean="0">
                <a:latin typeface="Calibri" pitchFamily="34" charset="0"/>
                <a:cs typeface="Times New Roman" pitchFamily="18" charset="0"/>
              </a:rPr>
              <a:t>The Future of STEM Education</a:t>
            </a:r>
            <a:endParaRPr lang="en-US" dirty="0">
              <a:latin typeface="Calibri" pitchFamily="34" charset="0"/>
              <a:cs typeface="Times New Roman" pitchFamily="18" charset="0"/>
            </a:endParaRPr>
          </a:p>
        </p:txBody>
      </p:sp>
      <p:sp>
        <p:nvSpPr>
          <p:cNvPr id="22533" name="Rectangle 4"/>
          <p:cNvSpPr>
            <a:spLocks noChangeArrowheads="1"/>
          </p:cNvSpPr>
          <p:nvPr/>
        </p:nvSpPr>
        <p:spPr bwMode="auto">
          <a:xfrm>
            <a:off x="422275" y="2381337"/>
            <a:ext cx="8305800" cy="1477328"/>
          </a:xfrm>
          <a:prstGeom prst="rect">
            <a:avLst/>
          </a:prstGeom>
          <a:noFill/>
          <a:ln w="9525">
            <a:noFill/>
            <a:miter lim="800000"/>
            <a:headEnd/>
            <a:tailEnd/>
          </a:ln>
        </p:spPr>
        <p:txBody>
          <a:bodyPr>
            <a:spAutoFit/>
          </a:bodyPr>
          <a:lstStyle/>
          <a:p>
            <a:r>
              <a:rPr lang="en-US" sz="2400" i="1" dirty="0" smtClean="0">
                <a:latin typeface="Calibri" pitchFamily="34" charset="0"/>
                <a:cs typeface="Times New Roman" pitchFamily="18" charset="0"/>
              </a:rPr>
              <a:t>STEM 2026: A Vision for Innovation in STEM Education</a:t>
            </a:r>
            <a:r>
              <a:rPr lang="en-US" sz="2400" dirty="0" smtClean="0">
                <a:latin typeface="Calibri" pitchFamily="34" charset="0"/>
                <a:cs typeface="Times New Roman" pitchFamily="18" charset="0"/>
              </a:rPr>
              <a:t> </a:t>
            </a:r>
          </a:p>
          <a:p>
            <a:pPr algn="r"/>
            <a:endParaRPr lang="en-US" sz="2200" dirty="0" smtClean="0">
              <a:latin typeface="Calibri" pitchFamily="34" charset="0"/>
              <a:cs typeface="Times New Roman" pitchFamily="18" charset="0"/>
            </a:endParaRPr>
          </a:p>
          <a:p>
            <a:pPr algn="r"/>
            <a:r>
              <a:rPr lang="en-US" sz="2200" dirty="0" smtClean="0">
                <a:latin typeface="Calibri" pitchFamily="34" charset="0"/>
                <a:cs typeface="Times New Roman" pitchFamily="18" charset="0"/>
              </a:rPr>
              <a:t>Report released September 15, 2016</a:t>
            </a:r>
          </a:p>
          <a:p>
            <a:pPr algn="r"/>
            <a:r>
              <a:rPr lang="en-US" sz="2200" dirty="0" smtClean="0">
                <a:latin typeface="Calibri" pitchFamily="34" charset="0"/>
                <a:cs typeface="Times New Roman" pitchFamily="18" charset="0"/>
              </a:rPr>
              <a:t>American Institutes of Research</a:t>
            </a:r>
          </a:p>
        </p:txBody>
      </p:sp>
    </p:spTree>
    <p:extLst>
      <p:ext uri="{BB962C8B-B14F-4D97-AF65-F5344CB8AC3E}">
        <p14:creationId xmlns="" xmlns:p14="http://schemas.microsoft.com/office/powerpoint/2010/main" val="402513776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770" name="Picture 5" descr="PPTsecondaryslide_CJSTEMM.jpg"/>
          <p:cNvPicPr>
            <a:picLocks noChangeAspect="1"/>
          </p:cNvPicPr>
          <p:nvPr/>
        </p:nvPicPr>
        <p:blipFill>
          <a:blip r:embed="rId2" cstate="print"/>
          <a:srcRect/>
          <a:stretch>
            <a:fillRect/>
          </a:stretch>
        </p:blipFill>
        <p:spPr bwMode="auto">
          <a:xfrm>
            <a:off x="6350" y="0"/>
            <a:ext cx="9137650" cy="6858000"/>
          </a:xfrm>
          <a:prstGeom prst="rect">
            <a:avLst/>
          </a:prstGeom>
          <a:noFill/>
          <a:ln w="9525">
            <a:noFill/>
            <a:miter lim="800000"/>
            <a:headEnd/>
            <a:tailEnd/>
          </a:ln>
        </p:spPr>
      </p:pic>
      <p:sp>
        <p:nvSpPr>
          <p:cNvPr id="32771" name="Text Box 5"/>
          <p:cNvSpPr txBox="1">
            <a:spLocks noChangeArrowheads="1"/>
          </p:cNvSpPr>
          <p:nvPr/>
        </p:nvSpPr>
        <p:spPr bwMode="auto">
          <a:xfrm>
            <a:off x="990600" y="228600"/>
            <a:ext cx="7239000" cy="2632075"/>
          </a:xfrm>
          <a:prstGeom prst="rect">
            <a:avLst/>
          </a:prstGeom>
          <a:noFill/>
          <a:ln w="9525">
            <a:noFill/>
            <a:miter lim="800000"/>
            <a:headEnd/>
            <a:tailEnd/>
          </a:ln>
        </p:spPr>
        <p:txBody>
          <a:bodyPr>
            <a:spAutoFit/>
          </a:bodyPr>
          <a:lstStyle/>
          <a:p>
            <a:pPr algn="ctr">
              <a:spcBef>
                <a:spcPct val="50000"/>
              </a:spcBef>
            </a:pPr>
            <a:endParaRPr lang="en-US" sz="2400"/>
          </a:p>
          <a:p>
            <a:pPr algn="ctr">
              <a:spcBef>
                <a:spcPct val="50000"/>
              </a:spcBef>
            </a:pPr>
            <a:endParaRPr lang="en-US" sz="2000"/>
          </a:p>
          <a:p>
            <a:pPr algn="ctr">
              <a:spcBef>
                <a:spcPct val="50000"/>
              </a:spcBef>
            </a:pPr>
            <a:endParaRPr lang="en-US" sz="2400"/>
          </a:p>
          <a:p>
            <a:pPr algn="ctr">
              <a:spcBef>
                <a:spcPct val="50000"/>
              </a:spcBef>
            </a:pPr>
            <a:endParaRPr lang="en-US" sz="1200"/>
          </a:p>
          <a:p>
            <a:pPr algn="ctr">
              <a:spcBef>
                <a:spcPct val="50000"/>
              </a:spcBef>
            </a:pPr>
            <a:endParaRPr lang="en-US" sz="2000"/>
          </a:p>
          <a:p>
            <a:pPr algn="ctr">
              <a:spcBef>
                <a:spcPct val="50000"/>
              </a:spcBef>
            </a:pPr>
            <a:endParaRPr lang="en-US"/>
          </a:p>
        </p:txBody>
      </p:sp>
      <p:sp>
        <p:nvSpPr>
          <p:cNvPr id="32772" name="Rectangle 3"/>
          <p:cNvSpPr>
            <a:spLocks noChangeArrowheads="1"/>
          </p:cNvSpPr>
          <p:nvPr/>
        </p:nvSpPr>
        <p:spPr bwMode="auto">
          <a:xfrm>
            <a:off x="609600" y="1066800"/>
            <a:ext cx="7696200" cy="646113"/>
          </a:xfrm>
          <a:prstGeom prst="rect">
            <a:avLst/>
          </a:prstGeom>
          <a:noFill/>
          <a:ln w="9525">
            <a:noFill/>
            <a:miter lim="800000"/>
            <a:headEnd/>
            <a:tailEnd/>
          </a:ln>
        </p:spPr>
        <p:txBody>
          <a:bodyPr>
            <a:spAutoFit/>
          </a:bodyPr>
          <a:lstStyle/>
          <a:p>
            <a:pPr algn="ctr"/>
            <a:r>
              <a:rPr lang="en-US" sz="3600" b="1" dirty="0">
                <a:latin typeface="Calibri" panose="020F0502020204030204" pitchFamily="34" charset="0"/>
              </a:rPr>
              <a:t>Learn and share more!</a:t>
            </a:r>
            <a:endParaRPr lang="en-US" dirty="0">
              <a:latin typeface="Calibri" panose="020F0502020204030204" pitchFamily="34" charset="0"/>
            </a:endParaRPr>
          </a:p>
        </p:txBody>
      </p:sp>
      <p:sp>
        <p:nvSpPr>
          <p:cNvPr id="32773" name="Rectangle 4"/>
          <p:cNvSpPr>
            <a:spLocks noChangeArrowheads="1"/>
          </p:cNvSpPr>
          <p:nvPr/>
        </p:nvSpPr>
        <p:spPr bwMode="auto">
          <a:xfrm>
            <a:off x="1066800" y="2133600"/>
            <a:ext cx="6934200" cy="3077766"/>
          </a:xfrm>
          <a:prstGeom prst="rect">
            <a:avLst/>
          </a:prstGeom>
          <a:noFill/>
          <a:ln w="9525">
            <a:noFill/>
            <a:miter lim="800000"/>
            <a:headEnd/>
            <a:tailEnd/>
          </a:ln>
        </p:spPr>
        <p:txBody>
          <a:bodyPr wrap="square">
            <a:spAutoFit/>
          </a:bodyPr>
          <a:lstStyle/>
          <a:p>
            <a:pPr algn="ctr"/>
            <a:r>
              <a:rPr lang="en-US" sz="2800" dirty="0">
                <a:latin typeface="Calibri" panose="020F0502020204030204" pitchFamily="34" charset="0"/>
                <a:cs typeface="Arial" charset="0"/>
                <a:hlinkClick r:id="rId3"/>
              </a:rPr>
              <a:t>www.cjeagles.org</a:t>
            </a:r>
            <a:endParaRPr lang="en-US" sz="2800" dirty="0">
              <a:latin typeface="Calibri" panose="020F0502020204030204" pitchFamily="34" charset="0"/>
              <a:cs typeface="Arial" charset="0"/>
            </a:endParaRPr>
          </a:p>
          <a:p>
            <a:pPr algn="ctr"/>
            <a:endParaRPr lang="en-US" sz="1400" dirty="0">
              <a:latin typeface="Calibri" panose="020F0502020204030204" pitchFamily="34" charset="0"/>
              <a:cs typeface="Arial" charset="0"/>
            </a:endParaRPr>
          </a:p>
          <a:p>
            <a:pPr algn="ctr"/>
            <a:r>
              <a:rPr lang="en-US" sz="2800" dirty="0">
                <a:latin typeface="Calibri" panose="020F0502020204030204" pitchFamily="34" charset="0"/>
                <a:cs typeface="Arial" charset="0"/>
              </a:rPr>
              <a:t>Navigate to </a:t>
            </a:r>
            <a:r>
              <a:rPr lang="en-US" sz="2800" dirty="0">
                <a:latin typeface="Calibri" panose="020F0502020204030204" pitchFamily="34" charset="0"/>
                <a:cs typeface="Arial" charset="0"/>
                <a:hlinkClick r:id="rId4"/>
              </a:rPr>
              <a:t>STEMM page</a:t>
            </a:r>
            <a:endParaRPr lang="en-US" sz="2800" dirty="0">
              <a:latin typeface="Calibri" panose="020F0502020204030204" pitchFamily="34" charset="0"/>
              <a:cs typeface="Arial" charset="0"/>
            </a:endParaRPr>
          </a:p>
          <a:p>
            <a:pPr algn="ctr"/>
            <a:endParaRPr lang="en-US" sz="2400" dirty="0">
              <a:latin typeface="Calibri" panose="020F0502020204030204" pitchFamily="34" charset="0"/>
              <a:cs typeface="Arial" charset="0"/>
            </a:endParaRPr>
          </a:p>
          <a:p>
            <a:pPr algn="ctr"/>
            <a:endParaRPr lang="en-US" sz="1600" dirty="0">
              <a:latin typeface="Calibri" panose="020F0502020204030204" pitchFamily="34" charset="0"/>
              <a:cs typeface="Arial" charset="0"/>
            </a:endParaRPr>
          </a:p>
          <a:p>
            <a:pPr algn="ctr"/>
            <a:r>
              <a:rPr lang="en-US" sz="2800" dirty="0" smtClean="0">
                <a:latin typeface="Calibri" panose="020F0502020204030204" pitchFamily="34" charset="0"/>
                <a:cs typeface="Arial" charset="0"/>
                <a:hlinkClick r:id="rId5"/>
              </a:rPr>
              <a:t>mdraeger@cjeagles.org</a:t>
            </a:r>
            <a:endParaRPr lang="en-US" sz="2800" dirty="0" smtClean="0">
              <a:latin typeface="Calibri" panose="020F0502020204030204" pitchFamily="34" charset="0"/>
              <a:cs typeface="Arial" charset="0"/>
            </a:endParaRPr>
          </a:p>
          <a:p>
            <a:pPr algn="ctr"/>
            <a:endParaRPr lang="en-US" sz="2800" dirty="0" smtClean="0">
              <a:cs typeface="Arial" charset="0"/>
            </a:endParaRPr>
          </a:p>
          <a:p>
            <a:pPr algn="ctr"/>
            <a:endParaRPr lang="en-US" sz="2800" dirty="0" smtClean="0">
              <a:cs typeface="Arial"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9154" name="Picture 5" descr="PPTsecondaryslide_CJSTEMM.jpg"/>
          <p:cNvPicPr>
            <a:picLocks noChangeAspect="1"/>
          </p:cNvPicPr>
          <p:nvPr/>
        </p:nvPicPr>
        <p:blipFill>
          <a:blip r:embed="rId3" cstate="print"/>
          <a:srcRect/>
          <a:stretch>
            <a:fillRect/>
          </a:stretch>
        </p:blipFill>
        <p:spPr bwMode="auto">
          <a:xfrm>
            <a:off x="6350" y="0"/>
            <a:ext cx="9137650" cy="6858000"/>
          </a:xfrm>
          <a:prstGeom prst="rect">
            <a:avLst/>
          </a:prstGeom>
          <a:noFill/>
          <a:ln w="9525">
            <a:noFill/>
            <a:miter lim="800000"/>
            <a:headEnd/>
            <a:tailEnd/>
          </a:ln>
        </p:spPr>
      </p:pic>
      <p:sp>
        <p:nvSpPr>
          <p:cNvPr id="49155" name="Text Box 5"/>
          <p:cNvSpPr txBox="1">
            <a:spLocks noChangeArrowheads="1"/>
          </p:cNvSpPr>
          <p:nvPr/>
        </p:nvSpPr>
        <p:spPr bwMode="auto">
          <a:xfrm>
            <a:off x="990600" y="228600"/>
            <a:ext cx="7239000" cy="2632075"/>
          </a:xfrm>
          <a:prstGeom prst="rect">
            <a:avLst/>
          </a:prstGeom>
          <a:noFill/>
          <a:ln w="9525">
            <a:noFill/>
            <a:miter lim="800000"/>
            <a:headEnd/>
            <a:tailEnd/>
          </a:ln>
        </p:spPr>
        <p:txBody>
          <a:bodyPr>
            <a:spAutoFit/>
          </a:bodyPr>
          <a:lstStyle/>
          <a:p>
            <a:pPr algn="ctr">
              <a:spcBef>
                <a:spcPct val="50000"/>
              </a:spcBef>
            </a:pPr>
            <a:endParaRPr lang="en-US" sz="2400"/>
          </a:p>
          <a:p>
            <a:pPr algn="ctr">
              <a:spcBef>
                <a:spcPct val="50000"/>
              </a:spcBef>
            </a:pPr>
            <a:endParaRPr lang="en-US" sz="2000"/>
          </a:p>
          <a:p>
            <a:pPr algn="ctr">
              <a:spcBef>
                <a:spcPct val="50000"/>
              </a:spcBef>
            </a:pPr>
            <a:endParaRPr lang="en-US" sz="2400"/>
          </a:p>
          <a:p>
            <a:pPr algn="ctr">
              <a:spcBef>
                <a:spcPct val="50000"/>
              </a:spcBef>
            </a:pPr>
            <a:endParaRPr lang="en-US" sz="1200"/>
          </a:p>
          <a:p>
            <a:pPr algn="ctr">
              <a:spcBef>
                <a:spcPct val="50000"/>
              </a:spcBef>
            </a:pPr>
            <a:endParaRPr lang="en-US" sz="2000"/>
          </a:p>
          <a:p>
            <a:pPr algn="ctr">
              <a:spcBef>
                <a:spcPct val="50000"/>
              </a:spcBef>
            </a:pPr>
            <a:endParaRPr lang="en-US"/>
          </a:p>
        </p:txBody>
      </p:sp>
      <p:sp>
        <p:nvSpPr>
          <p:cNvPr id="49156" name="Rectangle 3"/>
          <p:cNvSpPr>
            <a:spLocks noChangeArrowheads="1"/>
          </p:cNvSpPr>
          <p:nvPr/>
        </p:nvSpPr>
        <p:spPr bwMode="auto">
          <a:xfrm>
            <a:off x="533400" y="457200"/>
            <a:ext cx="8153400" cy="641350"/>
          </a:xfrm>
          <a:prstGeom prst="rect">
            <a:avLst/>
          </a:prstGeom>
          <a:noFill/>
          <a:ln w="9525">
            <a:noFill/>
            <a:miter lim="800000"/>
            <a:headEnd/>
            <a:tailEnd/>
          </a:ln>
        </p:spPr>
        <p:txBody>
          <a:bodyPr>
            <a:spAutoFit/>
          </a:bodyPr>
          <a:lstStyle/>
          <a:p>
            <a:pPr algn="ctr"/>
            <a:r>
              <a:rPr lang="en-US" sz="3600" b="1" dirty="0">
                <a:latin typeface="Calibri" panose="020F0502020204030204" pitchFamily="34" charset="0"/>
              </a:rPr>
              <a:t>What is STEM </a:t>
            </a:r>
            <a:r>
              <a:rPr lang="en-US" sz="3600" b="1" dirty="0" smtClean="0">
                <a:latin typeface="Calibri" panose="020F0502020204030204" pitchFamily="34" charset="0"/>
              </a:rPr>
              <a:t>?</a:t>
            </a:r>
            <a:endParaRPr lang="en-US" dirty="0">
              <a:latin typeface="Calibri" panose="020F0502020204030204" pitchFamily="34" charset="0"/>
            </a:endParaRPr>
          </a:p>
        </p:txBody>
      </p:sp>
      <p:sp>
        <p:nvSpPr>
          <p:cNvPr id="49157" name="Rectangle 4"/>
          <p:cNvSpPr>
            <a:spLocks noChangeArrowheads="1"/>
          </p:cNvSpPr>
          <p:nvPr/>
        </p:nvSpPr>
        <p:spPr bwMode="auto">
          <a:xfrm>
            <a:off x="381000" y="1447800"/>
            <a:ext cx="8534400" cy="396875"/>
          </a:xfrm>
          <a:prstGeom prst="rect">
            <a:avLst/>
          </a:prstGeom>
          <a:noFill/>
          <a:ln w="9525">
            <a:noFill/>
            <a:miter lim="800000"/>
            <a:headEnd/>
            <a:tailEnd/>
          </a:ln>
        </p:spPr>
        <p:txBody>
          <a:bodyPr>
            <a:spAutoFit/>
          </a:bodyPr>
          <a:lstStyle/>
          <a:p>
            <a:endParaRPr lang="en-US" sz="2000">
              <a:cs typeface="Arial" charset="0"/>
            </a:endParaRPr>
          </a:p>
        </p:txBody>
      </p:sp>
      <p:pic>
        <p:nvPicPr>
          <p:cNvPr id="49160" name="Picture 8" descr="What_is_stem_wordle"/>
          <p:cNvPicPr>
            <a:picLocks noChangeAspect="1" noChangeArrowheads="1"/>
          </p:cNvPicPr>
          <p:nvPr/>
        </p:nvPicPr>
        <p:blipFill>
          <a:blip r:embed="rId4" cstate="print"/>
          <a:srcRect/>
          <a:stretch>
            <a:fillRect/>
          </a:stretch>
        </p:blipFill>
        <p:spPr bwMode="auto">
          <a:xfrm>
            <a:off x="762000" y="1219200"/>
            <a:ext cx="7848600" cy="4110728"/>
          </a:xfrm>
          <a:prstGeom prst="rect">
            <a:avLst/>
          </a:prstGeom>
          <a:noFill/>
        </p:spPr>
      </p:pic>
      <p:sp>
        <p:nvSpPr>
          <p:cNvPr id="7" name="TextBox 6"/>
          <p:cNvSpPr txBox="1"/>
          <p:nvPr/>
        </p:nvSpPr>
        <p:spPr>
          <a:xfrm>
            <a:off x="2895600" y="5486400"/>
            <a:ext cx="5715000" cy="307777"/>
          </a:xfrm>
          <a:prstGeom prst="rect">
            <a:avLst/>
          </a:prstGeom>
          <a:noFill/>
        </p:spPr>
        <p:txBody>
          <a:bodyPr wrap="square" rtlCol="0">
            <a:spAutoFit/>
          </a:bodyPr>
          <a:lstStyle/>
          <a:p>
            <a:pPr algn="r"/>
            <a:r>
              <a:rPr lang="en-US" sz="1400" dirty="0" smtClean="0"/>
              <a:t>Source: Researchers Without Borders, CEMSE S</a:t>
            </a:r>
            <a:r>
              <a:rPr lang="en-US" sz="1400" baseline="30000" dirty="0" smtClean="0"/>
              <a:t>3</a:t>
            </a:r>
            <a:endParaRPr lang="en-US" sz="1400" baseline="300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9154" name="Picture 5" descr="PPTsecondaryslide_CJSTEMM.jpg"/>
          <p:cNvPicPr>
            <a:picLocks noChangeAspect="1"/>
          </p:cNvPicPr>
          <p:nvPr/>
        </p:nvPicPr>
        <p:blipFill>
          <a:blip r:embed="rId3" cstate="print"/>
          <a:srcRect/>
          <a:stretch>
            <a:fillRect/>
          </a:stretch>
        </p:blipFill>
        <p:spPr bwMode="auto">
          <a:xfrm>
            <a:off x="6350" y="0"/>
            <a:ext cx="9137650" cy="6858000"/>
          </a:xfrm>
          <a:prstGeom prst="rect">
            <a:avLst/>
          </a:prstGeom>
          <a:noFill/>
          <a:ln w="9525">
            <a:noFill/>
            <a:miter lim="800000"/>
            <a:headEnd/>
            <a:tailEnd/>
          </a:ln>
        </p:spPr>
      </p:pic>
      <p:sp>
        <p:nvSpPr>
          <p:cNvPr id="49155" name="Text Box 5"/>
          <p:cNvSpPr txBox="1">
            <a:spLocks noChangeArrowheads="1"/>
          </p:cNvSpPr>
          <p:nvPr/>
        </p:nvSpPr>
        <p:spPr bwMode="auto">
          <a:xfrm>
            <a:off x="990600" y="228601"/>
            <a:ext cx="7239000" cy="2631490"/>
          </a:xfrm>
          <a:prstGeom prst="rect">
            <a:avLst/>
          </a:prstGeom>
          <a:noFill/>
          <a:ln w="9525">
            <a:noFill/>
            <a:miter lim="800000"/>
            <a:headEnd/>
            <a:tailEnd/>
          </a:ln>
        </p:spPr>
        <p:txBody>
          <a:bodyPr wrap="square">
            <a:spAutoFit/>
          </a:bodyPr>
          <a:lstStyle/>
          <a:p>
            <a:pPr algn="ctr">
              <a:spcBef>
                <a:spcPct val="50000"/>
              </a:spcBef>
            </a:pPr>
            <a:endParaRPr lang="en-US" sz="2400"/>
          </a:p>
          <a:p>
            <a:pPr algn="ctr">
              <a:spcBef>
                <a:spcPct val="50000"/>
              </a:spcBef>
            </a:pPr>
            <a:endParaRPr lang="en-US" sz="2000"/>
          </a:p>
          <a:p>
            <a:pPr algn="ctr">
              <a:spcBef>
                <a:spcPct val="50000"/>
              </a:spcBef>
            </a:pPr>
            <a:endParaRPr lang="en-US" sz="2400"/>
          </a:p>
          <a:p>
            <a:pPr algn="ctr">
              <a:spcBef>
                <a:spcPct val="50000"/>
              </a:spcBef>
            </a:pPr>
            <a:endParaRPr lang="en-US" sz="1200"/>
          </a:p>
          <a:p>
            <a:pPr algn="ctr">
              <a:spcBef>
                <a:spcPct val="50000"/>
              </a:spcBef>
            </a:pPr>
            <a:endParaRPr lang="en-US" sz="2000"/>
          </a:p>
          <a:p>
            <a:pPr algn="ctr">
              <a:spcBef>
                <a:spcPct val="50000"/>
              </a:spcBef>
            </a:pPr>
            <a:endParaRPr lang="en-US"/>
          </a:p>
        </p:txBody>
      </p:sp>
      <p:sp>
        <p:nvSpPr>
          <p:cNvPr id="49156" name="Rectangle 3"/>
          <p:cNvSpPr>
            <a:spLocks noChangeArrowheads="1"/>
          </p:cNvSpPr>
          <p:nvPr/>
        </p:nvSpPr>
        <p:spPr bwMode="auto">
          <a:xfrm>
            <a:off x="609600" y="304800"/>
            <a:ext cx="8153400" cy="641350"/>
          </a:xfrm>
          <a:prstGeom prst="rect">
            <a:avLst/>
          </a:prstGeom>
          <a:noFill/>
          <a:ln w="9525">
            <a:noFill/>
            <a:miter lim="800000"/>
            <a:headEnd/>
            <a:tailEnd/>
          </a:ln>
        </p:spPr>
        <p:txBody>
          <a:bodyPr>
            <a:spAutoFit/>
          </a:bodyPr>
          <a:lstStyle/>
          <a:p>
            <a:pPr algn="ctr"/>
            <a:r>
              <a:rPr lang="en-US" sz="3600" b="1" dirty="0" smtClean="0">
                <a:latin typeface="Calibri" panose="020F0502020204030204" pitchFamily="34" charset="0"/>
              </a:rPr>
              <a:t>New STEM words</a:t>
            </a:r>
            <a:endParaRPr lang="en-US" dirty="0">
              <a:latin typeface="Calibri" panose="020F0502020204030204" pitchFamily="34" charset="0"/>
            </a:endParaRPr>
          </a:p>
        </p:txBody>
      </p:sp>
      <p:sp>
        <p:nvSpPr>
          <p:cNvPr id="49157" name="Rectangle 4"/>
          <p:cNvSpPr>
            <a:spLocks noChangeArrowheads="1"/>
          </p:cNvSpPr>
          <p:nvPr/>
        </p:nvSpPr>
        <p:spPr bwMode="auto">
          <a:xfrm>
            <a:off x="381000" y="1447800"/>
            <a:ext cx="8534400" cy="396875"/>
          </a:xfrm>
          <a:prstGeom prst="rect">
            <a:avLst/>
          </a:prstGeom>
          <a:noFill/>
          <a:ln w="9525">
            <a:noFill/>
            <a:miter lim="800000"/>
            <a:headEnd/>
            <a:tailEnd/>
          </a:ln>
        </p:spPr>
        <p:txBody>
          <a:bodyPr>
            <a:spAutoFit/>
          </a:bodyPr>
          <a:lstStyle/>
          <a:p>
            <a:endParaRPr lang="en-US" sz="2000">
              <a:cs typeface="Arial" charset="0"/>
            </a:endParaRPr>
          </a:p>
        </p:txBody>
      </p:sp>
      <p:sp>
        <p:nvSpPr>
          <p:cNvPr id="7" name="TextBox 6"/>
          <p:cNvSpPr txBox="1"/>
          <p:nvPr/>
        </p:nvSpPr>
        <p:spPr>
          <a:xfrm>
            <a:off x="3200400" y="5486400"/>
            <a:ext cx="5715000" cy="307777"/>
          </a:xfrm>
          <a:prstGeom prst="rect">
            <a:avLst/>
          </a:prstGeom>
          <a:noFill/>
        </p:spPr>
        <p:txBody>
          <a:bodyPr wrap="square" rtlCol="0">
            <a:spAutoFit/>
          </a:bodyPr>
          <a:lstStyle/>
          <a:p>
            <a:pPr algn="r"/>
            <a:r>
              <a:rPr lang="en-US" sz="1400" dirty="0" smtClean="0"/>
              <a:t>Source: Huffington Post Girls in STEM Mentoring</a:t>
            </a:r>
            <a:endParaRPr lang="en-US" sz="1400" baseline="30000" dirty="0"/>
          </a:p>
        </p:txBody>
      </p:sp>
      <p:pic>
        <p:nvPicPr>
          <p:cNvPr id="8" name="Picture 2" descr="http://i.huffpost.com/gen/969180/thumbs/s-NEW-STEM-WORDS-480x360.jpg?6"/>
          <p:cNvPicPr>
            <a:picLocks noChangeAspect="1" noChangeArrowheads="1"/>
          </p:cNvPicPr>
          <p:nvPr/>
        </p:nvPicPr>
        <p:blipFill>
          <a:blip r:embed="rId4" cstate="print"/>
          <a:srcRect/>
          <a:stretch>
            <a:fillRect/>
          </a:stretch>
        </p:blipFill>
        <p:spPr bwMode="auto">
          <a:xfrm>
            <a:off x="1524000" y="990600"/>
            <a:ext cx="5943600" cy="4457702"/>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5" descr="PPTsecondaryslide_CJSTEMM.jpg"/>
          <p:cNvPicPr>
            <a:picLocks noChangeAspect="1"/>
          </p:cNvPicPr>
          <p:nvPr/>
        </p:nvPicPr>
        <p:blipFill>
          <a:blip r:embed="rId3" cstate="print"/>
          <a:srcRect/>
          <a:stretch>
            <a:fillRect/>
          </a:stretch>
        </p:blipFill>
        <p:spPr bwMode="auto">
          <a:xfrm>
            <a:off x="6350" y="0"/>
            <a:ext cx="9137650" cy="6858000"/>
          </a:xfrm>
          <a:prstGeom prst="rect">
            <a:avLst/>
          </a:prstGeom>
          <a:noFill/>
          <a:ln w="9525">
            <a:noFill/>
            <a:miter lim="800000"/>
            <a:headEnd/>
            <a:tailEnd/>
          </a:ln>
        </p:spPr>
      </p:pic>
      <p:sp>
        <p:nvSpPr>
          <p:cNvPr id="6148" name="Rectangle 3"/>
          <p:cNvSpPr>
            <a:spLocks noChangeArrowheads="1"/>
          </p:cNvSpPr>
          <p:nvPr/>
        </p:nvSpPr>
        <p:spPr bwMode="auto">
          <a:xfrm>
            <a:off x="609600" y="685800"/>
            <a:ext cx="8153400" cy="646331"/>
          </a:xfrm>
          <a:prstGeom prst="rect">
            <a:avLst/>
          </a:prstGeom>
          <a:noFill/>
          <a:ln w="9525">
            <a:noFill/>
            <a:miter lim="800000"/>
            <a:headEnd/>
            <a:tailEnd/>
          </a:ln>
        </p:spPr>
        <p:txBody>
          <a:bodyPr>
            <a:spAutoFit/>
          </a:bodyPr>
          <a:lstStyle/>
          <a:p>
            <a:pPr algn="ctr"/>
            <a:r>
              <a:rPr lang="en-US" sz="3600" b="1" dirty="0" smtClean="0">
                <a:latin typeface="Calibri" panose="020F0502020204030204" pitchFamily="34" charset="0"/>
              </a:rPr>
              <a:t>Turn Inside Out</a:t>
            </a:r>
            <a:endParaRPr lang="en-US" dirty="0">
              <a:latin typeface="Calibri" panose="020F0502020204030204" pitchFamily="34" charset="0"/>
            </a:endParaRPr>
          </a:p>
        </p:txBody>
      </p:sp>
      <p:sp>
        <p:nvSpPr>
          <p:cNvPr id="6" name="Rectangle 5"/>
          <p:cNvSpPr/>
          <p:nvPr/>
        </p:nvSpPr>
        <p:spPr>
          <a:xfrm>
            <a:off x="533400" y="1759947"/>
            <a:ext cx="3886200" cy="1938992"/>
          </a:xfrm>
          <a:prstGeom prst="rect">
            <a:avLst/>
          </a:prstGeom>
        </p:spPr>
        <p:txBody>
          <a:bodyPr wrap="square">
            <a:spAutoFit/>
          </a:bodyPr>
          <a:lstStyle/>
          <a:p>
            <a:r>
              <a:rPr lang="en-US" sz="2000" dirty="0" smtClean="0">
                <a:latin typeface="Calibri" panose="020F0502020204030204" pitchFamily="34" charset="0"/>
              </a:rPr>
              <a:t>Students and educators need</a:t>
            </a:r>
          </a:p>
          <a:p>
            <a:pPr marL="800100" lvl="1" indent="-342900">
              <a:buFont typeface="Arial" panose="020B0604020202020204" pitchFamily="34" charset="0"/>
              <a:buChar char="•"/>
            </a:pPr>
            <a:r>
              <a:rPr lang="en-US" sz="2000" dirty="0" smtClean="0">
                <a:latin typeface="Calibri" panose="020F0502020204030204" pitchFamily="34" charset="0"/>
              </a:rPr>
              <a:t>curiosity</a:t>
            </a:r>
          </a:p>
          <a:p>
            <a:pPr marL="800100" lvl="1" indent="-342900">
              <a:buFont typeface="Arial" panose="020B0604020202020204" pitchFamily="34" charset="0"/>
              <a:buChar char="•"/>
            </a:pPr>
            <a:r>
              <a:rPr lang="en-US" sz="2000" dirty="0" smtClean="0">
                <a:latin typeface="Calibri" panose="020F0502020204030204" pitchFamily="34" charset="0"/>
              </a:rPr>
              <a:t>role models and mentors</a:t>
            </a:r>
          </a:p>
          <a:p>
            <a:pPr marL="800100" lvl="1" indent="-342900">
              <a:buFont typeface="Arial" panose="020B0604020202020204" pitchFamily="34" charset="0"/>
              <a:buChar char="•"/>
            </a:pPr>
            <a:r>
              <a:rPr lang="en-US" sz="2000" dirty="0">
                <a:latin typeface="Calibri" panose="020F0502020204030204" pitchFamily="34" charset="0"/>
              </a:rPr>
              <a:t>i</a:t>
            </a:r>
            <a:r>
              <a:rPr lang="en-US" sz="2000" dirty="0" smtClean="0">
                <a:latin typeface="Calibri" panose="020F0502020204030204" pitchFamily="34" charset="0"/>
              </a:rPr>
              <a:t>nspiration and motivation</a:t>
            </a:r>
          </a:p>
          <a:p>
            <a:pPr marL="800100" lvl="1" indent="-342900">
              <a:buFont typeface="Arial" panose="020B0604020202020204" pitchFamily="34" charset="0"/>
              <a:buChar char="•"/>
            </a:pPr>
            <a:r>
              <a:rPr lang="en-US" sz="2000" dirty="0" smtClean="0">
                <a:latin typeface="Calibri" panose="020F0502020204030204" pitchFamily="34" charset="0"/>
              </a:rPr>
              <a:t>exposure to STEM work</a:t>
            </a:r>
          </a:p>
          <a:p>
            <a:endParaRPr lang="en-US" sz="2000" dirty="0" smtClean="0"/>
          </a:p>
        </p:txBody>
      </p:sp>
      <p:sp>
        <p:nvSpPr>
          <p:cNvPr id="2" name="TextBox 1"/>
          <p:cNvSpPr txBox="1"/>
          <p:nvPr/>
        </p:nvSpPr>
        <p:spPr>
          <a:xfrm>
            <a:off x="4648200" y="1749385"/>
            <a:ext cx="3962400" cy="1908215"/>
          </a:xfrm>
          <a:prstGeom prst="rect">
            <a:avLst/>
          </a:prstGeom>
          <a:noFill/>
        </p:spPr>
        <p:txBody>
          <a:bodyPr wrap="square" rtlCol="0">
            <a:spAutoFit/>
          </a:bodyPr>
          <a:lstStyle/>
          <a:p>
            <a:r>
              <a:rPr lang="en-US" sz="2000" dirty="0" smtClean="0">
                <a:latin typeface="Calibri" panose="020F0502020204030204" pitchFamily="34" charset="0"/>
              </a:rPr>
              <a:t>Business and industry need</a:t>
            </a:r>
          </a:p>
          <a:p>
            <a:pPr marL="742950" lvl="1" indent="-285750">
              <a:buFont typeface="Arial" panose="020B0604020202020204" pitchFamily="34" charset="0"/>
              <a:buChar char="•"/>
            </a:pPr>
            <a:r>
              <a:rPr lang="en-US" sz="2000" dirty="0" smtClean="0">
                <a:latin typeface="Calibri" panose="020F0502020204030204" pitchFamily="34" charset="0"/>
              </a:rPr>
              <a:t>future employees</a:t>
            </a:r>
          </a:p>
          <a:p>
            <a:pPr marL="742950" lvl="1" indent="-285750">
              <a:buFont typeface="Arial" panose="020B0604020202020204" pitchFamily="34" charset="0"/>
              <a:buChar char="•"/>
            </a:pPr>
            <a:r>
              <a:rPr lang="en-US" sz="2000" dirty="0">
                <a:latin typeface="Calibri" panose="020F0502020204030204" pitchFamily="34" charset="0"/>
              </a:rPr>
              <a:t>u</a:t>
            </a:r>
            <a:r>
              <a:rPr lang="en-US" sz="2000" dirty="0" smtClean="0">
                <a:latin typeface="Calibri" panose="020F0502020204030204" pitchFamily="34" charset="0"/>
              </a:rPr>
              <a:t>nderstanding of current education environment</a:t>
            </a:r>
          </a:p>
          <a:p>
            <a:pPr marL="742950" lvl="1" indent="-285750">
              <a:buFont typeface="Arial" panose="020B0604020202020204" pitchFamily="34" charset="0"/>
              <a:buChar char="•"/>
            </a:pPr>
            <a:r>
              <a:rPr lang="en-US" sz="2000" dirty="0" smtClean="0">
                <a:latin typeface="Calibri" panose="020F0502020204030204" pitchFamily="34" charset="0"/>
              </a:rPr>
              <a:t>community engagement</a:t>
            </a:r>
          </a:p>
          <a:p>
            <a:endParaRPr lang="en-US" dirty="0"/>
          </a:p>
        </p:txBody>
      </p:sp>
      <p:sp>
        <p:nvSpPr>
          <p:cNvPr id="3" name="TextBox 2"/>
          <p:cNvSpPr txBox="1"/>
          <p:nvPr/>
        </p:nvSpPr>
        <p:spPr>
          <a:xfrm>
            <a:off x="838200" y="4135469"/>
            <a:ext cx="7239000" cy="830997"/>
          </a:xfrm>
          <a:prstGeom prst="rect">
            <a:avLst/>
          </a:prstGeom>
          <a:noFill/>
        </p:spPr>
        <p:txBody>
          <a:bodyPr wrap="square" rtlCol="0">
            <a:spAutoFit/>
          </a:bodyPr>
          <a:lstStyle/>
          <a:p>
            <a:pPr algn="ctr"/>
            <a:r>
              <a:rPr lang="en-US" sz="2400" dirty="0" smtClean="0">
                <a:latin typeface="Calibri" panose="020F0502020204030204" pitchFamily="34" charset="0"/>
              </a:rPr>
              <a:t>Bring the STEM community in to schools</a:t>
            </a:r>
          </a:p>
          <a:p>
            <a:pPr algn="ctr"/>
            <a:r>
              <a:rPr lang="en-US" sz="2400" dirty="0">
                <a:latin typeface="Calibri" panose="020F0502020204030204" pitchFamily="34" charset="0"/>
              </a:rPr>
              <a:t>	</a:t>
            </a:r>
            <a:r>
              <a:rPr lang="en-US" sz="2400" dirty="0" smtClean="0">
                <a:latin typeface="Calibri" panose="020F0502020204030204" pitchFamily="34" charset="0"/>
              </a:rPr>
              <a:t>	Take education out to the community</a:t>
            </a:r>
            <a:endParaRPr lang="en-US" sz="2400" dirty="0">
              <a:latin typeface="Calibri" panose="020F0502020204030204"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5" descr="PPTsecondaryslide_CJSTEMM.jpg"/>
          <p:cNvPicPr>
            <a:picLocks noChangeAspect="1"/>
          </p:cNvPicPr>
          <p:nvPr/>
        </p:nvPicPr>
        <p:blipFill>
          <a:blip r:embed="rId2" cstate="print"/>
          <a:srcRect/>
          <a:stretch>
            <a:fillRect/>
          </a:stretch>
        </p:blipFill>
        <p:spPr bwMode="auto">
          <a:xfrm>
            <a:off x="6350" y="0"/>
            <a:ext cx="9137650" cy="6858000"/>
          </a:xfrm>
          <a:prstGeom prst="rect">
            <a:avLst/>
          </a:prstGeom>
          <a:noFill/>
          <a:ln w="9525">
            <a:noFill/>
            <a:miter lim="800000"/>
            <a:headEnd/>
            <a:tailEnd/>
          </a:ln>
        </p:spPr>
      </p:pic>
      <p:sp>
        <p:nvSpPr>
          <p:cNvPr id="6147" name="Text Box 5"/>
          <p:cNvSpPr txBox="1">
            <a:spLocks noChangeArrowheads="1"/>
          </p:cNvSpPr>
          <p:nvPr/>
        </p:nvSpPr>
        <p:spPr bwMode="auto">
          <a:xfrm>
            <a:off x="990600" y="228600"/>
            <a:ext cx="7239000" cy="2632075"/>
          </a:xfrm>
          <a:prstGeom prst="rect">
            <a:avLst/>
          </a:prstGeom>
          <a:noFill/>
          <a:ln w="9525">
            <a:noFill/>
            <a:miter lim="800000"/>
            <a:headEnd/>
            <a:tailEnd/>
          </a:ln>
        </p:spPr>
        <p:txBody>
          <a:bodyPr>
            <a:spAutoFit/>
          </a:bodyPr>
          <a:lstStyle/>
          <a:p>
            <a:pPr algn="ctr">
              <a:spcBef>
                <a:spcPct val="50000"/>
              </a:spcBef>
            </a:pPr>
            <a:endParaRPr lang="en-US" sz="2400"/>
          </a:p>
          <a:p>
            <a:pPr algn="ctr">
              <a:spcBef>
                <a:spcPct val="50000"/>
              </a:spcBef>
            </a:pPr>
            <a:endParaRPr lang="en-US" sz="2000"/>
          </a:p>
          <a:p>
            <a:pPr algn="ctr">
              <a:spcBef>
                <a:spcPct val="50000"/>
              </a:spcBef>
            </a:pPr>
            <a:endParaRPr lang="en-US" sz="2400"/>
          </a:p>
          <a:p>
            <a:pPr algn="ctr">
              <a:spcBef>
                <a:spcPct val="50000"/>
              </a:spcBef>
            </a:pPr>
            <a:endParaRPr lang="en-US" sz="1200"/>
          </a:p>
          <a:p>
            <a:pPr algn="ctr">
              <a:spcBef>
                <a:spcPct val="50000"/>
              </a:spcBef>
            </a:pPr>
            <a:endParaRPr lang="en-US" sz="2000"/>
          </a:p>
          <a:p>
            <a:pPr algn="ctr">
              <a:spcBef>
                <a:spcPct val="50000"/>
              </a:spcBef>
            </a:pPr>
            <a:endParaRPr lang="en-US"/>
          </a:p>
        </p:txBody>
      </p:sp>
      <p:sp>
        <p:nvSpPr>
          <p:cNvPr id="6148" name="Rectangle 3"/>
          <p:cNvSpPr>
            <a:spLocks noChangeArrowheads="1"/>
          </p:cNvSpPr>
          <p:nvPr/>
        </p:nvSpPr>
        <p:spPr bwMode="auto">
          <a:xfrm>
            <a:off x="609600" y="685800"/>
            <a:ext cx="8153400" cy="641350"/>
          </a:xfrm>
          <a:prstGeom prst="rect">
            <a:avLst/>
          </a:prstGeom>
          <a:noFill/>
          <a:ln w="9525">
            <a:noFill/>
            <a:miter lim="800000"/>
            <a:headEnd/>
            <a:tailEnd/>
          </a:ln>
        </p:spPr>
        <p:txBody>
          <a:bodyPr>
            <a:spAutoFit/>
          </a:bodyPr>
          <a:lstStyle/>
          <a:p>
            <a:pPr algn="ctr"/>
            <a:r>
              <a:rPr lang="en-US" sz="3600" b="1" dirty="0" smtClean="0">
                <a:latin typeface="Calibri" panose="020F0502020204030204" pitchFamily="34" charset="0"/>
              </a:rPr>
              <a:t>Why STEM?</a:t>
            </a:r>
            <a:endParaRPr lang="en-US" dirty="0">
              <a:latin typeface="Calibri" panose="020F0502020204030204" pitchFamily="34" charset="0"/>
            </a:endParaRPr>
          </a:p>
        </p:txBody>
      </p:sp>
      <p:sp>
        <p:nvSpPr>
          <p:cNvPr id="6" name="Rectangle 5"/>
          <p:cNvSpPr/>
          <p:nvPr/>
        </p:nvSpPr>
        <p:spPr>
          <a:xfrm>
            <a:off x="685800" y="1447800"/>
            <a:ext cx="7772400" cy="4154984"/>
          </a:xfrm>
          <a:prstGeom prst="rect">
            <a:avLst/>
          </a:prstGeom>
        </p:spPr>
        <p:txBody>
          <a:bodyPr wrap="square">
            <a:spAutoFit/>
          </a:bodyPr>
          <a:lstStyle/>
          <a:p>
            <a:r>
              <a:rPr lang="en-US" sz="2400" dirty="0" smtClean="0">
                <a:latin typeface="Calibri" panose="020F0502020204030204" pitchFamily="34" charset="0"/>
              </a:rPr>
              <a:t>STEM literacy has a profound and growing impact on our day-to-day lives. It helps us make critical decisions about our health care, our finances and our retirement. It illuminates the ever more complex issues that govern the future of our democracy, and it reveals to us the beauty and power of the world we inhabit.</a:t>
            </a:r>
          </a:p>
          <a:p>
            <a:endParaRPr lang="en-US" sz="2400" b="1" i="1" dirty="0" smtClean="0">
              <a:latin typeface="Calibri" panose="020F0502020204030204" pitchFamily="34" charset="0"/>
            </a:endParaRPr>
          </a:p>
          <a:p>
            <a:pPr algn="r"/>
            <a:r>
              <a:rPr lang="en-US" sz="2400" b="1" i="1" dirty="0" smtClean="0">
                <a:latin typeface="Calibri" panose="020F0502020204030204" pitchFamily="34" charset="0"/>
              </a:rPr>
              <a:t>A literate nation not only reads.</a:t>
            </a:r>
          </a:p>
          <a:p>
            <a:pPr algn="r"/>
            <a:r>
              <a:rPr lang="en-US" sz="2400" b="1" i="1" dirty="0" smtClean="0">
                <a:latin typeface="Calibri" panose="020F0502020204030204" pitchFamily="34" charset="0"/>
              </a:rPr>
              <a:t>It computes, investigates and innovates.</a:t>
            </a:r>
          </a:p>
          <a:p>
            <a:endParaRPr lang="en-US" sz="2400" dirty="0" smtClean="0">
              <a:latin typeface="Calibri" panose="020F0502020204030204" pitchFamily="34" charset="0"/>
            </a:endParaRPr>
          </a:p>
          <a:p>
            <a:r>
              <a:rPr lang="en-US" sz="2400" dirty="0" smtClean="0">
                <a:latin typeface="Calibri" panose="020F0502020204030204" pitchFamily="34" charset="0"/>
              </a:rPr>
              <a:t>					</a:t>
            </a:r>
            <a:r>
              <a:rPr lang="en-US" sz="2400" i="1" dirty="0" smtClean="0">
                <a:latin typeface="Calibri" panose="020F0502020204030204" pitchFamily="34" charset="0"/>
              </a:rPr>
              <a:t>Change the Equation</a:t>
            </a:r>
          </a:p>
        </p:txBody>
      </p:sp>
    </p:spTree>
    <p:extLst>
      <p:ext uri="{BB962C8B-B14F-4D97-AF65-F5344CB8AC3E}">
        <p14:creationId xmlns="" xmlns:p14="http://schemas.microsoft.com/office/powerpoint/2010/main" val="393216371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5" descr="PPTsecondaryslide_CJSTEMM.jpg"/>
          <p:cNvPicPr>
            <a:picLocks noChangeAspect="1"/>
          </p:cNvPicPr>
          <p:nvPr/>
        </p:nvPicPr>
        <p:blipFill>
          <a:blip r:embed="rId3" cstate="print"/>
          <a:srcRect/>
          <a:stretch>
            <a:fillRect/>
          </a:stretch>
        </p:blipFill>
        <p:spPr bwMode="auto">
          <a:xfrm>
            <a:off x="0" y="0"/>
            <a:ext cx="9137650" cy="6858000"/>
          </a:xfrm>
          <a:prstGeom prst="rect">
            <a:avLst/>
          </a:prstGeom>
          <a:noFill/>
          <a:ln w="9525">
            <a:noFill/>
            <a:miter lim="800000"/>
            <a:headEnd/>
            <a:tailEnd/>
          </a:ln>
        </p:spPr>
      </p:pic>
      <p:sp>
        <p:nvSpPr>
          <p:cNvPr id="9219" name="Text Box 5"/>
          <p:cNvSpPr txBox="1">
            <a:spLocks noChangeArrowheads="1"/>
          </p:cNvSpPr>
          <p:nvPr/>
        </p:nvSpPr>
        <p:spPr bwMode="auto">
          <a:xfrm>
            <a:off x="990600" y="228600"/>
            <a:ext cx="7239000" cy="2632075"/>
          </a:xfrm>
          <a:prstGeom prst="rect">
            <a:avLst/>
          </a:prstGeom>
          <a:noFill/>
          <a:ln w="9525">
            <a:noFill/>
            <a:miter lim="800000"/>
            <a:headEnd/>
            <a:tailEnd/>
          </a:ln>
        </p:spPr>
        <p:txBody>
          <a:bodyPr>
            <a:spAutoFit/>
          </a:bodyPr>
          <a:lstStyle/>
          <a:p>
            <a:pPr algn="ctr">
              <a:spcBef>
                <a:spcPct val="50000"/>
              </a:spcBef>
            </a:pPr>
            <a:endParaRPr lang="en-US" sz="2400"/>
          </a:p>
          <a:p>
            <a:pPr algn="ctr">
              <a:spcBef>
                <a:spcPct val="50000"/>
              </a:spcBef>
            </a:pPr>
            <a:endParaRPr lang="en-US" sz="2000"/>
          </a:p>
          <a:p>
            <a:pPr algn="ctr">
              <a:spcBef>
                <a:spcPct val="50000"/>
              </a:spcBef>
            </a:pPr>
            <a:endParaRPr lang="en-US" sz="2400"/>
          </a:p>
          <a:p>
            <a:pPr algn="ctr">
              <a:spcBef>
                <a:spcPct val="50000"/>
              </a:spcBef>
            </a:pPr>
            <a:endParaRPr lang="en-US" sz="1200"/>
          </a:p>
          <a:p>
            <a:pPr algn="ctr">
              <a:spcBef>
                <a:spcPct val="50000"/>
              </a:spcBef>
            </a:pPr>
            <a:endParaRPr lang="en-US" sz="2000"/>
          </a:p>
          <a:p>
            <a:pPr algn="ctr">
              <a:spcBef>
                <a:spcPct val="50000"/>
              </a:spcBef>
            </a:pPr>
            <a:endParaRPr lang="en-US"/>
          </a:p>
        </p:txBody>
      </p:sp>
      <p:sp>
        <p:nvSpPr>
          <p:cNvPr id="9220" name="Rectangle 3"/>
          <p:cNvSpPr>
            <a:spLocks noChangeArrowheads="1"/>
          </p:cNvSpPr>
          <p:nvPr/>
        </p:nvSpPr>
        <p:spPr bwMode="auto">
          <a:xfrm>
            <a:off x="571500" y="515144"/>
            <a:ext cx="8153400" cy="646113"/>
          </a:xfrm>
          <a:prstGeom prst="rect">
            <a:avLst/>
          </a:prstGeom>
          <a:noFill/>
          <a:ln w="9525">
            <a:noFill/>
            <a:miter lim="800000"/>
            <a:headEnd/>
            <a:tailEnd/>
          </a:ln>
        </p:spPr>
        <p:txBody>
          <a:bodyPr>
            <a:spAutoFit/>
          </a:bodyPr>
          <a:lstStyle/>
          <a:p>
            <a:pPr algn="ctr"/>
            <a:r>
              <a:rPr lang="en-US" sz="3600" b="1" dirty="0" smtClean="0">
                <a:latin typeface="Calibri" pitchFamily="34" charset="0"/>
                <a:cs typeface="Times New Roman" pitchFamily="18" charset="0"/>
              </a:rPr>
              <a:t>One Model:  CJ STEMM</a:t>
            </a:r>
            <a:endParaRPr lang="en-US" dirty="0">
              <a:latin typeface="Calibri" pitchFamily="34" charset="0"/>
              <a:cs typeface="Times New Roman" pitchFamily="18" charset="0"/>
            </a:endParaRPr>
          </a:p>
        </p:txBody>
      </p:sp>
      <p:sp>
        <p:nvSpPr>
          <p:cNvPr id="9221" name="Rectangle 4"/>
          <p:cNvSpPr>
            <a:spLocks noChangeArrowheads="1"/>
          </p:cNvSpPr>
          <p:nvPr/>
        </p:nvSpPr>
        <p:spPr bwMode="auto">
          <a:xfrm>
            <a:off x="381000" y="1355141"/>
            <a:ext cx="8534400" cy="4708981"/>
          </a:xfrm>
          <a:prstGeom prst="rect">
            <a:avLst/>
          </a:prstGeom>
          <a:noFill/>
          <a:ln w="9525">
            <a:noFill/>
            <a:miter lim="800000"/>
            <a:headEnd/>
            <a:tailEnd/>
          </a:ln>
        </p:spPr>
        <p:txBody>
          <a:bodyPr wrap="square">
            <a:spAutoFit/>
          </a:bodyPr>
          <a:lstStyle/>
          <a:p>
            <a:pPr algn="ctr"/>
            <a:r>
              <a:rPr lang="en-US" sz="2800" dirty="0" smtClean="0">
                <a:latin typeface="Calibri" pitchFamily="34" charset="0"/>
                <a:cs typeface="Times New Roman" pitchFamily="18" charset="0"/>
              </a:rPr>
              <a:t>fosters </a:t>
            </a:r>
            <a:r>
              <a:rPr lang="en-US" sz="2800" dirty="0">
                <a:latin typeface="Calibri" pitchFamily="34" charset="0"/>
                <a:cs typeface="Times New Roman" pitchFamily="18" charset="0"/>
              </a:rPr>
              <a:t>literacy in </a:t>
            </a:r>
            <a:r>
              <a:rPr lang="en-US" sz="2800" dirty="0" smtClean="0">
                <a:latin typeface="Calibri" pitchFamily="34" charset="0"/>
                <a:cs typeface="Times New Roman" pitchFamily="18" charset="0"/>
              </a:rPr>
              <a:t>STEMM </a:t>
            </a:r>
            <a:r>
              <a:rPr lang="en-US" sz="2800" dirty="0">
                <a:latin typeface="Calibri" pitchFamily="34" charset="0"/>
                <a:cs typeface="Times New Roman" pitchFamily="18" charset="0"/>
              </a:rPr>
              <a:t>subjects, exposure to STEMM careers, and a confident innovative spirit</a:t>
            </a:r>
            <a:r>
              <a:rPr lang="en-US" sz="2800" dirty="0" smtClean="0">
                <a:latin typeface="Calibri" pitchFamily="34" charset="0"/>
                <a:cs typeface="Times New Roman" pitchFamily="18" charset="0"/>
              </a:rPr>
              <a:t>…</a:t>
            </a:r>
          </a:p>
          <a:p>
            <a:pPr algn="ctr"/>
            <a:r>
              <a:rPr lang="en-US" sz="2800" dirty="0" smtClean="0">
                <a:latin typeface="Calibri" pitchFamily="34" charset="0"/>
                <a:cs typeface="Times New Roman" pitchFamily="18" charset="0"/>
              </a:rPr>
              <a:t>(motivated problem solvers who are curious,</a:t>
            </a:r>
          </a:p>
          <a:p>
            <a:pPr algn="ctr"/>
            <a:r>
              <a:rPr lang="en-US" sz="2800" dirty="0" smtClean="0">
                <a:latin typeface="Calibri" pitchFamily="34" charset="0"/>
                <a:cs typeface="Times New Roman" pitchFamily="18" charset="0"/>
              </a:rPr>
              <a:t>can communicate, and pay attention to detail)</a:t>
            </a:r>
            <a:endParaRPr lang="en-US" sz="2800" dirty="0">
              <a:latin typeface="Calibri" pitchFamily="34" charset="0"/>
              <a:cs typeface="Times New Roman" pitchFamily="18" charset="0"/>
            </a:endParaRPr>
          </a:p>
          <a:p>
            <a:r>
              <a:rPr lang="en-US" sz="1000" dirty="0" smtClean="0">
                <a:latin typeface="Calibri" pitchFamily="34" charset="0"/>
                <a:cs typeface="Times New Roman" pitchFamily="18" charset="0"/>
              </a:rPr>
              <a:t> </a:t>
            </a:r>
            <a:endParaRPr lang="en-US" sz="1000" dirty="0">
              <a:latin typeface="Calibri" pitchFamily="34" charset="0"/>
              <a:cs typeface="Times New Roman" pitchFamily="18" charset="0"/>
            </a:endParaRPr>
          </a:p>
          <a:p>
            <a:r>
              <a:rPr lang="en-US" sz="2800" dirty="0">
                <a:latin typeface="Calibri" pitchFamily="34" charset="0"/>
                <a:cs typeface="Times New Roman" pitchFamily="18" charset="0"/>
              </a:rPr>
              <a:t>CJ STEMM </a:t>
            </a:r>
            <a:r>
              <a:rPr lang="en-US" sz="2800" dirty="0" smtClean="0">
                <a:latin typeface="Calibri" pitchFamily="34" charset="0"/>
                <a:cs typeface="Times New Roman" pitchFamily="18" charset="0"/>
              </a:rPr>
              <a:t>–</a:t>
            </a:r>
          </a:p>
          <a:p>
            <a:pPr algn="ctr"/>
            <a:r>
              <a:rPr lang="en-US" sz="2800" dirty="0" smtClean="0">
                <a:latin typeface="Calibri" pitchFamily="34" charset="0"/>
                <a:cs typeface="Times New Roman" pitchFamily="18" charset="0"/>
              </a:rPr>
              <a:t>Catholic Values and Social Justice in</a:t>
            </a:r>
          </a:p>
          <a:p>
            <a:pPr algn="ctr"/>
            <a:r>
              <a:rPr lang="en-US" sz="2800" b="1" dirty="0" smtClean="0">
                <a:latin typeface="Calibri" pitchFamily="34" charset="0"/>
                <a:cs typeface="Times New Roman" pitchFamily="18" charset="0"/>
              </a:rPr>
              <a:t>S</a:t>
            </a:r>
            <a:r>
              <a:rPr lang="en-US" sz="2800" dirty="0" smtClean="0">
                <a:latin typeface="Calibri" pitchFamily="34" charset="0"/>
                <a:cs typeface="Times New Roman" pitchFamily="18" charset="0"/>
              </a:rPr>
              <a:t>cience</a:t>
            </a:r>
            <a:r>
              <a:rPr lang="en-US" sz="2800" dirty="0">
                <a:latin typeface="Calibri" pitchFamily="34" charset="0"/>
                <a:cs typeface="Times New Roman" pitchFamily="18" charset="0"/>
              </a:rPr>
              <a:t>, </a:t>
            </a:r>
            <a:r>
              <a:rPr lang="en-US" sz="2800" b="1" dirty="0">
                <a:latin typeface="Calibri" pitchFamily="34" charset="0"/>
                <a:cs typeface="Times New Roman" pitchFamily="18" charset="0"/>
              </a:rPr>
              <a:t>T</a:t>
            </a:r>
            <a:r>
              <a:rPr lang="en-US" sz="2800" dirty="0">
                <a:latin typeface="Calibri" pitchFamily="34" charset="0"/>
                <a:cs typeface="Times New Roman" pitchFamily="18" charset="0"/>
              </a:rPr>
              <a:t>echnology, </a:t>
            </a:r>
            <a:r>
              <a:rPr lang="en-US" sz="2800" b="1" dirty="0">
                <a:latin typeface="Calibri" pitchFamily="34" charset="0"/>
                <a:cs typeface="Times New Roman" pitchFamily="18" charset="0"/>
              </a:rPr>
              <a:t>E</a:t>
            </a:r>
            <a:r>
              <a:rPr lang="en-US" sz="2800" dirty="0">
                <a:latin typeface="Calibri" pitchFamily="34" charset="0"/>
                <a:cs typeface="Times New Roman" pitchFamily="18" charset="0"/>
              </a:rPr>
              <a:t>ngineering, </a:t>
            </a:r>
            <a:r>
              <a:rPr lang="en-US" sz="2800" b="1" dirty="0">
                <a:latin typeface="Calibri" pitchFamily="34" charset="0"/>
                <a:cs typeface="Times New Roman" pitchFamily="18" charset="0"/>
              </a:rPr>
              <a:t>M</a:t>
            </a:r>
            <a:r>
              <a:rPr lang="en-US" sz="2800" dirty="0">
                <a:latin typeface="Calibri" pitchFamily="34" charset="0"/>
                <a:cs typeface="Times New Roman" pitchFamily="18" charset="0"/>
              </a:rPr>
              <a:t>ath &amp; </a:t>
            </a:r>
            <a:r>
              <a:rPr lang="en-US" sz="2800" b="1" dirty="0">
                <a:latin typeface="Calibri" pitchFamily="34" charset="0"/>
                <a:cs typeface="Times New Roman" pitchFamily="18" charset="0"/>
              </a:rPr>
              <a:t>M</a:t>
            </a:r>
            <a:r>
              <a:rPr lang="en-US" sz="2800" dirty="0">
                <a:latin typeface="Calibri" pitchFamily="34" charset="0"/>
                <a:cs typeface="Times New Roman" pitchFamily="18" charset="0"/>
              </a:rPr>
              <a:t>edicine</a:t>
            </a:r>
          </a:p>
          <a:p>
            <a:pPr algn="ctr"/>
            <a:r>
              <a:rPr lang="en-US" sz="2800" dirty="0" smtClean="0">
                <a:latin typeface="Calibri" pitchFamily="34" charset="0"/>
                <a:cs typeface="Times New Roman" pitchFamily="18" charset="0"/>
              </a:rPr>
              <a:t>Empowering </a:t>
            </a:r>
            <a:r>
              <a:rPr lang="en-US" sz="2800" dirty="0">
                <a:latin typeface="Calibri" pitchFamily="34" charset="0"/>
                <a:cs typeface="Times New Roman" pitchFamily="18" charset="0"/>
              </a:rPr>
              <a:t>students to serve the world</a:t>
            </a:r>
          </a:p>
          <a:p>
            <a:endParaRPr lang="en-US" sz="800" dirty="0">
              <a:latin typeface="Calibri" pitchFamily="34" charset="0"/>
              <a:cs typeface="Times New Roman" pitchFamily="18" charset="0"/>
            </a:endParaRPr>
          </a:p>
          <a:p>
            <a:r>
              <a:rPr lang="en-US" sz="2800" dirty="0">
                <a:latin typeface="Calibri" pitchFamily="34" charset="0"/>
                <a:cs typeface="Times New Roman" pitchFamily="18" charset="0"/>
              </a:rPr>
              <a:t>Innovative                      </a:t>
            </a:r>
            <a:r>
              <a:rPr lang="en-US" sz="2800" dirty="0" smtClean="0">
                <a:latin typeface="Calibri" pitchFamily="34" charset="0"/>
                <a:cs typeface="Times New Roman" pitchFamily="18" charset="0"/>
              </a:rPr>
              <a:t>Collaborative                       </a:t>
            </a:r>
            <a:r>
              <a:rPr lang="en-US" sz="2800" dirty="0">
                <a:latin typeface="Calibri" pitchFamily="34" charset="0"/>
                <a:cs typeface="Times New Roman" pitchFamily="18" charset="0"/>
              </a:rPr>
              <a:t>Global</a:t>
            </a:r>
          </a:p>
          <a:p>
            <a:endParaRPr lang="en-US" sz="20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5" descr="PPTsecondaryslide_CJSTEMM.jpg"/>
          <p:cNvPicPr>
            <a:picLocks noChangeAspect="1"/>
          </p:cNvPicPr>
          <p:nvPr/>
        </p:nvPicPr>
        <p:blipFill>
          <a:blip r:embed="rId2" cstate="print"/>
          <a:srcRect/>
          <a:stretch>
            <a:fillRect/>
          </a:stretch>
        </p:blipFill>
        <p:spPr bwMode="auto">
          <a:xfrm>
            <a:off x="6350" y="228600"/>
            <a:ext cx="9137650" cy="6858000"/>
          </a:xfrm>
          <a:prstGeom prst="rect">
            <a:avLst/>
          </a:prstGeom>
          <a:noFill/>
          <a:ln w="9525">
            <a:noFill/>
            <a:miter lim="800000"/>
            <a:headEnd/>
            <a:tailEnd/>
          </a:ln>
        </p:spPr>
      </p:pic>
      <p:sp>
        <p:nvSpPr>
          <p:cNvPr id="13315" name="Text Box 5"/>
          <p:cNvSpPr txBox="1">
            <a:spLocks noChangeArrowheads="1"/>
          </p:cNvSpPr>
          <p:nvPr/>
        </p:nvSpPr>
        <p:spPr bwMode="auto">
          <a:xfrm>
            <a:off x="762000" y="2076333"/>
            <a:ext cx="7467600" cy="3200876"/>
          </a:xfrm>
          <a:prstGeom prst="rect">
            <a:avLst/>
          </a:prstGeom>
          <a:noFill/>
          <a:ln w="9525">
            <a:noFill/>
            <a:miter lim="800000"/>
            <a:headEnd/>
            <a:tailEnd/>
          </a:ln>
        </p:spPr>
        <p:txBody>
          <a:bodyPr wrap="square">
            <a:spAutoFit/>
          </a:bodyPr>
          <a:lstStyle/>
          <a:p>
            <a:pPr>
              <a:spcBef>
                <a:spcPct val="50000"/>
              </a:spcBef>
            </a:pPr>
            <a:r>
              <a:rPr lang="en-US" sz="2000" dirty="0" smtClean="0">
                <a:latin typeface="Calibri" panose="020F0502020204030204" pitchFamily="34" charset="0"/>
              </a:rPr>
              <a:t>“The key to success in the STEM areas is the leveraging of all the different assets that already exist… many essential assets already exist.”</a:t>
            </a:r>
          </a:p>
          <a:p>
            <a:pPr>
              <a:spcBef>
                <a:spcPts val="0"/>
              </a:spcBef>
            </a:pPr>
            <a:r>
              <a:rPr lang="en-US" dirty="0">
                <a:latin typeface="Calibri" panose="020F0502020204030204" pitchFamily="34" charset="0"/>
              </a:rPr>
              <a:t> </a:t>
            </a:r>
            <a:r>
              <a:rPr lang="en-US" dirty="0" smtClean="0">
                <a:latin typeface="Calibri" panose="020F0502020204030204" pitchFamily="34" charset="0"/>
              </a:rPr>
              <a:t>                                                           </a:t>
            </a:r>
            <a:r>
              <a:rPr lang="en-US" sz="1200" i="1" dirty="0" smtClean="0">
                <a:latin typeface="Calibri" panose="020F0502020204030204" pitchFamily="34" charset="0"/>
              </a:rPr>
              <a:t>Dr. Thomas J. </a:t>
            </a:r>
            <a:r>
              <a:rPr lang="en-US" sz="1200" i="1" dirty="0" err="1" smtClean="0">
                <a:latin typeface="Calibri" panose="020F0502020204030204" pitchFamily="34" charset="0"/>
              </a:rPr>
              <a:t>Lasley</a:t>
            </a:r>
            <a:r>
              <a:rPr lang="en-US" sz="1200" i="1" dirty="0" smtClean="0">
                <a:latin typeface="Calibri" panose="020F0502020204030204" pitchFamily="34" charset="0"/>
              </a:rPr>
              <a:t> II, Executive Director, Learn to Earn Dayton</a:t>
            </a:r>
          </a:p>
          <a:p>
            <a:pPr>
              <a:spcBef>
                <a:spcPct val="50000"/>
              </a:spcBef>
            </a:pPr>
            <a:endParaRPr lang="en-US" sz="1200" dirty="0" smtClean="0">
              <a:latin typeface="Calibri" panose="020F0502020204030204" pitchFamily="34" charset="0"/>
            </a:endParaRPr>
          </a:p>
          <a:p>
            <a:pPr>
              <a:spcBef>
                <a:spcPct val="50000"/>
              </a:spcBef>
            </a:pPr>
            <a:endParaRPr lang="en-US" sz="1200" dirty="0">
              <a:latin typeface="Calibri" panose="020F0502020204030204" pitchFamily="34" charset="0"/>
            </a:endParaRPr>
          </a:p>
          <a:p>
            <a:pPr>
              <a:spcBef>
                <a:spcPct val="50000"/>
              </a:spcBef>
            </a:pPr>
            <a:endParaRPr lang="en-US" sz="1200" dirty="0">
              <a:latin typeface="Calibri" panose="020F0502020204030204" pitchFamily="34" charset="0"/>
            </a:endParaRPr>
          </a:p>
          <a:p>
            <a:pPr>
              <a:spcBef>
                <a:spcPct val="50000"/>
              </a:spcBef>
            </a:pPr>
            <a:r>
              <a:rPr lang="en-US" sz="2000" dirty="0" smtClean="0">
                <a:latin typeface="Calibri" panose="020F0502020204030204" pitchFamily="34" charset="0"/>
              </a:rPr>
              <a:t>Identify and use assets at various levels… which requires creativity and resourcefulness on the part of educators, which is exactly what we’re hoping students learn!</a:t>
            </a:r>
            <a:endParaRPr lang="en-US" sz="2000" dirty="0">
              <a:latin typeface="Calibri" panose="020F0502020204030204" pitchFamily="34" charset="0"/>
            </a:endParaRPr>
          </a:p>
        </p:txBody>
      </p:sp>
      <p:sp>
        <p:nvSpPr>
          <p:cNvPr id="13316" name="Rectangle 3"/>
          <p:cNvSpPr>
            <a:spLocks noChangeArrowheads="1"/>
          </p:cNvSpPr>
          <p:nvPr/>
        </p:nvSpPr>
        <p:spPr bwMode="auto">
          <a:xfrm>
            <a:off x="609600" y="685800"/>
            <a:ext cx="7696200" cy="646331"/>
          </a:xfrm>
          <a:prstGeom prst="rect">
            <a:avLst/>
          </a:prstGeom>
          <a:noFill/>
          <a:ln w="9525">
            <a:noFill/>
            <a:miter lim="800000"/>
            <a:headEnd/>
            <a:tailEnd/>
          </a:ln>
        </p:spPr>
        <p:txBody>
          <a:bodyPr>
            <a:spAutoFit/>
          </a:bodyPr>
          <a:lstStyle/>
          <a:p>
            <a:pPr algn="ctr"/>
            <a:r>
              <a:rPr lang="en-US" sz="3600" b="1" dirty="0" smtClean="0">
                <a:latin typeface="Calibri" panose="020F0502020204030204" pitchFamily="34" charset="0"/>
              </a:rPr>
              <a:t>Asset Management</a:t>
            </a:r>
            <a:endParaRPr lang="en-US" dirty="0">
              <a:latin typeface="Calibri" panose="020F0502020204030204" pitchFamily="34" charset="0"/>
            </a:endParaRPr>
          </a:p>
        </p:txBody>
      </p:sp>
      <p:sp>
        <p:nvSpPr>
          <p:cNvPr id="13317" name="Rectangle 4"/>
          <p:cNvSpPr>
            <a:spLocks noChangeArrowheads="1"/>
          </p:cNvSpPr>
          <p:nvPr/>
        </p:nvSpPr>
        <p:spPr bwMode="auto">
          <a:xfrm>
            <a:off x="533400" y="1524000"/>
            <a:ext cx="8305800" cy="584775"/>
          </a:xfrm>
          <a:prstGeom prst="rect">
            <a:avLst/>
          </a:prstGeom>
          <a:noFill/>
          <a:ln w="9525">
            <a:noFill/>
            <a:miter lim="800000"/>
            <a:headEnd/>
            <a:tailEnd/>
          </a:ln>
        </p:spPr>
        <p:txBody>
          <a:bodyPr wrap="square">
            <a:spAutoFit/>
          </a:bodyPr>
          <a:lstStyle/>
          <a:p>
            <a:endParaRPr lang="en-US" sz="2400" dirty="0" smtClean="0">
              <a:cs typeface="Arial" charset="0"/>
            </a:endParaRPr>
          </a:p>
          <a:p>
            <a:endParaRPr lang="en-US" sz="800" dirty="0" smtClean="0">
              <a:cs typeface="Arial"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5" descr="PPTsecondaryslide_CJSTEMM.jpg"/>
          <p:cNvPicPr>
            <a:picLocks noChangeAspect="1"/>
          </p:cNvPicPr>
          <p:nvPr/>
        </p:nvPicPr>
        <p:blipFill>
          <a:blip r:embed="rId3" cstate="print"/>
          <a:srcRect/>
          <a:stretch>
            <a:fillRect/>
          </a:stretch>
        </p:blipFill>
        <p:spPr bwMode="auto">
          <a:xfrm>
            <a:off x="6350" y="0"/>
            <a:ext cx="9137650" cy="6858000"/>
          </a:xfrm>
          <a:prstGeom prst="rect">
            <a:avLst/>
          </a:prstGeom>
          <a:noFill/>
          <a:ln w="9525">
            <a:noFill/>
            <a:miter lim="800000"/>
            <a:headEnd/>
            <a:tailEnd/>
          </a:ln>
        </p:spPr>
      </p:pic>
      <p:sp>
        <p:nvSpPr>
          <p:cNvPr id="20483" name="Text Box 5"/>
          <p:cNvSpPr txBox="1">
            <a:spLocks noChangeArrowheads="1"/>
          </p:cNvSpPr>
          <p:nvPr/>
        </p:nvSpPr>
        <p:spPr bwMode="auto">
          <a:xfrm>
            <a:off x="990600" y="228600"/>
            <a:ext cx="7239000" cy="2632075"/>
          </a:xfrm>
          <a:prstGeom prst="rect">
            <a:avLst/>
          </a:prstGeom>
          <a:noFill/>
          <a:ln w="9525">
            <a:noFill/>
            <a:miter lim="800000"/>
            <a:headEnd/>
            <a:tailEnd/>
          </a:ln>
        </p:spPr>
        <p:txBody>
          <a:bodyPr>
            <a:spAutoFit/>
          </a:bodyPr>
          <a:lstStyle/>
          <a:p>
            <a:pPr algn="ctr">
              <a:spcBef>
                <a:spcPct val="50000"/>
              </a:spcBef>
            </a:pPr>
            <a:endParaRPr lang="en-US" sz="2400"/>
          </a:p>
          <a:p>
            <a:pPr algn="ctr">
              <a:spcBef>
                <a:spcPct val="50000"/>
              </a:spcBef>
            </a:pPr>
            <a:endParaRPr lang="en-US" sz="2000"/>
          </a:p>
          <a:p>
            <a:pPr algn="ctr">
              <a:spcBef>
                <a:spcPct val="50000"/>
              </a:spcBef>
            </a:pPr>
            <a:endParaRPr lang="en-US" sz="2400"/>
          </a:p>
          <a:p>
            <a:pPr algn="ctr">
              <a:spcBef>
                <a:spcPct val="50000"/>
              </a:spcBef>
            </a:pPr>
            <a:endParaRPr lang="en-US" sz="1200"/>
          </a:p>
          <a:p>
            <a:pPr algn="ctr">
              <a:spcBef>
                <a:spcPct val="50000"/>
              </a:spcBef>
            </a:pPr>
            <a:endParaRPr lang="en-US" sz="2000"/>
          </a:p>
          <a:p>
            <a:pPr algn="ctr">
              <a:spcBef>
                <a:spcPct val="50000"/>
              </a:spcBef>
            </a:pPr>
            <a:endParaRPr lang="en-US"/>
          </a:p>
        </p:txBody>
      </p:sp>
      <p:sp>
        <p:nvSpPr>
          <p:cNvPr id="20484" name="Rectangle 3"/>
          <p:cNvSpPr>
            <a:spLocks noChangeArrowheads="1"/>
          </p:cNvSpPr>
          <p:nvPr/>
        </p:nvSpPr>
        <p:spPr bwMode="auto">
          <a:xfrm>
            <a:off x="381000" y="335845"/>
            <a:ext cx="8382000" cy="615553"/>
          </a:xfrm>
          <a:prstGeom prst="rect">
            <a:avLst/>
          </a:prstGeom>
          <a:noFill/>
          <a:ln w="9525">
            <a:noFill/>
            <a:miter lim="800000"/>
            <a:headEnd/>
            <a:tailEnd/>
          </a:ln>
        </p:spPr>
        <p:txBody>
          <a:bodyPr wrap="square">
            <a:spAutoFit/>
          </a:bodyPr>
          <a:lstStyle/>
          <a:p>
            <a:pPr algn="ctr"/>
            <a:r>
              <a:rPr lang="en-US" sz="3400" b="1" dirty="0" smtClean="0">
                <a:latin typeface="Calibri" panose="020F0502020204030204" pitchFamily="34" charset="0"/>
                <a:cs typeface="Arial" panose="020B0604020202020204" pitchFamily="34" charset="0"/>
              </a:rPr>
              <a:t>STEM assets in your school and district</a:t>
            </a:r>
            <a:endParaRPr lang="en-US" sz="3400" b="1" dirty="0">
              <a:latin typeface="Calibri" panose="020F0502020204030204" pitchFamily="34" charset="0"/>
              <a:cs typeface="Arial" panose="020B0604020202020204" pitchFamily="34" charset="0"/>
            </a:endParaRPr>
          </a:p>
        </p:txBody>
      </p:sp>
      <p:sp>
        <p:nvSpPr>
          <p:cNvPr id="20485" name="Rectangle 4"/>
          <p:cNvSpPr>
            <a:spLocks noChangeArrowheads="1"/>
          </p:cNvSpPr>
          <p:nvPr/>
        </p:nvSpPr>
        <p:spPr bwMode="auto">
          <a:xfrm>
            <a:off x="457200" y="1287243"/>
            <a:ext cx="8305800" cy="2677656"/>
          </a:xfrm>
          <a:prstGeom prst="rect">
            <a:avLst/>
          </a:prstGeom>
          <a:noFill/>
          <a:ln w="9525">
            <a:noFill/>
            <a:miter lim="800000"/>
            <a:headEnd/>
            <a:tailEnd/>
          </a:ln>
        </p:spPr>
        <p:txBody>
          <a:bodyPr wrap="square">
            <a:spAutoFit/>
          </a:bodyPr>
          <a:lstStyle/>
          <a:p>
            <a:r>
              <a:rPr lang="en-US" sz="2400" dirty="0">
                <a:latin typeface="Calibri" pitchFamily="34" charset="0"/>
                <a:cs typeface="Times New Roman" pitchFamily="18" charset="0"/>
              </a:rPr>
              <a:t>School </a:t>
            </a:r>
            <a:r>
              <a:rPr lang="en-US" sz="2400" dirty="0" smtClean="0">
                <a:latin typeface="Calibri" pitchFamily="34" charset="0"/>
                <a:cs typeface="Times New Roman" pitchFamily="18" charset="0"/>
              </a:rPr>
              <a:t>parents</a:t>
            </a:r>
          </a:p>
          <a:p>
            <a:r>
              <a:rPr lang="en-US" sz="2400" dirty="0" smtClean="0">
                <a:latin typeface="Calibri" pitchFamily="34" charset="0"/>
                <a:cs typeface="Times New Roman" pitchFamily="18" charset="0"/>
              </a:rPr>
              <a:t>School alumni</a:t>
            </a:r>
          </a:p>
          <a:p>
            <a:r>
              <a:rPr lang="en-US" sz="2400" dirty="0" smtClean="0">
                <a:latin typeface="Calibri" pitchFamily="34" charset="0"/>
                <a:cs typeface="Times New Roman" pitchFamily="18" charset="0"/>
              </a:rPr>
              <a:t>Faculty and staff friends, neighbors and relatives</a:t>
            </a:r>
          </a:p>
          <a:p>
            <a:r>
              <a:rPr lang="en-US" sz="2400" dirty="0" smtClean="0">
                <a:latin typeface="Calibri" pitchFamily="34" charset="0"/>
                <a:cs typeface="Times New Roman" pitchFamily="18" charset="0"/>
              </a:rPr>
              <a:t>Companies the school does business with (e.g. IT, plumbing, electrical, construction, local government)</a:t>
            </a:r>
          </a:p>
          <a:p>
            <a:r>
              <a:rPr lang="en-US" sz="2400" dirty="0" smtClean="0">
                <a:latin typeface="Calibri" pitchFamily="34" charset="0"/>
                <a:cs typeface="Times New Roman" pitchFamily="18" charset="0"/>
              </a:rPr>
              <a:t>Coaches’ friends, neighbors, and relatives</a:t>
            </a:r>
            <a:endParaRPr lang="en-US" sz="2400" dirty="0">
              <a:latin typeface="Calibri" pitchFamily="34" charset="0"/>
              <a:cs typeface="Times New Roman" pitchFamily="18" charset="0"/>
            </a:endParaRPr>
          </a:p>
          <a:p>
            <a:endParaRPr lang="en-US" sz="2400" dirty="0">
              <a:latin typeface="Calibri" pitchFamily="34" charset="0"/>
              <a:cs typeface="Times New Roman" pitchFamily="18" charset="0"/>
            </a:endParaRPr>
          </a:p>
        </p:txBody>
      </p:sp>
    </p:spTree>
    <p:extLst>
      <p:ext uri="{BB962C8B-B14F-4D97-AF65-F5344CB8AC3E}">
        <p14:creationId xmlns="" xmlns:p14="http://schemas.microsoft.com/office/powerpoint/2010/main" val="249836819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5" descr="PPTsecondaryslide_CJSTEMM.jpg"/>
          <p:cNvPicPr>
            <a:picLocks noChangeAspect="1"/>
          </p:cNvPicPr>
          <p:nvPr/>
        </p:nvPicPr>
        <p:blipFill>
          <a:blip r:embed="rId3" cstate="print"/>
          <a:srcRect/>
          <a:stretch>
            <a:fillRect/>
          </a:stretch>
        </p:blipFill>
        <p:spPr bwMode="auto">
          <a:xfrm>
            <a:off x="6350" y="-27160"/>
            <a:ext cx="9137650" cy="6858000"/>
          </a:xfrm>
          <a:prstGeom prst="rect">
            <a:avLst/>
          </a:prstGeom>
          <a:noFill/>
          <a:ln w="9525">
            <a:noFill/>
            <a:miter lim="800000"/>
            <a:headEnd/>
            <a:tailEnd/>
          </a:ln>
        </p:spPr>
      </p:pic>
      <p:sp>
        <p:nvSpPr>
          <p:cNvPr id="20483" name="Text Box 5"/>
          <p:cNvSpPr txBox="1">
            <a:spLocks noChangeArrowheads="1"/>
          </p:cNvSpPr>
          <p:nvPr/>
        </p:nvSpPr>
        <p:spPr bwMode="auto">
          <a:xfrm>
            <a:off x="990600" y="228600"/>
            <a:ext cx="7239000" cy="2632075"/>
          </a:xfrm>
          <a:prstGeom prst="rect">
            <a:avLst/>
          </a:prstGeom>
          <a:noFill/>
          <a:ln w="9525">
            <a:noFill/>
            <a:miter lim="800000"/>
            <a:headEnd/>
            <a:tailEnd/>
          </a:ln>
        </p:spPr>
        <p:txBody>
          <a:bodyPr>
            <a:spAutoFit/>
          </a:bodyPr>
          <a:lstStyle/>
          <a:p>
            <a:pPr algn="ctr">
              <a:spcBef>
                <a:spcPct val="50000"/>
              </a:spcBef>
            </a:pPr>
            <a:endParaRPr lang="en-US" sz="2400"/>
          </a:p>
          <a:p>
            <a:pPr algn="ctr">
              <a:spcBef>
                <a:spcPct val="50000"/>
              </a:spcBef>
            </a:pPr>
            <a:endParaRPr lang="en-US" sz="2000"/>
          </a:p>
          <a:p>
            <a:pPr algn="ctr">
              <a:spcBef>
                <a:spcPct val="50000"/>
              </a:spcBef>
            </a:pPr>
            <a:endParaRPr lang="en-US" sz="2400"/>
          </a:p>
          <a:p>
            <a:pPr algn="ctr">
              <a:spcBef>
                <a:spcPct val="50000"/>
              </a:spcBef>
            </a:pPr>
            <a:endParaRPr lang="en-US" sz="1200"/>
          </a:p>
          <a:p>
            <a:pPr algn="ctr">
              <a:spcBef>
                <a:spcPct val="50000"/>
              </a:spcBef>
            </a:pPr>
            <a:endParaRPr lang="en-US" sz="2000"/>
          </a:p>
          <a:p>
            <a:pPr algn="ctr">
              <a:spcBef>
                <a:spcPct val="50000"/>
              </a:spcBef>
            </a:pPr>
            <a:endParaRPr lang="en-US"/>
          </a:p>
        </p:txBody>
      </p:sp>
      <p:sp>
        <p:nvSpPr>
          <p:cNvPr id="20484" name="Rectangle 3"/>
          <p:cNvSpPr>
            <a:spLocks noChangeArrowheads="1"/>
          </p:cNvSpPr>
          <p:nvPr/>
        </p:nvSpPr>
        <p:spPr bwMode="auto">
          <a:xfrm>
            <a:off x="609600" y="335845"/>
            <a:ext cx="7696200" cy="646331"/>
          </a:xfrm>
          <a:prstGeom prst="rect">
            <a:avLst/>
          </a:prstGeom>
          <a:noFill/>
          <a:ln w="9525">
            <a:noFill/>
            <a:miter lim="800000"/>
            <a:headEnd/>
            <a:tailEnd/>
          </a:ln>
        </p:spPr>
        <p:txBody>
          <a:bodyPr>
            <a:spAutoFit/>
          </a:bodyPr>
          <a:lstStyle/>
          <a:p>
            <a:pPr algn="ctr"/>
            <a:r>
              <a:rPr lang="en-US" sz="3600" b="1" dirty="0" smtClean="0">
                <a:latin typeface="Calibri" panose="020F0502020204030204" pitchFamily="34" charset="0"/>
                <a:cs typeface="Arial" panose="020B0604020202020204" pitchFamily="34" charset="0"/>
              </a:rPr>
              <a:t>STEM assets in the Dayton region</a:t>
            </a:r>
            <a:endParaRPr lang="en-US" sz="3600" b="1" dirty="0">
              <a:latin typeface="Calibri" panose="020F0502020204030204" pitchFamily="34" charset="0"/>
              <a:cs typeface="Arial" panose="020B0604020202020204" pitchFamily="34" charset="0"/>
            </a:endParaRPr>
          </a:p>
        </p:txBody>
      </p:sp>
      <p:sp>
        <p:nvSpPr>
          <p:cNvPr id="20485" name="Rectangle 4"/>
          <p:cNvSpPr>
            <a:spLocks noChangeArrowheads="1"/>
          </p:cNvSpPr>
          <p:nvPr/>
        </p:nvSpPr>
        <p:spPr bwMode="auto">
          <a:xfrm>
            <a:off x="304800" y="982176"/>
            <a:ext cx="8686800" cy="4524315"/>
          </a:xfrm>
          <a:prstGeom prst="rect">
            <a:avLst/>
          </a:prstGeom>
          <a:noFill/>
          <a:ln w="9525">
            <a:noFill/>
            <a:miter lim="800000"/>
            <a:headEnd/>
            <a:tailEnd/>
          </a:ln>
        </p:spPr>
        <p:txBody>
          <a:bodyPr wrap="square">
            <a:spAutoFit/>
          </a:bodyPr>
          <a:lstStyle/>
          <a:p>
            <a:r>
              <a:rPr lang="en-US" sz="2400" dirty="0" smtClean="0">
                <a:latin typeface="Calibri" pitchFamily="34" charset="0"/>
                <a:cs typeface="Times New Roman" pitchFamily="18" charset="0"/>
              </a:rPr>
              <a:t>Local newspapers</a:t>
            </a:r>
          </a:p>
          <a:p>
            <a:r>
              <a:rPr lang="en-US" sz="2400" dirty="0" smtClean="0">
                <a:latin typeface="Calibri" pitchFamily="34" charset="0"/>
                <a:cs typeface="Times New Roman" pitchFamily="18" charset="0"/>
              </a:rPr>
              <a:t>STEM employers</a:t>
            </a:r>
            <a:endParaRPr lang="en-US" sz="2400" dirty="0">
              <a:latin typeface="Calibri" pitchFamily="34" charset="0"/>
              <a:cs typeface="Times New Roman" pitchFamily="18" charset="0"/>
            </a:endParaRPr>
          </a:p>
          <a:p>
            <a:r>
              <a:rPr lang="en-US" sz="2400" dirty="0" smtClean="0">
                <a:latin typeface="Calibri" pitchFamily="34" charset="0"/>
                <a:cs typeface="Times New Roman" pitchFamily="18" charset="0"/>
              </a:rPr>
              <a:t>Local chapters of professional organizations (ACS, AIA, AIAA, ASCE,</a:t>
            </a:r>
          </a:p>
          <a:p>
            <a:r>
              <a:rPr lang="en-US" sz="2400" dirty="0" smtClean="0">
                <a:latin typeface="Calibri" pitchFamily="34" charset="0"/>
                <a:cs typeface="Times New Roman" pitchFamily="18" charset="0"/>
              </a:rPr>
              <a:t>    ASME, ASQ, DRMA, IEEE, IISE, SME, SWE) - and their newsletters</a:t>
            </a:r>
          </a:p>
          <a:p>
            <a:r>
              <a:rPr lang="en-US" sz="2400" dirty="0" smtClean="0">
                <a:latin typeface="Calibri" pitchFamily="34" charset="0"/>
                <a:cs typeface="Times New Roman" pitchFamily="18" charset="0"/>
              </a:rPr>
              <a:t>Community organizations – </a:t>
            </a:r>
            <a:r>
              <a:rPr lang="en-US" sz="2400" dirty="0" err="1">
                <a:latin typeface="Calibri" pitchFamily="34" charset="0"/>
                <a:cs typeface="Times New Roman" pitchFamily="18" charset="0"/>
              </a:rPr>
              <a:t>MetroParks</a:t>
            </a:r>
            <a:r>
              <a:rPr lang="en-US" sz="2400" dirty="0">
                <a:latin typeface="Calibri" pitchFamily="34" charset="0"/>
                <a:cs typeface="Times New Roman" pitchFamily="18" charset="0"/>
              </a:rPr>
              <a:t>, </a:t>
            </a:r>
            <a:r>
              <a:rPr lang="en-US" sz="2400" dirty="0" smtClean="0">
                <a:latin typeface="Calibri" pitchFamily="34" charset="0"/>
                <a:cs typeface="Times New Roman" pitchFamily="18" charset="0"/>
              </a:rPr>
              <a:t>Scouts</a:t>
            </a:r>
            <a:r>
              <a:rPr lang="en-US" sz="2400" dirty="0">
                <a:latin typeface="Calibri" pitchFamily="34" charset="0"/>
                <a:cs typeface="Times New Roman" pitchFamily="18" charset="0"/>
              </a:rPr>
              <a:t>, </a:t>
            </a:r>
            <a:r>
              <a:rPr lang="en-US" sz="2400" dirty="0" smtClean="0">
                <a:latin typeface="Calibri" pitchFamily="34" charset="0"/>
                <a:cs typeface="Times New Roman" pitchFamily="18" charset="0"/>
              </a:rPr>
              <a:t>K12 Gallery,</a:t>
            </a:r>
          </a:p>
          <a:p>
            <a:r>
              <a:rPr lang="en-US" sz="2400" dirty="0">
                <a:latin typeface="Calibri" pitchFamily="34" charset="0"/>
                <a:cs typeface="Times New Roman" pitchFamily="18" charset="0"/>
              </a:rPr>
              <a:t> </a:t>
            </a:r>
            <a:r>
              <a:rPr lang="en-US" sz="2400" dirty="0" smtClean="0">
                <a:latin typeface="Calibri" pitchFamily="34" charset="0"/>
                <a:cs typeface="Times New Roman" pitchFamily="18" charset="0"/>
              </a:rPr>
              <a:t>   museums</a:t>
            </a:r>
            <a:r>
              <a:rPr lang="en-US" sz="2400" dirty="0">
                <a:latin typeface="Calibri" pitchFamily="34" charset="0"/>
                <a:cs typeface="Times New Roman" pitchFamily="18" charset="0"/>
              </a:rPr>
              <a:t>, library </a:t>
            </a:r>
            <a:r>
              <a:rPr lang="en-US" sz="2400" dirty="0" smtClean="0">
                <a:latin typeface="Calibri" pitchFamily="34" charset="0"/>
                <a:cs typeface="Times New Roman" pitchFamily="18" charset="0"/>
              </a:rPr>
              <a:t>systems, churches – and their newsletters</a:t>
            </a:r>
            <a:endParaRPr lang="en-US" sz="2400" dirty="0">
              <a:latin typeface="Calibri" pitchFamily="34" charset="0"/>
              <a:cs typeface="Times New Roman" pitchFamily="18" charset="0"/>
            </a:endParaRPr>
          </a:p>
          <a:p>
            <a:r>
              <a:rPr lang="en-US" sz="2400" dirty="0" err="1" smtClean="0">
                <a:latin typeface="Calibri" pitchFamily="34" charset="0"/>
                <a:cs typeface="Times New Roman" pitchFamily="18" charset="0"/>
              </a:rPr>
              <a:t>TechFest</a:t>
            </a:r>
            <a:endParaRPr lang="en-US" sz="2400" dirty="0" smtClean="0">
              <a:latin typeface="Calibri" pitchFamily="34" charset="0"/>
              <a:cs typeface="Times New Roman" pitchFamily="18" charset="0"/>
            </a:endParaRPr>
          </a:p>
          <a:p>
            <a:r>
              <a:rPr lang="en-US" sz="2400" dirty="0" smtClean="0">
                <a:latin typeface="Calibri" pitchFamily="34" charset="0"/>
                <a:cs typeface="Times New Roman" pitchFamily="18" charset="0"/>
              </a:rPr>
              <a:t>Colleges </a:t>
            </a:r>
            <a:r>
              <a:rPr lang="en-US" sz="2400" dirty="0">
                <a:latin typeface="Calibri" pitchFamily="34" charset="0"/>
                <a:cs typeface="Times New Roman" pitchFamily="18" charset="0"/>
              </a:rPr>
              <a:t>and universities – </a:t>
            </a:r>
            <a:r>
              <a:rPr lang="en-US" sz="2400" dirty="0" smtClean="0">
                <a:latin typeface="Calibri" pitchFamily="34" charset="0"/>
                <a:cs typeface="Times New Roman" pitchFamily="18" charset="0"/>
              </a:rPr>
              <a:t>Central State, Clark State, Miami U, SCC,</a:t>
            </a:r>
          </a:p>
          <a:p>
            <a:r>
              <a:rPr lang="en-US" sz="2400" dirty="0">
                <a:latin typeface="Calibri" pitchFamily="34" charset="0"/>
                <a:cs typeface="Times New Roman" pitchFamily="18" charset="0"/>
              </a:rPr>
              <a:t> </a:t>
            </a:r>
            <a:r>
              <a:rPr lang="en-US" sz="2400" dirty="0" smtClean="0">
                <a:latin typeface="Calibri" pitchFamily="34" charset="0"/>
                <a:cs typeface="Times New Roman" pitchFamily="18" charset="0"/>
              </a:rPr>
              <a:t>   UC, UD, WSU – and their alumni news publications</a:t>
            </a:r>
            <a:endParaRPr lang="en-US" sz="2400" dirty="0">
              <a:latin typeface="Calibri" pitchFamily="34" charset="0"/>
              <a:cs typeface="Times New Roman" pitchFamily="18" charset="0"/>
            </a:endParaRPr>
          </a:p>
          <a:p>
            <a:r>
              <a:rPr lang="en-US" sz="2400" dirty="0" smtClean="0">
                <a:latin typeface="Calibri" pitchFamily="34" charset="0"/>
                <a:cs typeface="Times New Roman" pitchFamily="18" charset="0"/>
              </a:rPr>
              <a:t>Dayton Regional STEM Center and the Regional STEM Collaborative</a:t>
            </a:r>
          </a:p>
          <a:p>
            <a:r>
              <a:rPr lang="en-US" sz="2400" dirty="0" smtClean="0">
                <a:latin typeface="Calibri" pitchFamily="34" charset="0"/>
                <a:cs typeface="Times New Roman" pitchFamily="18" charset="0"/>
              </a:rPr>
              <a:t>Premier </a:t>
            </a:r>
            <a:r>
              <a:rPr lang="en-US" sz="2400" dirty="0">
                <a:latin typeface="Calibri" pitchFamily="34" charset="0"/>
                <a:cs typeface="Times New Roman" pitchFamily="18" charset="0"/>
              </a:rPr>
              <a:t>Health and </a:t>
            </a:r>
            <a:r>
              <a:rPr lang="en-US" sz="2400" dirty="0" smtClean="0">
                <a:latin typeface="Calibri" pitchFamily="34" charset="0"/>
                <a:cs typeface="Times New Roman" pitchFamily="18" charset="0"/>
              </a:rPr>
              <a:t>other </a:t>
            </a:r>
            <a:r>
              <a:rPr lang="en-US" sz="2400" dirty="0">
                <a:latin typeface="Calibri" pitchFamily="34" charset="0"/>
                <a:cs typeface="Times New Roman" pitchFamily="18" charset="0"/>
              </a:rPr>
              <a:t>health care </a:t>
            </a:r>
            <a:r>
              <a:rPr lang="en-US" sz="2400" dirty="0" smtClean="0">
                <a:latin typeface="Calibri" pitchFamily="34" charset="0"/>
                <a:cs typeface="Times New Roman" pitchFamily="18" charset="0"/>
              </a:rPr>
              <a:t>systems</a:t>
            </a:r>
            <a:endParaRPr lang="en-US" sz="2400" dirty="0">
              <a:latin typeface="Calibri" pitchFamily="34" charset="0"/>
              <a:cs typeface="Times New Roman" pitchFamily="18" charset="0"/>
            </a:endParaRPr>
          </a:p>
          <a:p>
            <a:r>
              <a:rPr lang="en-US" sz="2400" dirty="0" smtClean="0">
                <a:latin typeface="Calibri" pitchFamily="34" charset="0"/>
                <a:cs typeface="Times New Roman" pitchFamily="18" charset="0"/>
              </a:rPr>
              <a:t>Wright-Patterson </a:t>
            </a:r>
            <a:r>
              <a:rPr lang="en-US" sz="2400" dirty="0">
                <a:latin typeface="Calibri" pitchFamily="34" charset="0"/>
                <a:cs typeface="Times New Roman" pitchFamily="18" charset="0"/>
              </a:rPr>
              <a:t>Air Force </a:t>
            </a:r>
            <a:r>
              <a:rPr lang="en-US" sz="2400" dirty="0" smtClean="0">
                <a:latin typeface="Calibri" pitchFamily="34" charset="0"/>
                <a:cs typeface="Times New Roman" pitchFamily="18" charset="0"/>
              </a:rPr>
              <a:t>Base – EO Office and more</a:t>
            </a:r>
            <a:endParaRPr lang="en-US" sz="2400" dirty="0">
              <a:latin typeface="Calibri" pitchFamily="34" charset="0"/>
              <a:cs typeface="Times New Roman" pitchFamily="18"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2014</TotalTime>
  <Words>956</Words>
  <Application>Microsoft Office PowerPoint</Application>
  <PresentationFormat>On-screen Show (4:3)</PresentationFormat>
  <Paragraphs>190</Paragraphs>
  <Slides>14</Slides>
  <Notes>10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Default Design</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vector>
  </TitlesOfParts>
  <Company>VARtek Services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Meg Drager</dc:creator>
  <cp:lastModifiedBy>mdraeger</cp:lastModifiedBy>
  <cp:revision>186</cp:revision>
  <dcterms:created xsi:type="dcterms:W3CDTF">2009-05-11T16:12:43Z</dcterms:created>
  <dcterms:modified xsi:type="dcterms:W3CDTF">2016-11-11T15:11:22Z</dcterms:modified>
</cp:coreProperties>
</file>