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73" r:id="rId2"/>
    <p:sldId id="275" r:id="rId3"/>
    <p:sldId id="276" r:id="rId4"/>
    <p:sldId id="298" r:id="rId5"/>
    <p:sldId id="277" r:id="rId6"/>
    <p:sldId id="278" r:id="rId7"/>
    <p:sldId id="287" r:id="rId8"/>
    <p:sldId id="286" r:id="rId9"/>
    <p:sldId id="288" r:id="rId10"/>
    <p:sldId id="279" r:id="rId11"/>
    <p:sldId id="289" r:id="rId12"/>
    <p:sldId id="291" r:id="rId13"/>
    <p:sldId id="280" r:id="rId14"/>
    <p:sldId id="295" r:id="rId15"/>
    <p:sldId id="257" r:id="rId16"/>
    <p:sldId id="296" r:id="rId17"/>
    <p:sldId id="297" r:id="rId18"/>
    <p:sldId id="292" r:id="rId19"/>
    <p:sldId id="293" r:id="rId20"/>
    <p:sldId id="294" r:id="rId21"/>
    <p:sldId id="281" r:id="rId22"/>
    <p:sldId id="268" r:id="rId23"/>
    <p:sldId id="269" r:id="rId24"/>
    <p:sldId id="271" r:id="rId25"/>
    <p:sldId id="272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6600"/>
    <a:srgbClr val="969696"/>
    <a:srgbClr val="333333"/>
    <a:srgbClr val="777777"/>
    <a:srgbClr val="FFCC66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82585" autoAdjust="0"/>
  </p:normalViewPr>
  <p:slideViewPr>
    <p:cSldViewPr>
      <p:cViewPr varScale="1">
        <p:scale>
          <a:sx n="106" d="100"/>
          <a:sy n="106" d="100"/>
        </p:scale>
        <p:origin x="-8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4CCED-187F-4B1A-907B-D337835AA44A}" type="datetimeFigureOut">
              <a:rPr lang="en-US" smtClean="0"/>
              <a:t>11/21/2016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5E5D5-24C6-46A9-BA8F-F1E10652A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565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E5D5-24C6-46A9-BA8F-F1E10652AEB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5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E5D5-24C6-46A9-BA8F-F1E10652AEB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278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E5D5-24C6-46A9-BA8F-F1E10652AEB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499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E5D5-24C6-46A9-BA8F-F1E10652AEB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1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E5D5-24C6-46A9-BA8F-F1E10652AEB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90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 to student paper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E5D5-24C6-46A9-BA8F-F1E10652AEB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667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E5D5-24C6-46A9-BA8F-F1E10652AEB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31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Collaborate with School’s Media Specialist </a:t>
            </a:r>
          </a:p>
          <a:p>
            <a:r>
              <a:rPr lang="en-US" dirty="0" smtClean="0"/>
              <a:t>Utilize scholarly</a:t>
            </a:r>
            <a:r>
              <a:rPr lang="en-US" baseline="0" dirty="0" smtClean="0"/>
              <a:t> databases to find journal 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E5D5-24C6-46A9-BA8F-F1E10652AEB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309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Links to a Hunger Games Clip  and a student</a:t>
            </a:r>
            <a:r>
              <a:rPr lang="en-US" baseline="0" dirty="0" smtClean="0"/>
              <a:t> presentation on Meatonomics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E5D5-24C6-46A9-BA8F-F1E10652AEB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386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E5D5-24C6-46A9-BA8F-F1E10652AEB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429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Science</a:t>
            </a:r>
            <a:r>
              <a:rPr lang="en-US" baseline="0" dirty="0" smtClean="0"/>
              <a:t> Symposium, Competitions, etc.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Scientific Method such as experimental design, data collection/analysis, and communicating findings orally and textually.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Integration of biology and anatomy with robotics, programing, and engineering.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E5D5-24C6-46A9-BA8F-F1E10652AEB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91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Speak briefly</a:t>
            </a:r>
            <a:r>
              <a:rPr lang="en-US" baseline="0" dirty="0" smtClean="0"/>
              <a:t> with your partner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E5D5-24C6-46A9-BA8F-F1E10652AEB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04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945C4-D696-44B6-97D8-326E7AD69518}" type="datetimeFigureOut">
              <a:rPr lang="en-US" smtClean="0"/>
              <a:t>11/21/2016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DB0EEB-1ACA-403B-84A0-CBD0FC78CD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ctr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945C4-D696-44B6-97D8-326E7AD69518}" type="datetimeFigureOut">
              <a:rPr lang="en-US" smtClean="0"/>
              <a:t>11/21/2016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DB0EEB-1ACA-403B-84A0-CBD0FC78CD3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945C4-D696-44B6-97D8-326E7AD69518}" type="datetimeFigureOut">
              <a:rPr lang="en-US" smtClean="0"/>
              <a:t>11/21/2016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DB0EEB-1ACA-403B-84A0-CBD0FC78CD3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0000"/>
              </a:buClr>
              <a:defRPr>
                <a:solidFill>
                  <a:srgbClr val="00FFFF"/>
                </a:solidFill>
              </a:defRPr>
            </a:lvl1pPr>
            <a:lvl2pPr marL="740664" indent="-285750">
              <a:buFont typeface="Wingdings" pitchFamily="2" charset="2"/>
              <a:buChar char="§"/>
              <a:defRPr>
                <a:solidFill>
                  <a:srgbClr val="00FFFF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FFFF"/>
                </a:solidFill>
              </a:defRPr>
            </a:lvl3pPr>
            <a:lvl4pPr>
              <a:defRPr>
                <a:solidFill>
                  <a:srgbClr val="00FFFF"/>
                </a:solidFill>
              </a:defRPr>
            </a:lvl4pPr>
            <a:lvl5pPr>
              <a:defRPr>
                <a:solidFill>
                  <a:srgbClr val="00FFFF"/>
                </a:solidFill>
              </a:defRPr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945C4-D696-44B6-97D8-326E7AD69518}" type="datetimeFigureOut">
              <a:rPr lang="en-US" smtClean="0"/>
              <a:t>11/21/2016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DB0EEB-1ACA-403B-84A0-CBD0FC78CD3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945C4-D696-44B6-97D8-326E7AD69518}" type="datetimeFigureOut">
              <a:rPr lang="en-US" smtClean="0"/>
              <a:t>11/21/2016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DB0EEB-1ACA-403B-84A0-CBD0FC78CD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945C4-D696-44B6-97D8-326E7AD69518}" type="datetimeFigureOut">
              <a:rPr lang="en-US" smtClean="0"/>
              <a:t>11/21/2016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DB0EEB-1ACA-403B-84A0-CBD0FC78CD3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945C4-D696-44B6-97D8-326E7AD69518}" type="datetimeFigureOut">
              <a:rPr lang="en-US" smtClean="0"/>
              <a:t>11/21/2016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DB0EEB-1ACA-403B-84A0-CBD0FC78CD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945C4-D696-44B6-97D8-326E7AD69518}" type="datetimeFigureOut">
              <a:rPr lang="en-US" smtClean="0"/>
              <a:t>11/21/2016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DB0EEB-1ACA-403B-84A0-CBD0FC78CD3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945C4-D696-44B6-97D8-326E7AD69518}" type="datetimeFigureOut">
              <a:rPr lang="en-US" smtClean="0"/>
              <a:t>11/21/2016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DB0EEB-1ACA-403B-84A0-CBD0FC78CD3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945C4-D696-44B6-97D8-326E7AD69518}" type="datetimeFigureOut">
              <a:rPr lang="en-US" smtClean="0"/>
              <a:t>11/21/2016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DB0EEB-1ACA-403B-84A0-CBD0FC78CD3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7E945C4-D696-44B6-97D8-326E7AD69518}" type="datetimeFigureOut">
              <a:rPr lang="en-US" smtClean="0"/>
              <a:t>11/21/2016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44DB0EEB-1ACA-403B-84A0-CBD0FC78CD3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87528" y="304800"/>
            <a:ext cx="8327872" cy="1045464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83734" y="1600200"/>
            <a:ext cx="8331666" cy="475536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7E945C4-D696-44B6-97D8-326E7AD69518}" type="datetimeFigureOut">
              <a:rPr lang="en-US" smtClean="0"/>
              <a:t>11/21/2016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4DB0EEB-1ACA-403B-84A0-CBD0FC78CD35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youtube.com/watch?v=Nn9dLdHeeo0" TargetMode="External"/><Relationship Id="rId7" Type="http://schemas.openxmlformats.org/officeDocument/2006/relationships/hyperlink" Target="http://prezi.com/h14pqj7ilher/?utm_campaign=share&amp;utm_medium=copy&amp;rc=ex0shar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s://www.youtube.com/watch?v=4V90AmXnguw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BrunsT@GJPS.org" TargetMode="External"/><Relationship Id="rId2" Type="http://schemas.openxmlformats.org/officeDocument/2006/relationships/hyperlink" Target="mailto:RiceB@GJPS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hyperlink" Target="Fish%20Tail%20Demo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choology.com/course/292058340/materials/gp/56067242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8458200" cy="2667000"/>
          </a:xfrm>
        </p:spPr>
        <p:txBody>
          <a:bodyPr anchor="ctr" anchorCtr="1">
            <a:noAutofit/>
          </a:bodyPr>
          <a:lstStyle/>
          <a:p>
            <a:r>
              <a:rPr lang="en-US" sz="6600" dirty="0" smtClean="0"/>
              <a:t>From Frankenstein to Robotics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09800"/>
            <a:ext cx="8458200" cy="425196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00FFFF"/>
                </a:solidFill>
              </a:rPr>
              <a:t>Team Teaching &amp; Collaboration Between STEM and English</a:t>
            </a:r>
          </a:p>
          <a:p>
            <a:pPr algn="ctr"/>
            <a:endParaRPr lang="en-US" sz="3200" dirty="0" smtClean="0">
              <a:solidFill>
                <a:srgbClr val="00FFFF"/>
              </a:solidFill>
            </a:endParaRPr>
          </a:p>
          <a:p>
            <a:pPr algn="ctr"/>
            <a:endParaRPr lang="en-US" sz="3200" dirty="0" smtClean="0">
              <a:solidFill>
                <a:srgbClr val="00FFFF"/>
              </a:solidFill>
            </a:endParaRPr>
          </a:p>
          <a:p>
            <a:pPr algn="ctr"/>
            <a:r>
              <a:rPr lang="en-US" sz="2800" dirty="0" smtClean="0">
                <a:solidFill>
                  <a:srgbClr val="00FFFF"/>
                </a:solidFill>
              </a:rPr>
              <a:t>Becky </a:t>
            </a:r>
            <a:r>
              <a:rPr lang="en-US" sz="2800" dirty="0" smtClean="0">
                <a:solidFill>
                  <a:srgbClr val="00FFFF"/>
                </a:solidFill>
              </a:rPr>
              <a:t>Rice – RiceB@GJPS.org</a:t>
            </a:r>
          </a:p>
          <a:p>
            <a:pPr algn="ctr"/>
            <a:r>
              <a:rPr lang="en-US" sz="2800" dirty="0" smtClean="0">
                <a:solidFill>
                  <a:srgbClr val="00FFFF"/>
                </a:solidFill>
              </a:rPr>
              <a:t>Tyler Bruns – BrunsT@GJPS.org</a:t>
            </a:r>
            <a:endParaRPr lang="en-US" sz="2800" dirty="0" smtClean="0">
              <a:solidFill>
                <a:srgbClr val="00FFFF"/>
              </a:solidFill>
            </a:endParaRPr>
          </a:p>
          <a:p>
            <a:pPr algn="ctr"/>
            <a:r>
              <a:rPr lang="en-US" sz="2800" dirty="0" smtClean="0">
                <a:solidFill>
                  <a:srgbClr val="00FFFF"/>
                </a:solidFill>
              </a:rPr>
              <a:t>Gahanna Lincoln High School</a:t>
            </a:r>
            <a:endParaRPr lang="en-US" sz="2800" dirty="0">
              <a:solidFill>
                <a:srgbClr val="00FFFF"/>
              </a:solidFill>
            </a:endParaRPr>
          </a:p>
        </p:txBody>
      </p:sp>
      <p:pic>
        <p:nvPicPr>
          <p:cNvPr id="4" name="Picture 8" descr="http://upload.wikimedia.org/wikipedia/commons/a/a7/Frankenstein's_monster_(Boris_Karloff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69531"/>
            <a:ext cx="1676400" cy="191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quorrischarmyn.com/wp-content/uploads/2013/01/nod32rob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388420"/>
            <a:ext cx="1905000" cy="229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13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14400"/>
          </a:xfrm>
        </p:spPr>
        <p:txBody>
          <a:bodyPr/>
          <a:lstStyle/>
          <a:p>
            <a:r>
              <a:rPr lang="en-US" dirty="0" smtClean="0"/>
              <a:t>Scientific Lit. &amp; Comp. with Special Aspects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5410200" cy="525780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 smtClean="0"/>
              <a:t>Technical research writing focus (APA)</a:t>
            </a:r>
          </a:p>
          <a:p>
            <a:pPr lvl="1">
              <a:spcBef>
                <a:spcPts val="2400"/>
              </a:spcBef>
            </a:pPr>
            <a:r>
              <a:rPr lang="en-US" dirty="0" smtClean="0"/>
              <a:t>Analyze scholarly abstracts</a:t>
            </a:r>
          </a:p>
          <a:p>
            <a:pPr lvl="1">
              <a:spcBef>
                <a:spcPts val="2400"/>
              </a:spcBef>
            </a:pPr>
            <a:r>
              <a:rPr lang="en-US" dirty="0" smtClean="0"/>
              <a:t>Abstract writing</a:t>
            </a:r>
          </a:p>
          <a:p>
            <a:pPr lvl="1">
              <a:spcBef>
                <a:spcPts val="2400"/>
              </a:spcBef>
            </a:pPr>
            <a:r>
              <a:rPr lang="en-US" dirty="0" smtClean="0"/>
              <a:t>Review of Literature writing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Effective PowerPoints and Presentations</a:t>
            </a:r>
          </a:p>
          <a:p>
            <a:pPr>
              <a:spcBef>
                <a:spcPts val="2400"/>
              </a:spcBef>
            </a:pPr>
            <a:r>
              <a:rPr lang="en-US" dirty="0"/>
              <a:t>E</a:t>
            </a:r>
            <a:r>
              <a:rPr lang="en-US" dirty="0" smtClean="0"/>
              <a:t>mphasis on individual help</a:t>
            </a:r>
          </a:p>
          <a:p>
            <a:pPr marL="6858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1676400"/>
            <a:ext cx="3352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Lit. &amp; Comp. with Special Aspects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50292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sz="3200" dirty="0"/>
              <a:t>Introduction to Scientific </a:t>
            </a:r>
            <a:r>
              <a:rPr lang="en-US" sz="3200" dirty="0" smtClean="0"/>
              <a:t>Ethics</a:t>
            </a:r>
          </a:p>
          <a:p>
            <a:pPr lvl="1">
              <a:spcBef>
                <a:spcPts val="1200"/>
              </a:spcBef>
            </a:pPr>
            <a:r>
              <a:rPr lang="en-US" sz="2800" i="1" dirty="0" smtClean="0"/>
              <a:t>Hunger Games</a:t>
            </a:r>
          </a:p>
          <a:p>
            <a:pPr lvl="1">
              <a:spcBef>
                <a:spcPts val="1200"/>
              </a:spcBef>
            </a:pPr>
            <a:r>
              <a:rPr lang="en-US" sz="2800" i="1" dirty="0" smtClean="0"/>
              <a:t>Mind Walk</a:t>
            </a:r>
          </a:p>
          <a:p>
            <a:pPr lvl="1">
              <a:spcBef>
                <a:spcPts val="1200"/>
              </a:spcBef>
            </a:pPr>
            <a:r>
              <a:rPr lang="en-US" sz="2800" i="1" dirty="0" smtClean="0"/>
              <a:t>Real Genius</a:t>
            </a:r>
          </a:p>
          <a:p>
            <a:pPr lvl="1">
              <a:spcBef>
                <a:spcPts val="1200"/>
              </a:spcBef>
            </a:pPr>
            <a:r>
              <a:rPr lang="en-US" sz="2800" i="1" dirty="0" smtClean="0"/>
              <a:t>Medicine Man</a:t>
            </a: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3200" dirty="0" smtClean="0"/>
              <a:t>Student-selected book report</a:t>
            </a:r>
          </a:p>
          <a:p>
            <a:pPr lvl="1">
              <a:spcBef>
                <a:spcPts val="1200"/>
              </a:spcBef>
            </a:pPr>
            <a:r>
              <a:rPr lang="en-US" sz="2800" dirty="0" smtClean="0"/>
              <a:t>Identify ethical issues</a:t>
            </a:r>
          </a:p>
          <a:p>
            <a:pPr lvl="1">
              <a:spcBef>
                <a:spcPts val="1200"/>
              </a:spcBef>
            </a:pPr>
            <a:r>
              <a:rPr lang="en-US" sz="2800" dirty="0" smtClean="0"/>
              <a:t>Presentation to the class</a:t>
            </a:r>
            <a:endParaRPr lang="en-US" sz="2800" dirty="0"/>
          </a:p>
        </p:txBody>
      </p:sp>
      <p:pic>
        <p:nvPicPr>
          <p:cNvPr id="1026" name="Picture 2" descr="http://cdn.imgs.tuts.dragoart.com/how-to-draw-hunger-games-the-hunger-games-logo_1_000000010222_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501" y="1649960"/>
            <a:ext cx="170014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ile2.answcdn.com/answ-cld/image/upload/w_760,c_fill,g_faces:center,fl_lossy,q_60/v1401050448/qmydfbgqpir2ge5y4ke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42077"/>
            <a:ext cx="1727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warosu.org/data/lit/img/0047/36/13966335488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210543"/>
            <a:ext cx="1734080" cy="249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202660"/>
            <a:ext cx="1727200" cy="249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734" y="228600"/>
            <a:ext cx="8331666" cy="914400"/>
          </a:xfrm>
        </p:spPr>
        <p:txBody>
          <a:bodyPr/>
          <a:lstStyle/>
          <a:p>
            <a:r>
              <a:rPr lang="en-US" sz="5000" dirty="0" smtClean="0"/>
              <a:t>Discuss with a Partner…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734" y="1371600"/>
            <a:ext cx="8331666" cy="4755360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4400" dirty="0" smtClean="0"/>
              <a:t>What science or science fiction is involved in this </a:t>
            </a:r>
            <a:r>
              <a:rPr lang="en-US" sz="4400" i="1" dirty="0" smtClean="0"/>
              <a:t>Hunger Games </a:t>
            </a:r>
            <a:r>
              <a:rPr lang="en-US" sz="4400" dirty="0" smtClean="0"/>
              <a:t>clip? </a:t>
            </a:r>
          </a:p>
          <a:p>
            <a:pPr>
              <a:spcBef>
                <a:spcPts val="3600"/>
              </a:spcBef>
            </a:pPr>
            <a:r>
              <a:rPr lang="en-US" sz="4400" dirty="0" smtClean="0"/>
              <a:t>What ethical issues are present? </a:t>
            </a:r>
          </a:p>
          <a:p>
            <a:pPr>
              <a:spcBef>
                <a:spcPts val="3600"/>
              </a:spcBef>
            </a:pPr>
            <a:r>
              <a:rPr lang="en-US" sz="4400" dirty="0" smtClean="0"/>
              <a:t>How does this apply or impact society and/0r scientific research?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739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r>
              <a:rPr lang="en-US" sz="4800" dirty="0" smtClean="0"/>
              <a:t>Honors </a:t>
            </a:r>
            <a:r>
              <a:rPr lang="en-US" sz="4800" dirty="0"/>
              <a:t>Bionics</a:t>
            </a:r>
            <a:br>
              <a:rPr lang="en-US" sz="4800" dirty="0"/>
            </a:br>
            <a:r>
              <a:rPr lang="en-US" sz="4800" dirty="0"/>
              <a:t>- Overview 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5105400" cy="5105400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en-US" dirty="0" smtClean="0"/>
              <a:t>Continuation of Special Aspects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Reinforces Scientific Method 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Additional Curriculum</a:t>
            </a:r>
          </a:p>
          <a:p>
            <a:pPr lvl="1">
              <a:spcBef>
                <a:spcPts val="900"/>
              </a:spcBef>
            </a:pPr>
            <a:r>
              <a:rPr lang="en-US" sz="2800" dirty="0" smtClean="0"/>
              <a:t>Biology </a:t>
            </a:r>
          </a:p>
          <a:p>
            <a:pPr lvl="1">
              <a:spcBef>
                <a:spcPts val="900"/>
              </a:spcBef>
            </a:pPr>
            <a:r>
              <a:rPr lang="en-US" sz="2800" dirty="0" smtClean="0"/>
              <a:t>Anatomy</a:t>
            </a:r>
          </a:p>
          <a:p>
            <a:pPr lvl="1">
              <a:spcBef>
                <a:spcPts val="900"/>
              </a:spcBef>
            </a:pPr>
            <a:r>
              <a:rPr lang="en-US" sz="2800" dirty="0" smtClean="0"/>
              <a:t>Robotics</a:t>
            </a:r>
          </a:p>
          <a:p>
            <a:pPr lvl="1">
              <a:spcBef>
                <a:spcPts val="900"/>
              </a:spcBef>
            </a:pPr>
            <a:r>
              <a:rPr lang="en-US" sz="2800" dirty="0" smtClean="0"/>
              <a:t>Programing</a:t>
            </a:r>
          </a:p>
          <a:p>
            <a:pPr lvl="1">
              <a:spcBef>
                <a:spcPts val="900"/>
              </a:spcBef>
            </a:pPr>
            <a:r>
              <a:rPr lang="en-US" sz="2800" dirty="0" smtClean="0"/>
              <a:t>Engineering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00200"/>
            <a:ext cx="340941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70692"/>
            <a:ext cx="4267200" cy="457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What comes to mind?</a:t>
            </a:r>
            <a:endParaRPr lang="en-US" sz="4000" dirty="0"/>
          </a:p>
        </p:txBody>
      </p:sp>
      <p:pic>
        <p:nvPicPr>
          <p:cNvPr id="2050" name="Picture 2" descr="http://screenrant.com/wp-content/uploads/Arnold-Schwarzenegger-T-800-Pops-Terminator-Genisy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305737"/>
            <a:ext cx="4267201" cy="245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redorbit.com/media/uploads/2013/02/tech-020713-002-617x4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371600"/>
            <a:ext cx="4257673" cy="256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ytimg.com/vi/31WqzM5QyQI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343400"/>
            <a:ext cx="3417889" cy="241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vignette1.wikia.nocookie.net/memoryalpha/images/c/c6/Q_as_Borg.jpg/revision/latest?cb=20130403191038&amp;path-prefix=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142" y="3733800"/>
            <a:ext cx="2752932" cy="300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vignette3.wikia.nocookie.net/robocop/images/4/46/User-Toa_Quarax_RoboCop.jpg/revision/latest?cb=201402230048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3390984"/>
            <a:ext cx="2354054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37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Bionics?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3581400" cy="5181600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Bionics</a:t>
            </a:r>
            <a:r>
              <a:rPr lang="en-US" dirty="0" smtClean="0"/>
              <a:t> is the application of </a:t>
            </a:r>
            <a:r>
              <a:rPr lang="en-US" dirty="0" smtClean="0">
                <a:solidFill>
                  <a:schemeClr val="tx2"/>
                </a:solidFill>
                <a:latin typeface="Lucida Calligraphy" pitchFamily="66" charset="0"/>
              </a:rPr>
              <a:t>biological</a:t>
            </a:r>
            <a:r>
              <a:rPr lang="en-US" dirty="0" smtClean="0"/>
              <a:t> methods and systems found in nature to the study and design of </a:t>
            </a:r>
            <a:r>
              <a:rPr lang="en-US" dirty="0" smtClean="0">
                <a:solidFill>
                  <a:srgbClr val="FF6600"/>
                </a:solidFill>
                <a:latin typeface="Algerian" pitchFamily="82" charset="0"/>
              </a:rPr>
              <a:t>engineering</a:t>
            </a:r>
            <a:r>
              <a:rPr lang="en-US" dirty="0" smtClean="0"/>
              <a:t> systems and modern </a:t>
            </a:r>
            <a:r>
              <a:rPr lang="en-US" sz="3200" dirty="0" smtClean="0">
                <a:solidFill>
                  <a:srgbClr val="969696"/>
                </a:solidFill>
                <a:latin typeface="Jokerman" pitchFamily="82" charset="0"/>
              </a:rPr>
              <a:t>technology</a:t>
            </a:r>
            <a:r>
              <a:rPr lang="en-US" dirty="0" smtClean="0"/>
              <a:t>.</a:t>
            </a:r>
            <a:endParaRPr lang="en-US" b="1" dirty="0"/>
          </a:p>
        </p:txBody>
      </p:sp>
      <p:pic>
        <p:nvPicPr>
          <p:cNvPr id="1026" name="Picture 2" descr="http://pcp.touchbionics.com/media/70285/091_touchbio_170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407292"/>
            <a:ext cx="2952750" cy="285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.bp.blogspot.com/-nhJ-hmK76LE/Tm4OHvhRViI/AAAAAAAAAOk/5gPLKKaD77Y/s1600/bionic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4267200"/>
            <a:ext cx="29527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dailymail.co.uk/i/pix/2009/09/12/article-1212907-06649F0B000005DC-905_468x5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07292"/>
            <a:ext cx="2228850" cy="529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84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34400" cy="914400"/>
          </a:xfrm>
        </p:spPr>
        <p:txBody>
          <a:bodyPr/>
          <a:lstStyle/>
          <a:p>
            <a:r>
              <a:rPr lang="en-US" dirty="0" smtClean="0"/>
              <a:t>But Where Did It Show Up First?</a:t>
            </a:r>
            <a:endParaRPr lang="en-US" dirty="0"/>
          </a:p>
        </p:txBody>
      </p:sp>
      <p:pic>
        <p:nvPicPr>
          <p:cNvPr id="3" name="Picture 2" descr="http://mmbiz.qpic.cn/mmbiz/6Ug6fwiaa24MGUKebDYAUPfD8ibLcFFjglicF6xLClaoLzWGupfibHQzWveea1ibRxMibbRjY0QagFTPYrquFibjbm8Gw/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1071282"/>
            <a:ext cx="2688007" cy="57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inktank.fi/wp-content/uploads/2014/05/brave_new_world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253" y="1071282"/>
            <a:ext cx="3018298" cy="57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g6a.flixcart.com/image/book/1/6/8/oxford-bookworms-library-stage-3-frankenstein-original-imadzkgf7aqfcqcg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71282"/>
            <a:ext cx="2830053" cy="57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17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Fiction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756485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Often predicts actual developments:</a:t>
            </a:r>
            <a:endParaRPr lang="en-US" sz="3600" dirty="0"/>
          </a:p>
        </p:txBody>
      </p:sp>
      <p:pic>
        <p:nvPicPr>
          <p:cNvPr id="4098" name="Picture 2" descr="From the Earth to the Moon Jules Ver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6" y="2662186"/>
            <a:ext cx="2362200" cy="404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realitypod.com/wp-content/uploads/2009/10/Apollo-11-moon-landing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73014"/>
            <a:ext cx="2362200" cy="403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gutenberg.net.au/ebooks13/1303141h-Images/TheWorldSetFree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76" y="2662186"/>
            <a:ext cx="2338924" cy="403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cinephilecanucks.com/wp-content/uploads/2015/04/Operation_Upshot-Knothole_-_Badger_001-768x6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76" y="2662184"/>
            <a:ext cx="2338924" cy="404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techdigest.tv/star-trek-communicator-mobile-pho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85" y="1219200"/>
            <a:ext cx="385411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thefinanser.co.uk/.a/6a01053620481c970b01b7c7d1fe3c970b-500w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84" y="1224815"/>
            <a:ext cx="3854116" cy="212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groovyusedbooks.files.wordpress.com/2011/10/2001-space-odyssey-1968-hardcov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62089"/>
            <a:ext cx="3200400" cy="33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imore.com/sites/imore.com/files/styles/large/public/topic_images/2014/topic_ipad_air_ipad_mini_0.png?itok=053pCsJ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457" y="3429000"/>
            <a:ext cx="3200400" cy="334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56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Project Cyborg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34" y="1295400"/>
            <a:ext cx="4369266" cy="54102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 smtClean="0"/>
              <a:t>Culminating Project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Students Design &amp; Build: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Robotic Hand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Helmet w/ LEDs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Synthetic Skin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Multiple Performance-Based Assessments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Technical Paper</a:t>
            </a:r>
          </a:p>
          <a:p>
            <a:pPr lvl="1">
              <a:spcBef>
                <a:spcPts val="1800"/>
              </a:spcBef>
            </a:pPr>
            <a:endParaRPr lang="en-US" dirty="0" smtClean="0"/>
          </a:p>
          <a:p>
            <a:pPr>
              <a:spcBef>
                <a:spcPts val="18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colorTemperature colorTemp="7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6677" y="2064123"/>
            <a:ext cx="5387788" cy="400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5200" y="1219200"/>
            <a:ext cx="6705600" cy="441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4419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914400"/>
          </a:xfrm>
        </p:spPr>
        <p:txBody>
          <a:bodyPr/>
          <a:lstStyle/>
          <a:p>
            <a:r>
              <a:rPr lang="en-US" sz="3700" dirty="0" smtClean="0"/>
              <a:t>About the Presenters – Becky Rice</a:t>
            </a:r>
            <a:endParaRPr lang="en-US" sz="37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599" y="1371601"/>
            <a:ext cx="5630917" cy="5181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FFFF"/>
                </a:solidFill>
              </a:rPr>
              <a:t>English – 7-12</a:t>
            </a:r>
          </a:p>
          <a:p>
            <a:r>
              <a:rPr lang="en-US" sz="3000" dirty="0" smtClean="0">
                <a:solidFill>
                  <a:srgbClr val="00FFFF"/>
                </a:solidFill>
              </a:rPr>
              <a:t>Reading Certified – K-12</a:t>
            </a:r>
          </a:p>
          <a:p>
            <a:r>
              <a:rPr lang="en-US" sz="3000" dirty="0" smtClean="0">
                <a:solidFill>
                  <a:srgbClr val="00FFFF"/>
                </a:solidFill>
              </a:rPr>
              <a:t>Gifted – K-12</a:t>
            </a:r>
          </a:p>
          <a:p>
            <a:r>
              <a:rPr lang="en-US" sz="3000" dirty="0" smtClean="0">
                <a:solidFill>
                  <a:srgbClr val="00FFFF"/>
                </a:solidFill>
              </a:rPr>
              <a:t>BS in English Education from OSU</a:t>
            </a:r>
          </a:p>
          <a:p>
            <a:r>
              <a:rPr lang="en-US" sz="3000" dirty="0" smtClean="0">
                <a:solidFill>
                  <a:srgbClr val="00FFFF"/>
                </a:solidFill>
              </a:rPr>
              <a:t>MA in Administration from OSU</a:t>
            </a:r>
          </a:p>
          <a:p>
            <a:r>
              <a:rPr lang="en-US" sz="3000" dirty="0" smtClean="0">
                <a:solidFill>
                  <a:srgbClr val="00FFFF"/>
                </a:solidFill>
              </a:rPr>
              <a:t>National Board Certified</a:t>
            </a:r>
          </a:p>
          <a:p>
            <a:r>
              <a:rPr lang="en-US" sz="3000" dirty="0" smtClean="0">
                <a:solidFill>
                  <a:srgbClr val="00FFFF"/>
                </a:solidFill>
              </a:rPr>
              <a:t>Master Teacher</a:t>
            </a:r>
          </a:p>
          <a:p>
            <a:r>
              <a:rPr lang="en-US" sz="3000" dirty="0" smtClean="0">
                <a:solidFill>
                  <a:srgbClr val="00FFFF"/>
                </a:solidFill>
              </a:rPr>
              <a:t>30 </a:t>
            </a:r>
            <a:r>
              <a:rPr lang="en-US" sz="3000" dirty="0">
                <a:solidFill>
                  <a:srgbClr val="00FFFF"/>
                </a:solidFill>
              </a:rPr>
              <a:t>Y</a:t>
            </a:r>
            <a:r>
              <a:rPr lang="en-US" sz="3000" dirty="0" smtClean="0">
                <a:solidFill>
                  <a:srgbClr val="00FFFF"/>
                </a:solidFill>
              </a:rPr>
              <a:t>ears Teaching Experience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19200"/>
            <a:ext cx="3040117" cy="518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888" y="1215259"/>
            <a:ext cx="3058512" cy="518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4419600" cy="6705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6200"/>
            <a:ext cx="4394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Lit. &amp; </a:t>
            </a:r>
            <a:r>
              <a:rPr lang="en-US" dirty="0" smtClean="0"/>
              <a:t>Comp. with Honors Bionics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31666" cy="47553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Required Reading</a:t>
            </a:r>
          </a:p>
          <a:p>
            <a:pPr lvl="1"/>
            <a:r>
              <a:rPr lang="en-US" sz="3200" dirty="0" smtClean="0"/>
              <a:t>Frankenstein</a:t>
            </a:r>
          </a:p>
          <a:p>
            <a:pPr lvl="1"/>
            <a:r>
              <a:rPr lang="en-US" sz="3200" dirty="0" smtClean="0"/>
              <a:t>Dr. Jekyll &amp; Mr. Hyde</a:t>
            </a:r>
          </a:p>
          <a:p>
            <a:pPr lvl="1"/>
            <a:r>
              <a:rPr lang="en-US" sz="3200" dirty="0" smtClean="0"/>
              <a:t>Brave New World</a:t>
            </a:r>
          </a:p>
          <a:p>
            <a:r>
              <a:rPr lang="en-US" sz="3600" dirty="0" smtClean="0"/>
              <a:t>Gothic Literature</a:t>
            </a:r>
          </a:p>
          <a:p>
            <a:r>
              <a:rPr lang="en-US" sz="3600" dirty="0" smtClean="0"/>
              <a:t>Scientific Ethics</a:t>
            </a:r>
          </a:p>
          <a:p>
            <a:r>
              <a:rPr lang="en-US" sz="3600" dirty="0" smtClean="0"/>
              <a:t>Socratic Seminars</a:t>
            </a:r>
          </a:p>
          <a:p>
            <a:endParaRPr lang="en-US" sz="3600" dirty="0" smtClean="0"/>
          </a:p>
          <a:p>
            <a:endParaRPr lang="en-US" sz="3600" dirty="0"/>
          </a:p>
        </p:txBody>
      </p:sp>
      <p:pic>
        <p:nvPicPr>
          <p:cNvPr id="1026" name="Picture 2" descr="Image result for gothic cast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5" t="437" r="8401" b="468"/>
          <a:stretch/>
        </p:blipFill>
        <p:spPr bwMode="auto">
          <a:xfrm>
            <a:off x="4953000" y="1600200"/>
            <a:ext cx="4114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eauty and the beas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4114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">
            <a:hlinkClick r:id="rId4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600200"/>
            <a:ext cx="4114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52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70037"/>
            <a:ext cx="2286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 smtClean="0"/>
              <a:t>What’s human? What’s not? </a:t>
            </a:r>
          </a:p>
          <a:p>
            <a:pPr marL="0" indent="0">
              <a:buNone/>
            </a:pPr>
            <a:endParaRPr lang="en-US" sz="3900" dirty="0" smtClean="0"/>
          </a:p>
          <a:p>
            <a:r>
              <a:rPr lang="en-US" sz="3900" dirty="0" smtClean="0"/>
              <a:t>Who or what has rights?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2296" name="Picture 8" descr="http://unconfirmedbreakingnews.com/wp-content/uploads/2014/01/Pitgirl-female-robot-concept-design-front-top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20587"/>
            <a:ext cx="2286000" cy="261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static.comicvine.com/uploads/original/11113/111135808/3448648-2697604-cyborg6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742764"/>
            <a:ext cx="2113428" cy="304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nature.com/polopoly_fs/7.26926.1433851402%21/image/DARPA1.jpg_gen/derivatives/landscape_630/DARP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20587"/>
            <a:ext cx="2057400" cy="261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ytimg.com/vi/yXOhIJg4B7k/maxresdefaul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r="48917"/>
          <a:stretch/>
        </p:blipFill>
        <p:spPr bwMode="auto">
          <a:xfrm>
            <a:off x="4724400" y="3733800"/>
            <a:ext cx="2286000" cy="304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allstreetpr.com/wp-content/uploads/2013/09/microchip_processor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20587"/>
            <a:ext cx="2049553" cy="261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2" y="3733799"/>
            <a:ext cx="2034988" cy="30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00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534400" cy="4525963"/>
          </a:xfrm>
        </p:spPr>
        <p:txBody>
          <a:bodyPr/>
          <a:lstStyle/>
          <a:p>
            <a:r>
              <a:rPr lang="en-US" sz="3200" dirty="0" smtClean="0"/>
              <a:t>Are scientists responsible for their innovations?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1266" name="Picture 2" descr="http://cdn.lineshapespace.com/2015/07/megabots-1024x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15015"/>
            <a:ext cx="3352800" cy="276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mg1.ak.crunchyroll.com/i/spire4/abd282a66b3fb13419684658c52f15e51343625299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115015"/>
            <a:ext cx="2438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www.popularresistance.org/wp-content/uploads/2014/05/rob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01015"/>
            <a:ext cx="3352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terrortrove.com/wp-content/uploads/2014/08/frankenstein_mons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115015"/>
            <a:ext cx="2667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0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2895600" cy="4572000"/>
          </a:xfrm>
        </p:spPr>
        <p:txBody>
          <a:bodyPr/>
          <a:lstStyle/>
          <a:p>
            <a:r>
              <a:rPr lang="en-US" dirty="0" smtClean="0"/>
              <a:t>How do we go about testing? </a:t>
            </a:r>
          </a:p>
          <a:p>
            <a:endParaRPr lang="en-US" dirty="0"/>
          </a:p>
          <a:p>
            <a:pPr marL="68580" indent="0">
              <a:buNone/>
            </a:pPr>
            <a:endParaRPr lang="en-US" dirty="0" smtClean="0"/>
          </a:p>
          <a:p>
            <a:r>
              <a:rPr lang="en-US" dirty="0" smtClean="0"/>
              <a:t>Who or what can be testing subjects? </a:t>
            </a:r>
            <a:endParaRPr lang="en-US" dirty="0"/>
          </a:p>
        </p:txBody>
      </p:sp>
      <p:pic>
        <p:nvPicPr>
          <p:cNvPr id="2050" name="Picture 2" descr="http://orig12.deviantart.net/fd16/f/2012/089/6/a/the_strange_case_of_dr__jekyll_mr_hyde_by_adrean_bc-d4uepz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81" y="1541368"/>
            <a:ext cx="2616119" cy="50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TEhUUEhQVFRUXFRgaFxcXGRgcGBoZGBgYGhgcFxccHCggHRwlHBwYITEhJSorLi4uGh8zODMsNygtLisBCgoKDg0OGxAQGzIkICQsNCwvLCwsLCwsLCwsLSwsLCwsLCwsLCwsLCwsLCwsLCwsLCwsLCwsLCwsLCwsLCwsLP/AABEIARMAtwMBIgACEQEDEQH/xAAcAAABBQEBAQAAAAAAAAAAAAAFAAMEBgcCAQj/xABGEAACAQIEAwUEBwYEBAYDAAABAhEAAwQSITEFQVEGEyJhcTKBkaEHFCNSsdHwQmJykqLBM2PS4RUWJJM0U3OCsvE1Q1T/xAAbAQACAwEBAQAAAAAAAAAAAAAAAwECBQQGB//EADARAAICAQMDAgQFBAMAAAAAAAABAhEDEiExBEFxMmEiUYGxE0JyodEUM8HwYpHx/9oADAMBAAIRAxEAPwC6VF4r/g3P4G/Cn78ZTmMDmQY3PXlUbiBH1d41HdmPTLXzrEvii/c9HPh+Ck0qVKvUGMKlSpVACpUqVACpVKw2EziZI1I2nZS289BXWIwOUKcxMkD2TzVTP9Xyq2l8kEOlU9eHyYzftZdtNVzA79K8bh8Ey0AMwJg6ABsrEbwcrekc6NLAg0qnpw05lE7xJABA8WXU5tTPTkQedR/q2hOphogDXaZPQf79KNLJGKbujSiacMJIGbcprHJiFJGsGGkRvp8Ixwsg6xrEkbeEsC3Qab+vSpUWRYDvLUciiXEsOEcrOaCQTEbHpQ5qeipyBSpUjVgOkGoHurhlpB9a9Z5qAJDWpFKpVoTtSqmomjTbp00IHmdvfUbiX+Bc2/w22225VIvjwnwhv3TEH46VH4l/gXNI+zOnTSvIYvVHybc+H4KRSpUq9QYwqn2OFM1o3Q9sICAxJOhMaEZfMbVAo9gf/wAfiP8A1V/G3VoJPkhg7EcLuKneDK9v76EMAfPmPeKhCrB2MeblxG/w2tEsOWhA19xNd2MDbK2GNoC21tmuvLDLBIDA5oHLSDNW0WrRFgAXB91f6vzqbi8A1u2tw90Vf2YLyev6NDz5VY8WAcPgQQCCxBBnUEgcqiKuyWV/vB91f6vzrzvB91f6vzotxCwqXXUW7WQXQo8TFgCeYD9ARqOdd8XwK2HuMbQyFilpTmiQASzHNPoJ19BqODQWBu8H3V/q/Ove8H3V/q/OiuLw9sKl9EXu2QgpLaXRplnNP73oD5VH4xZVe5yqFzWEdonVmmdydNKhxaCyD3g+6v8AV+dRsViwP2V/q/Oi/G7Kr3WRQuaxbdon2mmdyelVu9hmn1NWit9wGnxE/sqP5vzrgKTsJonbwarvr610twaQIG/uq2v5EUCmwzxMGKaI5GpwBuuZPhFRsTczHlppp5VdMihrLXkV3XlWA6s3Cuoryu7Nottyryo2JNbvCQdSvmIBHvNRuIf+HeDI7s69fD50/iLgA1BInWATHuAJOsVH4gZw7mI+zOnTw7V47EncfJty4fgpVKlSr05jConhOJoth7LW2IdgSwcAyCIgZD0G886GUqE2uCAieJhbbW7Kd2H0di2Z2HSYAA8gKdt8Zy91CaW0KMC0h0b2gRl0+e1CraEkAbkgD1O1SW4e8XDE900OBuNSJjmJG9WUpdgpHXdh1burTyGmc2aFIgKQAOf7VFeLXRbtYRG9u34mWYI1BAPQ/lQu3gnAzB1UEhZzRqy5gJ9PdUa7bZGIYQynUHqOvWpukBMxONtvca4bbyzZoziAZk/sTT9zjIZ7ua2Tbu6smbZhsytl0I9Kl8QwCPhVu21VXQKbgXmGUax8/wCam+yeAS45N1QwMhVPMiCx9wKj/wB1WqWqr5I2oHPjV7gWQp0uFw2YcxlgjL0896cxWOt3O7zW3+ztqmjjULOp8Gm9NDBO4NwBAuaJzIoB5CCwio+IsMjFXBVhuDVG2STcXjrdw281t/BbVIDjULMT4POh1HcBbQ4O9cNtC6MArRyOXfqdTXnZaylxriuisFtlgSNZBA36VbQ5Ne4XRXXEKff86Ye4AD7gPdRPG4RxbFwqMrnwkFY312OgHntUK/wa8JZlQDPlJNy2AHicvt7xUxjZFjWGYFTyjWB0ofdvzsAB5URThF/vDbCEOFzFWKrK9QSQCPMTUK7g2UA+AgkgZXRttdcrGPfTFGiBilTot1w0cqkDvD3SDA50q4CnevKikBr7MBqdKjcUP2Fz+Bvwp7E+yfDm/d66+lR+I/4D6R9mdOmm21eOxL4ov3NyfD8FJpUqVeoMYVKlSqAHcPcCyTvlIXSRJ0M69JqdiOJ+LvEzC4chaQMpZVKtz2ado60MpVZSaICWIxtp1K5WQG4jQoBAC28hAJYc5jyqJj8T3txnIjMdugAAGvPQDWmKVDk2BZOGYru71pXHgu2LaMDtqIHz095p7s/AxndoSUto6g9TmBYn1M+4CqzcxDt7Ts0dWJ/E0rd9lnKzLO8EifWKuslNEUGcAqfVrou5gv1i2Gy6EDrqD8Kj8es3DfeVkKoKlQSvdAAK066Rues1AbFOZBdyDvLNr66617avMfCXYLlI3MARtHQkDSock1RNBvhDMuBxBUsDnWCsg7pMEeU032W4jce7dUu7xYYwzMROZep3obbuEAgXmWNoZgNdToNvzqBdsFCe7vsASdFLDrEwR0AnzHmA2EuPYhoNcAv58PeVhIRReUHk66fA8x+dNXVLYGZJP1uesnuqYskgmLzCdzmaT6kHf1pWrhAIF5ljYAsBr0E+v62opBQd4fIGHt3B9qtm+SD7Sow8APMSOXKqS+UqClvIBoWGYgk6jVp6HSan9zqWF4qTuQWBPrBmo+OuGBmul4OxLGPSTTdVqiKBt9uVNMsV2p5/CvCKAORSpUqkDXbwMeEweX6g/gabxVhntsgjMykdBJEV3iQMplcw08MTMEEaetPYQarAgaadPKvGY9qfubkuGVkdksR/l/zH8qR7JYj/AC/5j+VX06fIc6qfHeNRiVdJKYbKbpH+Y4UiPJRPvrfxznN0Zv4aYPTsjiDt3f8AMf8ATXv/ACfiP8v+Y/6a0G0wMRsRI/Xvroiq/jSKaUZ3/wAn4j/L/mP+mub3ZO+qszG2Aqlj4jsBJ/ZrRjQTtpeyYDFsOWGu/EowFWjllJpBpRk54zZ+98jUjD4605gXFk9ZH9qzhnNeo5HOK1n0irZi1kj3Rpd2+iiTcT3E/PSoL8bsh8maT1A0+NUJ8S3U1HVzM1MejXdkTyx/KjUExVs//sX4n8qg4ztBYtmCxP8ACJqkreMb1AvXJNEOjV7sMmSNfCv3L6O1eH/f/l/3py12isOYBafNf96zsVP4aPEKa+kxilN2anw/D99GQrr1JH9qO2OxeJf2Ta/mP+mq52RB00rX+z7SB6Uv+mhdDmvhso7/AEf4s/8Ak/zn/TUPE/RvjToO5j/1D/prYqVNXSwQjWzGE+jPHf5P/cP+mvH+jbGgSe5/7h/01tAqBxTEwIHOiWCCJjJtmMXuw2KUwTZ/nPn+75V7V9x1wIxM7hJJj9/RRyGlKl6EP0IZvqSpCnKeR3j3U7g901k6a9fOmcQQFObbTnHPTWRGvnTuEjwxtpHWK8NDt5Nh9zntPjDbRSHKTm1jmEJHI7RNU7C4tGS+xfQqocgMEEXGALmI2IHPaiP0h8bSFtIZZSS7RKrmtvCn94gMY6DWJFUNeIzYvrM5lXWOlzNzPOT1r1XTYG8d/wC8nIsiiqfuaRwDtRbUgXcRZCiROZdjmafaMawNqMXu22BXfEqf4VY/gtYv2b4S2LxC2FcIWDHMRIGVS22nSp/GuC2MNe7l8Ubrj2slsAKfukm5vz2pk+lw6qbd/Jf+CHJ5HaRpGM+kTBhT3bPcPIBGHzYCq12t+kOzewOItC3dD3LZQHwlfEY1OadvLnQnh3CuHXIz4nEIfO2sfEZvnTvbDshg7WBe/YxFy6c6KDntldW1nKkzAOk0Qx9PGSW92RKMkuDKzf8AI14cR5VOGDTz+NOjh9vod/OtPXE5lhm+AX3s+UVzbOu9S8dh1WMum/X+9Qlq8WmthUouLpkpW8NQ51rsMQI5U3UpUQ3Y4golw4eIUPtrRjhCgGTQyY8mkdjxyrVOAHTf0rKOyqnetU4Coga0p8nW/SWWvAfdXoqHdxoVZmdSPnEU1ujjo6xeJCETtBqpcS4jnBeYPeAD003/ABp3i/Fs2aB/sP0aA2SWQgGIJLdfZbbpsNR1pMhkEOcRxeVXZgnIAu2pggwqxOxJ9KVVbtmwW5bIMnuwC28kSN6VQlsOci8XSYOXf9TzHLzpu/3ndnuyFuZfCeQaNDrOgNdX7RaIYrBmRE7ERqCOfTlTWPcpZc5jKofESoOg3JMKPfArweL1R8my+5W+1LW7WFSypzXMxe4SPaJs3MxZtYYzoDrHxqk4a6TavRoMqyJBkZxGuXSDRfjqKLSQwNw5iSAYC5Xhc25JiSTqx8gAK5bc91cMxAXaY9sDXWvZ4Y1H6/5M7J8Mq8/YtP0St/1+21tyOvIae4mq32o4NiLV68bilpu3CWGsy5JJ6TvRT6MsYFxqtrBVhoCdx5frStcxdhHJMAkiGECSOoP3uXmK5+ozvDmuuURigpR3Pna3dYajly/Rp9OISCrDePl1/XOtX4/2KF7VNAB0APvECPWqNxXsPcScsH130+WsE0+HUY587DHgyL+27X+9ivXMNzQ6dDTXeH307cw9y0YZT+Vds6uNfcaff1FafowXjbkgT+tDUIVOxw001B589jUAV0Q4OLJerc5JpCvK9Wrix23VkwCBSukyPxFVu1Vos29LZ8l/EVDLwLx2VGoJOg/GtR4GdAQKzTsrbmNK07g0AAfhSXydb9IS41jksWu9uuttEKlmY6R0HU+VZDxD6UbIJW1ZuXBmJzMwQGTOi6n4wa0D6UrOfhd4EhfYMkgDRl/vXzfFMas5Vwa32c40uMR7oUqRKMp1iRpqN+tOMCo0cbMTy1yMoge8fGqV2E4+MOxtMjOLtxAI5HYkj4fOtS4vwCZPLy3qrRdLuZ32kUsU00CgTyED85r2pXHOGFZU6jzj3UqEi9F+ukx4QCeQJgb8z+vfQvtWf+hxJO/1e5py9g0RxQGQ5iQOZWZ35RrQvtTH/D8TG31a5HpkMV4Lp18cP1L7o2JvZ+DGhirhX2mIjQTtv19T8TXuZirLyYRr5EGodpxEgjbnTiYoc2Br3VGNZM4Vxl8M4a1AcaSQDvM6H1q28P8ApLdFg2A76ksXgEkk6IBoPIVnmIWdQaKcOwjsgKrI15gc/WqZMOOe8kMhOa2RY+J/SRjXb7MLaBMAASfi1d2+2OP0FxLV4Zpgr4vSUYSPdVY4hh3GXMpHi6j861vsxwC3icKjKNSEVtQShA1DCfSPjzqqx44rZIvGU7bbaooN7j112b7AamQANBAjzkR76DcVx4Zsy2BaPODIPqCP1+G3/wDIDKSEZSGImZG3MxudT8af4n2AW4FtqtvIupciLhOs+IaxHKrqCX5S0supU5nzUwb0HSdKaitO4v8ARu9vZpITMykRA8m2J+G1Uu5wscjPw2609SOSWGQCYUlFT7/DmB20rn/h7ctauJ0si296t1keC0Z5L+IqsPg3USQateFH2dnWNBv60MvAu3Zp9hWo8GbYVl3ZzQzP6+daFhMaqLzzRSHyddXE7+kywX4ZfULnOVYExBDCDPl56V8wNiyDBArTvpQ+kc3l+pYYkINL7j9sg+wp+6OZ5nTYGcod5p3JxvbYO8Ax6JftXGBKo4ZgN4Fb1wztbZxQHdtmn9kaFfWvmvBt4xvHl6GrJ2axTW8QhV8usHWJHQzVZIvCRr/HMEGGYqAJ5mlUrGEXFGTKRpMmfzpVVcDxy9mynIAW5ToPf7qHdoxOCv5o/wAB56eyZ91EMTGUySBpqN9xEe+h3aL/AMFfj/yH339g714Lp/XD9S/wa0uH4MXxFhegqItkCpd3ypiD+jXuzFJGCsAnYGrJh8CuXb8KrmCkHX8aN2sYRtS5p9jpwae5dOzvBMNbtHEYpCxNzurSho8US7SOmgn1q08N4RaF11w97LcyhzaYSVB0kGRJ215ZhIqp9j82Iyd8QMNhe+usecgISD7tvQ0E7Rdve+xq38Hba14QhJPiaZU6Dbwx12pGhuVnba06VJq15V3sq8K21ubfhzbtEIbjF4G5J9PLlRAXAP2vnWUdju0xDkYpgGhtd5MplEgaQA2m3ppRHtJxw92ShidoEc40Pp05fJizNLZHFLopOelv6kD6UOLSj900eIJIOpCwWE8hLIIG+Y1jJQnXXrNWvF4x75S1GYkkBZ3mdRruBHwqzdnPo8Y4Zc4Zrl0B49lUGoAPPXerRle7HZMCVK9vmZlYxBnU6eetXXgfZVMUBluKj7gdfPy+dGOI9grGHhmD3NPZQMQx8mUECmhwLDWWtqVvWLlwyjOz2zM7KGgGrOb7FY4Y6d2hXfo/vrpow8o/2IFRsR2fYKBk1XcDWPlWl9mmv20NvFMLgBhXA1I6vGk+lReO4oW7oOFTPcmGJnKDAAEAQTG/+1UllyR35X7lFgUpONfVcFF4dfW3cCucp6N/91YeKcSUWnlsqxqREx0GvPapmPxYsA3r6LduZdcoGij8BPKqR2+4mty3aKAr3gzFdo6Ajyq8J63ugyY/w48lFxXDgzEoMq8hUY8MHNoqUWNN102cDSPFsqvs+8n+3lXhr015UAWHs32ouYeUPiQ7ZjsfypVXa8qCdTPoa4DHhIB8xI+Ej8aE9qifqOJ1E/V7mo29g6iil60GEEsNZ8LMp+KkGhfai1/0OIVQT/09wKNSfYIA6k18/wCnr8SH6l9zdn6X4MMAcETcJ8o3qSbtTV7J4z23tiygALPedUVZmA4nMCY9mJ8qauGyghT3zfegrb9y+0fUx6V78w7Z7gsPcuHwKT57AepNScQRbOXMGMCY2kiY921Dnxbn9ox0Gg+AqLfvZR50abJU6Lp2Y7ULh++Rl7xGUd5bmCUPgbK3JhmVvd5092W7Po9y3iWzJhzdKljBCTIAOmm412EzpWcWbpVs36M7j3itp7JYg2+GX0dPs3SQ8+Ei5ABA5kSIpGXHW67nf0ufVHdbr+efK/gpy3hnYCYztEEajMY9aIcRuXFGVmJBXSY2kNtPWh+IsrbZTMoYYMOa7gjzNTuJ49LgVgZPQAfPQCNq53Fpo0I5IuLtgXDkpetXMubI0wY15fr+1XTH9tXvoLKq9lbihZMkwsDKcoJM69eU6bxuEYScsKAMuunM+sz+tK77RdnA6EkqkDQLMxyBJP4fPQUxPcQ4d0HsR2XOJsqb+PhFAjvRZ0jWASI0NZb2vxc3jat4j6wgVVzQsSugCsBqAI1Gm/nTY4HdDE90GAO0g1Pt4pLXt4VRykz85piajxuLcJ5LUpaV4/ggcPx2INpkXE3VAj7MOwUgeQNX/sV2zBtd2xIvgKis5HdatC5tiOkbSeU1TMM9tWe51BgchQ7gls3LxQCe8BUerEZfnA99W5sU1opXybPiOEYpLi3b+ItusybfdwAu5yweQnUz76yztfxMX8S7qMqjRV6Af3qz8GwL4XB4i9duXBkRkWyxJUG54AVEwN+g2NZ+7SSTzq2NUI6iT2TODXleE14DTTlYjXhr2uaCBUqVKgD6EvnwnxBf3jsPnXF69kts5cjKhYusSIUnMsyJ5idJru8dDpm8vfUDtBYNzCXkHhL2WX0LLHymvn/T/wByH6l90b2T0vwYbiDdObvS7OLs3cxJOcroWJ56MKaBo/2Iv2sPigMfbDWxfK3luDMBkVlkjWcrmfdR7h3COH4gLiMtxbbultkVguVs1xS5HmFBKj1619BowLsoriBJBgmB5nyqLxDDOkFhAbajfH8UsI1kOkBYVhqE+0yltNWYEEnqG5RUbgvFLfek4te9tlSIOsEezA9aEDoDYbDs7BUVnYmIUE6mtR4jwnE4Pg6K9za6rMp1CZ2AVV5zJk8t43moPCO1mHF21ZFpbVnOJcKARCQpOkk5tSTzim+3PaluJ4m1hcIGNkOAoA8V24dM8D9kCY8pJ8paVbkJ09jzhmGN1LauZKLEwN2JIHuBj3UWfgGaANNdjzA1M/Ie+rBwDs6bBe3cWGVj7x+ww66ae6jt7CBFny/U1xZOTXwOopruROD4EAEc9IAn5+7+9HbHBlceITr86AcLvfaHeCdJ8j/c1ckxq2rZdthp5k6AR74qmLdluplKPpGW7OWokgKo1JPTnP8AvWafSBjcPeQYbDIMquXe7pLFVYAD93WjfaLiOKxSzGS2SAttSesS53Y842/Gqvwrhd0OLqNkdJKyAQdSCCp0IM7HqelOlXYVi1c5HfsUvCIMtwMYgDLXHZjHGxiFcJmIdTH8LA/2rRuI9n7d5x9YtizcuGFuJpbdvuleT/I+R3d4b2OXC2rt64D3agkk7lVmY9dvfUpl5447O6ob+mvHohtYVCJk3bnluLYP9Rj+HrWWE1F4zxW5ibr3LhJZ2k6k+QHmAIA8gKhd4wMAkeVP01wZTyN8hVq5Aili1a0lpnBm4pPLkdIpu3eDbGgGOGvK9ivDQAia8rw17QB9C3xpEx5/o1D4w8Ya4ZmLZM9YG9ScXhhcABJEEHQKdv4lIqNxdWGGui3JcWWCwBJYKY0AiZ5bV8/6etcN/wAy+5u5PTLwZF2we0952suRcJi5auDxF5IJUgQRtv03qqi8wGXMYkmATExEx1jT3nrRrtrpjMy6Eqh98kfgBQBhrX0FHnk9g3j+Nd4iIgyLkQPOubuwQo6xGvUsT5ULQSelNLTgaiibZ4auf0VcOd8YL6EAWPjnupcVIHorn3Cqdh1BYAnKpYAtE5QTqY5xvFfQ3Yni/BcPbt4TDYhHLvvcWGe4RALMVAk7AeYFDJjzZE7XcUu2baYkS5RwHHVDbttEjzJNeNx5b6obZBVlzTMbzMjrsPjR/wCkjComBulVEKjPA55Uj3aKBWSfRNxNBeazdIGfVGO0818p5e+kTjdnXgyVSNf4Nw8Bc58I0jTbzormw+XxuoChmJJgACZJnlE1VuK8ddvs7CajSCW1Gsxl56DpvVQvtddLiKutwZV16mNzptMcvxqkKR1vC8m8nRo97juCkWwwOwXKIHlBMTpPzpzB8Ms3CHtOrLGnqNp6xWX9meILhe9OLth2ZSltnTMoImNI1WYJIqwcO4dgLZD2seyhRbDfbFQ2Qg37hWf2wcoXYEyB0lZN9xeTA4bRv7l6u4BmIBh7e8EAjyIB8qp/0s9oMlkYdfHdLAlFIiNSM+hgjQx6Gn7Xa3vMSLeB8dm3abvLjAwWJPi19rYQTvJqv9krNm895oW49245a5cYkLoSW05wrRPzq+tJWhTwytKe21+5m3C+zV7EXWyJLQXyz013NFOB8LCl1vKM3MGDy3B2PrVx4mDh2vHDpp3VxGuFGWJttsGZpHLxAake/PU4ndAVX3t+BTzyHYHrB28jVrckKyY/w5EbtzdBvIq7LbH4+XpVbohxi6WuknUx+dQXWmR4OeTt2P2sWw5yPP8AOpdrEhvI0LNKpIsMUq74TYLqZkawDy99KqWMSbPoO9mynJGblmmPfFMY+0zWHX9o2yPCY1I5HSNedP3/AGdZG2wkzOkCDz8qhcZtFsLdVMwJssFyzn9mBHPNXgOn9cP1I3cnpfgpWKwuG4hNm8otYqzpbugRmQGVDj9pfmOXMVmTgePyuGP6qLdoMNew2Ktk94jFQQWOp8RETz0AqLw3AG9dup071p5Zhmy/ryr6At9zzwLmlXrCCRU7gnC2xLm2hAbKSs8yCNPLQ71LdbglexBFOK5G2/L15U/jeF3bRIuW2EbkCV/mGlXbCdmlucE7wD7UO94N1g5QvvUEaxqRrpFVc0qLxg237Gh9ueOpiOFq6RF3AXbpA9oeBFAMcgzkHzWsG4ZfyuD0OlWbhPaFbfCcTY0Nx3VE65HlnP4/AVTlaDURXJLdVRrvZvjKs65oAjUwvh85j2dhp8taux7PC541PiYgnnMkev6HurD+D4qCOlbB2P7SFYUgldIZTr6EE/OktaX7GlHI5w+Hn7hu12QtgRcVnUA5czMQo3ACnQRtoKg3fo8wz+LIyHcrJI/22NWnC8fS4JCOP4gB7xBNTl4gIJggDnyq+mLEf1HUQ9im8V4MmBwN4IQucZFJ0guco1UZjEnz0qjdizfwrBXstAIBuWPGQoBAKjXMIIMjXTbWjP0g8cXEOyMxWzYBaB+085NfeYA99VPsf2lu2MaLsF7YAR7QMQh0Vl2GdSZPUSOQi6iuBcsk5Nyluzan4emJw7AXFuBhBeBMjcMOR5EHXfasR7bYBLTi0urlpLDkoOmnrWjY7tKcR4rKGy+zOGElY2YRB30naqTx7h+VS2rMxksTJPvobS2Fq63Mx4v/AIh91c5ARNF+KcOEE86FYfTSmVQhrchuteVJxVvnUZaCDQuxuEH1cawTrqJHMUqidmsfktgDp7qVJb3OqMlRsmJzZTk9rl035+VdFoWTyGvSucTGU5iQNDImdD5a0xxDFLasPcaSiWyx5mFE89zXgcKuUV7/AMGzLv4G+I4UOuZUQ3rYJss4kK8Vi/Z3Ed3ibobYm4D6ydT6a1cH+lKyD4bd1hpqSB8qpHBeHtjLl8W2CO2d1DEknMSco+Op+Ve4wQljT1GNklGTSRx2mwAtujAznWT1zDf3bU32WuFcVbIBImGgciIPu2op2qvnuks3LUX1iTv5eGNwdPnzpvsEQbzodykr/wC0yf7V05GtDaERXxJMva5kIbcSdT5+fWNP1FHeGY5Mnd5QqwYC6Bc06AAbmZ0HuNA7N6DlbbpHKprKN1ien639DXA/c6lJxMc4nZNm9ctkDRiNDIAOoAPPQioQbWaPduIOMueQSfXKCfPnGuulADWjF2rOOXIW4MxJyjUzoPXat6+j3s2vdhmXMf2mbWD0A2nbzr584RjTauo41ysDHUcwYr607N4+1cw9p7JHdlRlAAEeWnMGocdx0ZtQ2O8FgQLlz7oICjp4QT86Adu+KmwkIYhc7noJAEDrJ+Yqz47itmyJuXEXyJ1/lGtZD284+uKdlQkWiRMCGfKBAJPsiddjNVm0kXwxlOVvgpfa3i63UtsrA+PMy/tEqpAJ6BST65/KonYa/mvXV5ukg8tGg/8AyFEsPhhMWbMnnlBJ97GT/arFwXs/i1DXmt93aRSxzaEwCdPOBVI5ldDp9M0tV0Q7WNay8kE+KCu+hHPTyJotxB1u2ww9w/2rzjGDF23nQrmEHlrE9aqGA7QNavFLnsk/A7TUyqSvuc9kfiFhgWzAgSdYMVW8QkNoK0zigW5bJGsis2xBJmdwYpkZakLkhq4ulc4TCB58jXTbVPwFoZRrBmplwVSthPhVmJA00pUT4ZbBkxB+VKuZt2WNXuzHhieU7e/3UN7S2GfBYhFEu1hwAObFSNCfOpfELiBIuGFYgb5dd95EbVG43ie6wd24kEJYZl6EKsjXpXh8CanB/wDJff5m9Oqa9jHML2Hxbja2n8Tf2ANF+G9lL2HFwhlN5Mj2yswYzZl1jy+I6UJxfbzEvIUJb0HsifxpcK7ZYhb6PduFkGhXlB0mPL8691JZGjFvEuC7YzDJxPCi6gAvpMjYgjcNWbcPxRwuKVmBBR/EOccwfxq68RxxwOIGLtEtYvf4ijqRoegmqR2gxl3E3WxDWiivtAOWBoPFEE1GJPjsyuR/9mscWu27dg3mPhgEHrPICdT+VVO72vtZWADgwY0G8GKqV7HXHVQ7swVQqidABtAqHdojhS5Jlkvgbv3mdizksx3J3NN145rma6RBNwuHG7HToKs+A7R3bSC3buuqCYUMconoNqp3fGN6Qvt1qji2OhkUexbv+LtOpnzJor2Sx9i7i7aYs/Zs0aGBJ9nMek/jVCtFm0zVYeF8GDCWdp6AClygu4+PUs+lVu4PDeBcgZQPAsFwDt4R8darnbHjKXlNpDKkQ0HruKoeGxTqsZyx5kxJ9TXSYnnNVT22FSp7235OX7OW+TOPIO350HxnY1SZW4R6waPjE+dctemi2GzI3DOGNaQozZ15VTe0dkWrjdG19av3eGN6p3bWxmUNzFXg6ZWXBWxeEx5f2mrHweERoAbMsctPSqpYbxCdoj4irJwOyBbWDVsjFxYSs3CFH6/tSp/uxl0pUnUWNB7Rdo7WEUFw7sSAqW1LMZMDyHvOvKag8S4xZxfDcS9hwV7i4DMgqchkONx+omimPtXe/stbWVGYOTcKqFYpJ7sDxtAMSRHvqv3ME1nhWMRrAsHJiDkDlwQV9rMSd+leQwRw6YP82pd18/lz2/ffsbM5TtrtT7e3zMzwHZg3Ne+QDyBP5UTvdjraWmYXizhSVEAKT57mqhY4hcT2Wru7xe827mvauMr5MhShXBbeH41xgzYvYe5cUjwsIJAIkREmhScYvJhjhmDKpPMEHzFDsNx66gAzHSp7dqWKlWWZEcqroafBWwZmqZwrBrdcKzZR+NCjiK7s40qQy6EUxp1sVstmL7OWkBgE+ZoJiMCq+yNqdftVcZcra6ULGOZm33pcYz7lnKJxcw5nQaV59WNT8K06UTawKu5UVpAWxbINWfhDnSoK4bXaiOHWNhVJOywbs3Yrk3oPkagC551zdaRVaALC8K8GLHWhdq7IrrvKKJsJvi9KrPafEHKQATNFe+oPxy74YqY8kNlXW5EGiHDeIOgIG01EsiG1250UxVsD2NopsiiC+C4mWXU/jSqvWLxWRXlLcCbGP+NYj/8Aovf9x/zrm5xa+wIa9dIIgg3HII6ETqKhUqZpj8iNTETSqYMaJQ92vhBBBiGOXLJEeU+s7VxcxCkOMgBZ8wM+yNfCNNtT8ulWII1KiFziClrh7lBnWABHh0iRpv8AD+9NpjQM32anMirrGhCZSRpuT4vWgCHSqamOUFPs18III5NKhZ26jNz1Jrh8UDbyZBOYnNpIB5DQUARaVSlxYFopkWSfbgZgNNJ6b/Hyr25jAQ4CKM2WNB4Y3jTnQBGFw9T8TXX1hvvN8TTmOxIuEEIEgRA/iJnbzj3U7cxqkk92ACmWARoc2aRppp4fTnQBH+sv95via9+tP99v5j+dPpjlGT7NTl328XhA108p56kxFcjGL4Ps18LMdf2pMgMOYHz29ABn6y/32/mNe/Wn++38x/OnTi1yMotgS+YNuVGkLJGo0/WstXrwa4WygAtOUaCOggdNKAPPrL/fb4n869+tP99v5j+dPHGL9p9mvj2/cMGcummp22+AIbxWIDhQFC5QBIiTAUawB0n1Y60Ac/Wn++38x/OuWvMd2J9SalLj1BU90vhWDtqdPEdInTpzPMzXC4weHwL4bmeIGo08O0xv8aAIuY9a67w9T8TT13EgqwCAEvmB5jT2dtqjUAe5j1NKvKVACpUqVACpUqVACpUqVACpUqVACpUqVACpUqVACpUqVACpUqVACpUqVACpUqVACpUqVACpUqVAH//Z"/>
          <p:cNvSpPr>
            <a:spLocks noChangeAspect="1" noChangeArrowheads="1"/>
          </p:cNvSpPr>
          <p:nvPr/>
        </p:nvSpPr>
        <p:spPr bwMode="auto">
          <a:xfrm>
            <a:off x="155575" y="-1257300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6" descr="data:image/jpeg;base64,/9j/4AAQSkZJRgABAQAAAQABAAD/2wCEAAkGBxQTEhUUEhQVFRUXFRgaFxcXGRgcGBoZGBgYGhgcFxccHCggHRwlHBwYITEhJSorLi4uGh8zODMsNygtLisBCgoKDg0OGxAQGzIkICQsNCwvLCwsLCwsLCwsLSwsLCwsLCwsLCwsLCwsLCwsLCwsLCwsLCwsLCwsLCwsLCwsLP/AABEIARMAtwMBIgACEQEDEQH/xAAcAAABBQEBAQAAAAAAAAAAAAAFAAMEBgcCAQj/xABGEAACAQIEAwUEBwYEBAYDAAABAhEAAwQSITEFQVEGEyJhcTKBkaEHFCNSsdHwQmJykqLBM2PS4RUWJJM0U3OCsvE1Q1T/xAAbAQACAwEBAQAAAAAAAAAAAAAAAwECBQQGB//EADARAAICAQMDAgQFBAMAAAAAAAABAhEDEiExBEFxMmEiUYGxE0JyodEUM8HwYpHx/9oADAMBAAIRAxEAPwC6VF4r/g3P4G/Cn78ZTmMDmQY3PXlUbiBH1d41HdmPTLXzrEvii/c9HPh+Ck0qVKvUGMKlSpVACpUqVACpVKw2EziZI1I2nZS289BXWIwOUKcxMkD2TzVTP9Xyq2l8kEOlU9eHyYzftZdtNVzA79K8bh8Ey0AMwJg6ABsrEbwcrekc6NLAg0qnpw05lE7xJABA8WXU5tTPTkQedR/q2hOphogDXaZPQf79KNLJGKbujSiacMJIGbcprHJiFJGsGGkRvp8Ixwsg6xrEkbeEsC3Qab+vSpUWRYDvLUciiXEsOEcrOaCQTEbHpQ5qeipyBSpUjVgOkGoHurhlpB9a9Z5qAJDWpFKpVoTtSqmomjTbp00IHmdvfUbiX+Bc2/w22225VIvjwnwhv3TEH46VH4l/gXNI+zOnTSvIYvVHybc+H4KRSpUq9QYwqn2OFM1o3Q9sICAxJOhMaEZfMbVAo9gf/wAfiP8A1V/G3VoJPkhg7EcLuKneDK9v76EMAfPmPeKhCrB2MeblxG/w2tEsOWhA19xNd2MDbK2GNoC21tmuvLDLBIDA5oHLSDNW0WrRFgAXB91f6vzqbi8A1u2tw90Vf2YLyev6NDz5VY8WAcPgQQCCxBBnUEgcqiKuyWV/vB91f6vzrzvB91f6vzotxCwqXXUW7WQXQo8TFgCeYD9ARqOdd8XwK2HuMbQyFilpTmiQASzHNPoJ19BqODQWBu8H3V/q/Ove8H3V/q/OiuLw9sKl9EXu2QgpLaXRplnNP73oD5VH4xZVe5yqFzWEdonVmmdydNKhxaCyD3g+6v8AV+dRsViwP2V/q/Oi/G7Kr3WRQuaxbdon2mmdyelVu9hmn1NWit9wGnxE/sqP5vzrgKTsJonbwarvr610twaQIG/uq2v5EUCmwzxMGKaI5GpwBuuZPhFRsTczHlppp5VdMihrLXkV3XlWA6s3Cuoryu7Nottyryo2JNbvCQdSvmIBHvNRuIf+HeDI7s69fD50/iLgA1BInWATHuAJOsVH4gZw7mI+zOnTw7V47EncfJty4fgpVKlSr05jConhOJoth7LW2IdgSwcAyCIgZD0G886GUqE2uCAieJhbbW7Kd2H0di2Z2HSYAA8gKdt8Zy91CaW0KMC0h0b2gRl0+e1CraEkAbkgD1O1SW4e8XDE900OBuNSJjmJG9WUpdgpHXdh1burTyGmc2aFIgKQAOf7VFeLXRbtYRG9u34mWYI1BAPQ/lQu3gnAzB1UEhZzRqy5gJ9PdUa7bZGIYQynUHqOvWpukBMxONtvca4bbyzZoziAZk/sTT9zjIZ7ua2Tbu6smbZhsytl0I9Kl8QwCPhVu21VXQKbgXmGUax8/wCam+yeAS45N1QwMhVPMiCx9wKj/wB1WqWqr5I2oHPjV7gWQp0uFw2YcxlgjL0896cxWOt3O7zW3+ztqmjjULOp8Gm9NDBO4NwBAuaJzIoB5CCwio+IsMjFXBVhuDVG2STcXjrdw281t/BbVIDjULMT4POh1HcBbQ4O9cNtC6MArRyOXfqdTXnZaylxriuisFtlgSNZBA36VbQ5Ne4XRXXEKff86Ye4AD7gPdRPG4RxbFwqMrnwkFY312OgHntUK/wa8JZlQDPlJNy2AHicvt7xUxjZFjWGYFTyjWB0ofdvzsAB5URThF/vDbCEOFzFWKrK9QSQCPMTUK7g2UA+AgkgZXRttdcrGPfTFGiBilTot1w0cqkDvD3SDA50q4CnevKikBr7MBqdKjcUP2Fz+Bvwp7E+yfDm/d66+lR+I/4D6R9mdOmm21eOxL4ov3NyfD8FJpUqVeoMYVKlSqAHcPcCyTvlIXSRJ0M69JqdiOJ+LvEzC4chaQMpZVKtz2ado60MpVZSaICWIxtp1K5WQG4jQoBAC28hAJYc5jyqJj8T3txnIjMdugAAGvPQDWmKVDk2BZOGYru71pXHgu2LaMDtqIHz095p7s/AxndoSUto6g9TmBYn1M+4CqzcxDt7Ts0dWJ/E0rd9lnKzLO8EifWKuslNEUGcAqfVrou5gv1i2Gy6EDrqD8Kj8es3DfeVkKoKlQSvdAAK066Rues1AbFOZBdyDvLNr66617avMfCXYLlI3MARtHQkDSock1RNBvhDMuBxBUsDnWCsg7pMEeU032W4jce7dUu7xYYwzMROZep3obbuEAgXmWNoZgNdToNvzqBdsFCe7vsASdFLDrEwR0AnzHmA2EuPYhoNcAv58PeVhIRReUHk66fA8x+dNXVLYGZJP1uesnuqYskgmLzCdzmaT6kHf1pWrhAIF5ljYAsBr0E+v62opBQd4fIGHt3B9qtm+SD7Sow8APMSOXKqS+UqClvIBoWGYgk6jVp6HSan9zqWF4qTuQWBPrBmo+OuGBmul4OxLGPSTTdVqiKBt9uVNMsV2p5/CvCKAORSpUqkDXbwMeEweX6g/gabxVhntsgjMykdBJEV3iQMplcw08MTMEEaetPYQarAgaadPKvGY9qfubkuGVkdksR/l/zH8qR7JYj/AC/5j+VX06fIc6qfHeNRiVdJKYbKbpH+Y4UiPJRPvrfxznN0Zv4aYPTsjiDt3f8AMf8ATXv/ACfiP8v+Y/6a0G0wMRsRI/Xvroiq/jSKaUZ3/wAn4j/L/mP+mub3ZO+qszG2Aqlj4jsBJ/ZrRjQTtpeyYDFsOWGu/EowFWjllJpBpRk54zZ+98jUjD4605gXFk9ZH9qzhnNeo5HOK1n0irZi1kj3Rpd2+iiTcT3E/PSoL8bsh8maT1A0+NUJ8S3U1HVzM1MejXdkTyx/KjUExVs//sX4n8qg4ztBYtmCxP8ACJqkreMb1AvXJNEOjV7sMmSNfCv3L6O1eH/f/l/3py12isOYBafNf96zsVP4aPEKa+kxilN2anw/D99GQrr1JH9qO2OxeJf2Ta/mP+mq52RB00rX+z7SB6Uv+mhdDmvhso7/AEf4s/8Ak/zn/TUPE/RvjToO5j/1D/prYqVNXSwQjWzGE+jPHf5P/cP+mvH+jbGgSe5/7h/01tAqBxTEwIHOiWCCJjJtmMXuw2KUwTZ/nPn+75V7V9x1wIxM7hJJj9/RRyGlKl6EP0IZvqSpCnKeR3j3U7g901k6a9fOmcQQFObbTnHPTWRGvnTuEjwxtpHWK8NDt5Nh9zntPjDbRSHKTm1jmEJHI7RNU7C4tGS+xfQqocgMEEXGALmI2IHPaiP0h8bSFtIZZSS7RKrmtvCn94gMY6DWJFUNeIzYvrM5lXWOlzNzPOT1r1XTYG8d/wC8nIsiiqfuaRwDtRbUgXcRZCiROZdjmafaMawNqMXu22BXfEqf4VY/gtYv2b4S2LxC2FcIWDHMRIGVS22nSp/GuC2MNe7l8Ubrj2slsAKfukm5vz2pk+lw6qbd/Jf+CHJ5HaRpGM+kTBhT3bPcPIBGHzYCq12t+kOzewOItC3dD3LZQHwlfEY1OadvLnQnh3CuHXIz4nEIfO2sfEZvnTvbDshg7WBe/YxFy6c6KDntldW1nKkzAOk0Qx9PGSW92RKMkuDKzf8AI14cR5VOGDTz+NOjh9vod/OtPXE5lhm+AX3s+UVzbOu9S8dh1WMum/X+9Qlq8WmthUouLpkpW8NQ51rsMQI5U3UpUQ3Y4golw4eIUPtrRjhCgGTQyY8mkdjxyrVOAHTf0rKOyqnetU4Coga0p8nW/SWWvAfdXoqHdxoVZmdSPnEU1ujjo6xeJCETtBqpcS4jnBeYPeAD003/ABp3i/Fs2aB/sP0aA2SWQgGIJLdfZbbpsNR1pMhkEOcRxeVXZgnIAu2pggwqxOxJ9KVVbtmwW5bIMnuwC28kSN6VQlsOci8XSYOXf9TzHLzpu/3ndnuyFuZfCeQaNDrOgNdX7RaIYrBmRE7ERqCOfTlTWPcpZc5jKofESoOg3JMKPfArweL1R8my+5W+1LW7WFSypzXMxe4SPaJs3MxZtYYzoDrHxqk4a6TavRoMqyJBkZxGuXSDRfjqKLSQwNw5iSAYC5Xhc25JiSTqx8gAK5bc91cMxAXaY9sDXWvZ4Y1H6/5M7J8Mq8/YtP0St/1+21tyOvIae4mq32o4NiLV68bilpu3CWGsy5JJ6TvRT6MsYFxqtrBVhoCdx5frStcxdhHJMAkiGECSOoP3uXmK5+ozvDmuuURigpR3Pna3dYajly/Rp9OISCrDePl1/XOtX4/2KF7VNAB0APvECPWqNxXsPcScsH130+WsE0+HUY587DHgyL+27X+9ivXMNzQ6dDTXeH307cw9y0YZT+Vds6uNfcaff1FafowXjbkgT+tDUIVOxw001B589jUAV0Q4OLJerc5JpCvK9Wrix23VkwCBSukyPxFVu1Vos29LZ8l/EVDLwLx2VGoJOg/GtR4GdAQKzTsrbmNK07g0AAfhSXydb9IS41jksWu9uuttEKlmY6R0HU+VZDxD6UbIJW1ZuXBmJzMwQGTOi6n4wa0D6UrOfhd4EhfYMkgDRl/vXzfFMas5Vwa32c40uMR7oUqRKMp1iRpqN+tOMCo0cbMTy1yMoge8fGqV2E4+MOxtMjOLtxAI5HYkj4fOtS4vwCZPLy3qrRdLuZ32kUsU00CgTyED85r2pXHOGFZU6jzj3UqEi9F+ukx4QCeQJgb8z+vfQvtWf+hxJO/1e5py9g0RxQGQ5iQOZWZ35RrQvtTH/D8TG31a5HpkMV4Lp18cP1L7o2JvZ+DGhirhX2mIjQTtv19T8TXuZirLyYRr5EGodpxEgjbnTiYoc2Br3VGNZM4Vxl8M4a1AcaSQDvM6H1q28P8ApLdFg2A76ksXgEkk6IBoPIVnmIWdQaKcOwjsgKrI15gc/WqZMOOe8kMhOa2RY+J/SRjXb7MLaBMAASfi1d2+2OP0FxLV4Zpgr4vSUYSPdVY4hh3GXMpHi6j861vsxwC3icKjKNSEVtQShA1DCfSPjzqqx44rZIvGU7bbaooN7j112b7AamQANBAjzkR76DcVx4Zsy2BaPODIPqCP1+G3/wDIDKSEZSGImZG3MxudT8af4n2AW4FtqtvIupciLhOs+IaxHKrqCX5S0supU5nzUwb0HSdKaitO4v8ARu9vZpITMykRA8m2J+G1Uu5wscjPw2609SOSWGQCYUlFT7/DmB20rn/h7ctauJ0si296t1keC0Z5L+IqsPg3USQateFH2dnWNBv60MvAu3Zp9hWo8GbYVl3ZzQzP6+daFhMaqLzzRSHyddXE7+kywX4ZfULnOVYExBDCDPl56V8wNiyDBArTvpQ+kc3l+pYYkINL7j9sg+wp+6OZ5nTYGcod5p3JxvbYO8Ax6JftXGBKo4ZgN4Fb1wztbZxQHdtmn9kaFfWvmvBt4xvHl6GrJ2axTW8QhV8usHWJHQzVZIvCRr/HMEGGYqAJ5mlUrGEXFGTKRpMmfzpVVcDxy9mynIAW5ToPf7qHdoxOCv5o/wAB56eyZ91EMTGUySBpqN9xEe+h3aL/AMFfj/yH339g714Lp/XD9S/wa0uH4MXxFhegqItkCpd3ypiD+jXuzFJGCsAnYGrJh8CuXb8KrmCkHX8aN2sYRtS5p9jpwae5dOzvBMNbtHEYpCxNzurSho8US7SOmgn1q08N4RaF11w97LcyhzaYSVB0kGRJ215ZhIqp9j82Iyd8QMNhe+usecgISD7tvQ0E7Rdve+xq38Hba14QhJPiaZU6Dbwx12pGhuVnba06VJq15V3sq8K21ubfhzbtEIbjF4G5J9PLlRAXAP2vnWUdju0xDkYpgGhtd5MplEgaQA2m3ppRHtJxw92ShidoEc40Pp05fJizNLZHFLopOelv6kD6UOLSj900eIJIOpCwWE8hLIIG+Y1jJQnXXrNWvF4x75S1GYkkBZ3mdRruBHwqzdnPo8Y4Zc4Zrl0B49lUGoAPPXerRle7HZMCVK9vmZlYxBnU6eetXXgfZVMUBluKj7gdfPy+dGOI9grGHhmD3NPZQMQx8mUECmhwLDWWtqVvWLlwyjOz2zM7KGgGrOb7FY4Y6d2hXfo/vrpow8o/2IFRsR2fYKBk1XcDWPlWl9mmv20NvFMLgBhXA1I6vGk+lReO4oW7oOFTPcmGJnKDAAEAQTG/+1UllyR35X7lFgUpONfVcFF4dfW3cCucp6N/91YeKcSUWnlsqxqREx0GvPapmPxYsA3r6LduZdcoGij8BPKqR2+4mty3aKAr3gzFdo6Ajyq8J63ugyY/w48lFxXDgzEoMq8hUY8MHNoqUWNN102cDSPFsqvs+8n+3lXhr015UAWHs32ouYeUPiQ7ZjsfypVXa8qCdTPoa4DHhIB8xI+Ej8aE9qifqOJ1E/V7mo29g6iil60GEEsNZ8LMp+KkGhfai1/0OIVQT/09wKNSfYIA6k18/wCnr8SH6l9zdn6X4MMAcETcJ8o3qSbtTV7J4z23tiygALPedUVZmA4nMCY9mJ8qauGyghT3zfegrb9y+0fUx6V78w7Z7gsPcuHwKT57AepNScQRbOXMGMCY2kiY921Dnxbn9ox0Gg+AqLfvZR50abJU6Lp2Y7ULh++Rl7xGUd5bmCUPgbK3JhmVvd5092W7Po9y3iWzJhzdKljBCTIAOmm412EzpWcWbpVs36M7j3itp7JYg2+GX0dPs3SQ8+Ei5ABA5kSIpGXHW67nf0ufVHdbr+efK/gpy3hnYCYztEEajMY9aIcRuXFGVmJBXSY2kNtPWh+IsrbZTMoYYMOa7gjzNTuJ49LgVgZPQAfPQCNq53Fpo0I5IuLtgXDkpetXMubI0wY15fr+1XTH9tXvoLKq9lbihZMkwsDKcoJM69eU6bxuEYScsKAMuunM+sz+tK77RdnA6EkqkDQLMxyBJP4fPQUxPcQ4d0HsR2XOJsqb+PhFAjvRZ0jWASI0NZb2vxc3jat4j6wgVVzQsSugCsBqAI1Gm/nTY4HdDE90GAO0g1Pt4pLXt4VRykz85piajxuLcJ5LUpaV4/ggcPx2INpkXE3VAj7MOwUgeQNX/sV2zBtd2xIvgKis5HdatC5tiOkbSeU1TMM9tWe51BgchQ7gls3LxQCe8BUerEZfnA99W5sU1opXybPiOEYpLi3b+ItusybfdwAu5yweQnUz76yztfxMX8S7qMqjRV6Af3qz8GwL4XB4i9duXBkRkWyxJUG54AVEwN+g2NZ+7SSTzq2NUI6iT2TODXleE14DTTlYjXhr2uaCBUqVKgD6EvnwnxBf3jsPnXF69kts5cjKhYusSIUnMsyJ5idJru8dDpm8vfUDtBYNzCXkHhL2WX0LLHymvn/T/wByH6l90b2T0vwYbiDdObvS7OLs3cxJOcroWJ56MKaBo/2Iv2sPigMfbDWxfK3luDMBkVlkjWcrmfdR7h3COH4gLiMtxbbultkVguVs1xS5HmFBKj1619BowLsoriBJBgmB5nyqLxDDOkFhAbajfH8UsI1kOkBYVhqE+0yltNWYEEnqG5RUbgvFLfek4te9tlSIOsEezA9aEDoDYbDs7BUVnYmIUE6mtR4jwnE4Pg6K9za6rMp1CZ2AVV5zJk8t43moPCO1mHF21ZFpbVnOJcKARCQpOkk5tSTzim+3PaluJ4m1hcIGNkOAoA8V24dM8D9kCY8pJ8paVbkJ09jzhmGN1LauZKLEwN2JIHuBj3UWfgGaANNdjzA1M/Ie+rBwDs6bBe3cWGVj7x+ww66ae6jt7CBFny/U1xZOTXwOopruROD4EAEc9IAn5+7+9HbHBlceITr86AcLvfaHeCdJ8j/c1ckxq2rZdthp5k6AR74qmLdluplKPpGW7OWokgKo1JPTnP8AvWafSBjcPeQYbDIMquXe7pLFVYAD93WjfaLiOKxSzGS2SAttSesS53Y842/Gqvwrhd0OLqNkdJKyAQdSCCp0IM7HqelOlXYVi1c5HfsUvCIMtwMYgDLXHZjHGxiFcJmIdTH8LA/2rRuI9n7d5x9YtizcuGFuJpbdvuleT/I+R3d4b2OXC2rt64D3agkk7lVmY9dvfUpl5447O6ob+mvHohtYVCJk3bnluLYP9Rj+HrWWE1F4zxW5ibr3LhJZ2k6k+QHmAIA8gKhd4wMAkeVP01wZTyN8hVq5Aili1a0lpnBm4pPLkdIpu3eDbGgGOGvK9ivDQAia8rw17QB9C3xpEx5/o1D4w8Ya4ZmLZM9YG9ScXhhcABJEEHQKdv4lIqNxdWGGui3JcWWCwBJYKY0AiZ5bV8/6etcN/wAy+5u5PTLwZF2we0952suRcJi5auDxF5IJUgQRtv03qqi8wGXMYkmATExEx1jT3nrRrtrpjMy6Eqh98kfgBQBhrX0FHnk9g3j+Nd4iIgyLkQPOubuwQo6xGvUsT5ULQSelNLTgaiibZ4auf0VcOd8YL6EAWPjnupcVIHorn3Cqdh1BYAnKpYAtE5QTqY5xvFfQ3Yni/BcPbt4TDYhHLvvcWGe4RALMVAk7AeYFDJjzZE7XcUu2baYkS5RwHHVDbttEjzJNeNx5b6obZBVlzTMbzMjrsPjR/wCkjComBulVEKjPA55Uj3aKBWSfRNxNBeazdIGfVGO0818p5e+kTjdnXgyVSNf4Nw8Bc58I0jTbzormw+XxuoChmJJgACZJnlE1VuK8ddvs7CajSCW1Gsxl56DpvVQvtddLiKutwZV16mNzptMcvxqkKR1vC8m8nRo97juCkWwwOwXKIHlBMTpPzpzB8Ms3CHtOrLGnqNp6xWX9meILhe9OLth2ZSltnTMoImNI1WYJIqwcO4dgLZD2seyhRbDfbFQ2Qg37hWf2wcoXYEyB0lZN9xeTA4bRv7l6u4BmIBh7e8EAjyIB8qp/0s9oMlkYdfHdLAlFIiNSM+hgjQx6Gn7Xa3vMSLeB8dm3abvLjAwWJPi19rYQTvJqv9krNm895oW49245a5cYkLoSW05wrRPzq+tJWhTwytKe21+5m3C+zV7EXWyJLQXyz013NFOB8LCl1vKM3MGDy3B2PrVx4mDh2vHDpp3VxGuFGWJttsGZpHLxAake/PU4ndAVX3t+BTzyHYHrB28jVrckKyY/w5EbtzdBvIq7LbH4+XpVbohxi6WuknUx+dQXWmR4OeTt2P2sWw5yPP8AOpdrEhvI0LNKpIsMUq74TYLqZkawDy99KqWMSbPoO9mynJGblmmPfFMY+0zWHX9o2yPCY1I5HSNedP3/AGdZG2wkzOkCDz8qhcZtFsLdVMwJssFyzn9mBHPNXgOn9cP1I3cnpfgpWKwuG4hNm8otYqzpbugRmQGVDj9pfmOXMVmTgePyuGP6qLdoMNew2Ktk94jFQQWOp8RETz0AqLw3AG9dup071p5Zhmy/ryr6At9zzwLmlXrCCRU7gnC2xLm2hAbKSs8yCNPLQ71LdbglexBFOK5G2/L15U/jeF3bRIuW2EbkCV/mGlXbCdmlucE7wD7UO94N1g5QvvUEaxqRrpFVc0qLxg237Gh9ueOpiOFq6RF3AXbpA9oeBFAMcgzkHzWsG4ZfyuD0OlWbhPaFbfCcTY0Nx3VE65HlnP4/AVTlaDURXJLdVRrvZvjKs65oAjUwvh85j2dhp8taux7PC541PiYgnnMkev6HurD+D4qCOlbB2P7SFYUgldIZTr6EE/OktaX7GlHI5w+Hn7hu12QtgRcVnUA5czMQo3ACnQRtoKg3fo8wz+LIyHcrJI/22NWnC8fS4JCOP4gB7xBNTl4gIJggDnyq+mLEf1HUQ9im8V4MmBwN4IQucZFJ0guco1UZjEnz0qjdizfwrBXstAIBuWPGQoBAKjXMIIMjXTbWjP0g8cXEOyMxWzYBaB+085NfeYA99VPsf2lu2MaLsF7YAR7QMQh0Vl2GdSZPUSOQi6iuBcsk5Nyluzan4emJw7AXFuBhBeBMjcMOR5EHXfasR7bYBLTi0urlpLDkoOmnrWjY7tKcR4rKGy+zOGElY2YRB30naqTx7h+VS2rMxksTJPvobS2Fq63Mx4v/AIh91c5ARNF+KcOEE86FYfTSmVQhrchuteVJxVvnUZaCDQuxuEH1cawTrqJHMUqidmsfktgDp7qVJb3OqMlRsmJzZTk9rl035+VdFoWTyGvSucTGU5iQNDImdD5a0xxDFLasPcaSiWyx5mFE89zXgcKuUV7/AMGzLv4G+I4UOuZUQ3rYJss4kK8Vi/Z3Ed3ibobYm4D6ydT6a1cH+lKyD4bd1hpqSB8qpHBeHtjLl8W2CO2d1DEknMSco+Op+Ve4wQljT1GNklGTSRx2mwAtujAznWT1zDf3bU32WuFcVbIBImGgciIPu2op2qvnuks3LUX1iTv5eGNwdPnzpvsEQbzodykr/wC0yf7V05GtDaERXxJMva5kIbcSdT5+fWNP1FHeGY5Mnd5QqwYC6Bc06AAbmZ0HuNA7N6DlbbpHKprKN1ien639DXA/c6lJxMc4nZNm9ctkDRiNDIAOoAPPQioQbWaPduIOMueQSfXKCfPnGuulADWjF2rOOXIW4MxJyjUzoPXat6+j3s2vdhmXMf2mbWD0A2nbzr584RjTauo41ysDHUcwYr607N4+1cw9p7JHdlRlAAEeWnMGocdx0ZtQ2O8FgQLlz7oICjp4QT86Adu+KmwkIYhc7noJAEDrJ+Yqz47itmyJuXEXyJ1/lGtZD284+uKdlQkWiRMCGfKBAJPsiddjNVm0kXwxlOVvgpfa3i63UtsrA+PMy/tEqpAJ6BST65/KonYa/mvXV5ukg8tGg/8AyFEsPhhMWbMnnlBJ97GT/arFwXs/i1DXmt93aRSxzaEwCdPOBVI5ldDp9M0tV0Q7WNay8kE+KCu+hHPTyJotxB1u2ww9w/2rzjGDF23nQrmEHlrE9aqGA7QNavFLnsk/A7TUyqSvuc9kfiFhgWzAgSdYMVW8QkNoK0zigW5bJGsis2xBJmdwYpkZakLkhq4ulc4TCB58jXTbVPwFoZRrBmplwVSthPhVmJA00pUT4ZbBkxB+VKuZt2WNXuzHhieU7e/3UN7S2GfBYhFEu1hwAObFSNCfOpfELiBIuGFYgb5dd95EbVG43ie6wd24kEJYZl6EKsjXpXh8CanB/wDJff5m9Oqa9jHML2Hxbja2n8Tf2ANF+G9lL2HFwhlN5Mj2yswYzZl1jy+I6UJxfbzEvIUJb0HsifxpcK7ZYhb6PduFkGhXlB0mPL8691JZGjFvEuC7YzDJxPCi6gAvpMjYgjcNWbcPxRwuKVmBBR/EOccwfxq68RxxwOIGLtEtYvf4ijqRoegmqR2gxl3E3WxDWiivtAOWBoPFEE1GJPjsyuR/9mscWu27dg3mPhgEHrPICdT+VVO72vtZWADgwY0G8GKqV7HXHVQ7swVQqidABtAqHdojhS5Jlkvgbv3mdizksx3J3NN145rma6RBNwuHG7HToKs+A7R3bSC3buuqCYUMconoNqp3fGN6Qvt1qji2OhkUexbv+LtOpnzJor2Sx9i7i7aYs/Zs0aGBJ9nMek/jVCtFm0zVYeF8GDCWdp6AClygu4+PUs+lVu4PDeBcgZQPAsFwDt4R8darnbHjKXlNpDKkQ0HruKoeGxTqsZyx5kxJ9TXSYnnNVT22FSp7235OX7OW+TOPIO350HxnY1SZW4R6waPjE+dctemi2GzI3DOGNaQozZ15VTe0dkWrjdG19av3eGN6p3bWxmUNzFXg6ZWXBWxeEx5f2mrHweERoAbMsctPSqpYbxCdoj4irJwOyBbWDVsjFxYSs3CFH6/tSp/uxl0pUnUWNB7Rdo7WEUFw7sSAqW1LMZMDyHvOvKag8S4xZxfDcS9hwV7i4DMgqchkONx+omimPtXe/stbWVGYOTcKqFYpJ7sDxtAMSRHvqv3ME1nhWMRrAsHJiDkDlwQV9rMSd+leQwRw6YP82pd18/lz2/ffsbM5TtrtT7e3zMzwHZg3Ne+QDyBP5UTvdjraWmYXizhSVEAKT57mqhY4hcT2Wru7xe827mvauMr5MhShXBbeH41xgzYvYe5cUjwsIJAIkREmhScYvJhjhmDKpPMEHzFDsNx66gAzHSp7dqWKlWWZEcqroafBWwZmqZwrBrdcKzZR+NCjiK7s40qQy6EUxp1sVstmL7OWkBgE+ZoJiMCq+yNqdftVcZcra6ULGOZm33pcYz7lnKJxcw5nQaV59WNT8K06UTawKu5UVpAWxbINWfhDnSoK4bXaiOHWNhVJOywbs3Yrk3oPkagC551zdaRVaALC8K8GLHWhdq7IrrvKKJsJvi9KrPafEHKQATNFe+oPxy74YqY8kNlXW5EGiHDeIOgIG01EsiG1250UxVsD2NopsiiC+C4mWXU/jSqvWLxWRXlLcCbGP+NYj/8Aovf9x/zrm5xa+wIa9dIIgg3HII6ETqKhUqZpj8iNTETSqYMaJQ92vhBBBiGOXLJEeU+s7VxcxCkOMgBZ8wM+yNfCNNtT8ulWII1KiFziClrh7lBnWABHh0iRpv8AD+9NpjQM32anMirrGhCZSRpuT4vWgCHSqamOUFPs18III5NKhZ26jNz1Jrh8UDbyZBOYnNpIB5DQUARaVSlxYFopkWSfbgZgNNJ6b/Hyr25jAQ4CKM2WNB4Y3jTnQBGFw9T8TXX1hvvN8TTmOxIuEEIEgRA/iJnbzj3U7cxqkk92ACmWARoc2aRppp4fTnQBH+sv95via9+tP99v5j+dPpjlGT7NTl328XhA108p56kxFcjGL4Ps18LMdf2pMgMOYHz29ABn6y/32/mNe/Wn++38x/OnTi1yMotgS+YNuVGkLJGo0/WstXrwa4WygAtOUaCOggdNKAPPrL/fb4n869+tP99v5j+dPHGL9p9mvj2/cMGcummp22+AIbxWIDhQFC5QBIiTAUawB0n1Y60Ac/Wn++38x/OuWvMd2J9SalLj1BU90vhWDtqdPEdInTpzPMzXC4weHwL4bmeIGo08O0xv8aAIuY9a67w9T8TT13EgqwCAEvmB5jT2dtqjUAe5j1NKvKVACpUqVACpUqVACpUqVACpUqVACpUqVACpUqVACpUqVACpUqVACpUqVACpUqVACpUqVACpUqVAH//Z"/>
          <p:cNvSpPr>
            <a:spLocks noChangeAspect="1" noChangeArrowheads="1"/>
          </p:cNvSpPr>
          <p:nvPr/>
        </p:nvSpPr>
        <p:spPr bwMode="auto">
          <a:xfrm>
            <a:off x="307975" y="-1104900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74" name="Picture 2" descr="https://upload.wikimedia.org/wikipedia/commons/f/ff/Wistar_r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12" y="4191001"/>
            <a:ext cx="325195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e/ef/Tuskegee_stud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12" y="1553779"/>
            <a:ext cx="3247469" cy="26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6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2743200" cy="4572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How much should we meddle with natural biology?</a:t>
            </a:r>
          </a:p>
          <a:p>
            <a:endParaRPr lang="en-US" dirty="0"/>
          </a:p>
          <a:p>
            <a:r>
              <a:rPr lang="en-US" dirty="0" smtClean="0"/>
              <a:t>What about genetic &amp; reproductive manipulation? </a:t>
            </a:r>
            <a:endParaRPr lang="en-US" dirty="0"/>
          </a:p>
        </p:txBody>
      </p:sp>
      <p:pic>
        <p:nvPicPr>
          <p:cNvPr id="3074" name="Picture 2" descr="https://www.prestwickhouse.com/ProductImages/21051050-c7bc-4bbe-a8b9-400cd008c046/images/302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97" y="1524000"/>
            <a:ext cx="232530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iq2oz.com/assets/Uploads/_resampled/SetWidth422-Designer-Babies-Email-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9" y="1524000"/>
            <a:ext cx="36290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media.mnn.com/assets/images/2013/07/corn_4.jpg.560x0_q80_crop-sm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8" y="4076700"/>
            <a:ext cx="36290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36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Integrating with SLO’s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50292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Build Pre &amp; Post assessments around measureable components of the class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Learning Style Inventories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Statistics and Analysis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Abstract Writing</a:t>
            </a:r>
          </a:p>
          <a:p>
            <a:pPr>
              <a:lnSpc>
                <a:spcPct val="130000"/>
              </a:lnSpc>
            </a:pPr>
            <a:endParaRPr lang="en-US" dirty="0"/>
          </a:p>
        </p:txBody>
      </p:sp>
      <p:pic>
        <p:nvPicPr>
          <p:cNvPr id="2050" name="Picture 2" descr="Image result for teacher evalu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476624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14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14400"/>
          </a:xfrm>
        </p:spPr>
        <p:txBody>
          <a:bodyPr/>
          <a:lstStyle/>
          <a:p>
            <a:r>
              <a:rPr lang="en-US" dirty="0" smtClean="0"/>
              <a:t>Student Outcomes </a:t>
            </a:r>
            <a:br>
              <a:rPr lang="en-US" dirty="0" smtClean="0"/>
            </a:br>
            <a:r>
              <a:rPr lang="en-US" dirty="0" smtClean="0"/>
              <a:t>(Why it’s worth it)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799" cy="5181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Competitions &amp; Scholarships</a:t>
            </a:r>
          </a:p>
          <a:p>
            <a:r>
              <a:rPr lang="en-US" sz="2800" dirty="0"/>
              <a:t>Scientific Writing &amp; Reading Skills</a:t>
            </a:r>
          </a:p>
          <a:p>
            <a:r>
              <a:rPr lang="en-US" sz="2800" dirty="0"/>
              <a:t>Science Application</a:t>
            </a:r>
          </a:p>
          <a:p>
            <a:r>
              <a:rPr lang="en-US" sz="2800" dirty="0"/>
              <a:t>Oral &amp; Written Communication Skills </a:t>
            </a:r>
          </a:p>
          <a:p>
            <a:r>
              <a:rPr lang="en-US" sz="2800" dirty="0"/>
              <a:t>Understanding of the Scientific </a:t>
            </a:r>
            <a:r>
              <a:rPr lang="en-US" sz="2800" dirty="0" smtClean="0"/>
              <a:t>Method</a:t>
            </a:r>
          </a:p>
          <a:p>
            <a:r>
              <a:rPr lang="en-US" sz="2800" dirty="0" smtClean="0"/>
              <a:t>Increased Resiliency</a:t>
            </a:r>
          </a:p>
          <a:p>
            <a:r>
              <a:rPr lang="en-US" sz="2800" dirty="0" smtClean="0"/>
              <a:t>Research Experience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5021" y="2624980"/>
            <a:ext cx="4724401" cy="328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8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this looks from the Teacher’s 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734" y="1600200"/>
            <a:ext cx="5436066" cy="475536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Facilitators</a:t>
            </a:r>
          </a:p>
          <a:p>
            <a:r>
              <a:rPr lang="en-US" dirty="0" smtClean="0"/>
              <a:t>Editors</a:t>
            </a:r>
          </a:p>
          <a:p>
            <a:r>
              <a:rPr lang="en-US" dirty="0" smtClean="0"/>
              <a:t>Guides</a:t>
            </a:r>
          </a:p>
          <a:p>
            <a:r>
              <a:rPr lang="en-US" dirty="0" smtClean="0"/>
              <a:t>Discussion leaders</a:t>
            </a:r>
          </a:p>
          <a:p>
            <a:r>
              <a:rPr lang="en-US" dirty="0" smtClean="0"/>
              <a:t>Respond to a question with a question, not an answer</a:t>
            </a:r>
          </a:p>
          <a:p>
            <a:r>
              <a:rPr lang="en-US" dirty="0" smtClean="0"/>
              <a:t>Organization and management </a:t>
            </a:r>
          </a:p>
          <a:p>
            <a:r>
              <a:rPr lang="en-US" dirty="0" smtClean="0"/>
              <a:t>Minimal direct instruction</a:t>
            </a:r>
          </a:p>
          <a:p>
            <a:r>
              <a:rPr lang="en-US" dirty="0" smtClean="0"/>
              <a:t>Independent learners</a:t>
            </a:r>
          </a:p>
          <a:p>
            <a:endParaRPr lang="en-US" dirty="0"/>
          </a:p>
        </p:txBody>
      </p:sp>
      <p:pic>
        <p:nvPicPr>
          <p:cNvPr id="3074" name="Picture 2" descr="Image result for facilit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7432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facilita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600200"/>
            <a:ext cx="309730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0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7772400" cy="914400"/>
          </a:xfrm>
        </p:spPr>
        <p:txBody>
          <a:bodyPr/>
          <a:lstStyle/>
          <a:p>
            <a:r>
              <a:rPr lang="en-US" sz="9600" dirty="0" smtClean="0"/>
              <a:t>Questions? </a:t>
            </a:r>
            <a:endParaRPr lang="en-US" sz="9600" dirty="0"/>
          </a:p>
        </p:txBody>
      </p:sp>
      <p:sp>
        <p:nvSpPr>
          <p:cNvPr id="3" name="Rectangle 2"/>
          <p:cNvSpPr/>
          <p:nvPr/>
        </p:nvSpPr>
        <p:spPr>
          <a:xfrm>
            <a:off x="1066800" y="2667000"/>
            <a:ext cx="739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FFFF"/>
                </a:solidFill>
              </a:rPr>
              <a:t>Becky Rice – </a:t>
            </a:r>
            <a:r>
              <a:rPr lang="en-US" sz="3600" dirty="0" smtClean="0">
                <a:solidFill>
                  <a:srgbClr val="00FFFF"/>
                </a:solidFill>
                <a:hlinkClick r:id="rId2"/>
              </a:rPr>
              <a:t>RiceB@GJPS.org</a:t>
            </a:r>
            <a:endParaRPr lang="en-US" sz="3600" dirty="0" smtClean="0">
              <a:solidFill>
                <a:srgbClr val="00FFFF"/>
              </a:solidFill>
            </a:endParaRPr>
          </a:p>
          <a:p>
            <a:pPr algn="ctr"/>
            <a:endParaRPr lang="en-US" sz="3600" dirty="0">
              <a:solidFill>
                <a:srgbClr val="00FFFF"/>
              </a:solidFill>
            </a:endParaRPr>
          </a:p>
          <a:p>
            <a:pPr algn="ctr"/>
            <a:r>
              <a:rPr lang="en-US" sz="3600" dirty="0">
                <a:solidFill>
                  <a:srgbClr val="00FFFF"/>
                </a:solidFill>
              </a:rPr>
              <a:t>Tyler Bruns – </a:t>
            </a:r>
            <a:r>
              <a:rPr lang="en-US" sz="3600" dirty="0" smtClean="0">
                <a:solidFill>
                  <a:srgbClr val="00FFFF"/>
                </a:solidFill>
                <a:hlinkClick r:id="rId3"/>
              </a:rPr>
              <a:t>BrunsT@GJPS.org</a:t>
            </a:r>
            <a:endParaRPr lang="en-US" sz="3600" dirty="0">
              <a:solidFill>
                <a:srgbClr val="00FFFF"/>
              </a:solidFill>
            </a:endParaRPr>
          </a:p>
          <a:p>
            <a:pPr algn="ctr"/>
            <a:endParaRPr lang="en-US" sz="36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0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914400"/>
          </a:xfrm>
        </p:spPr>
        <p:txBody>
          <a:bodyPr/>
          <a:lstStyle/>
          <a:p>
            <a:r>
              <a:rPr lang="en-US" sz="3700" dirty="0" smtClean="0"/>
              <a:t>About the Presenters – Tyler Bruns</a:t>
            </a:r>
            <a:endParaRPr lang="en-US" sz="37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5486400" cy="495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FFFF"/>
                </a:solidFill>
              </a:rPr>
              <a:t>Chemistry – 7-12</a:t>
            </a:r>
          </a:p>
          <a:p>
            <a:r>
              <a:rPr lang="en-US" sz="3200" dirty="0" smtClean="0">
                <a:solidFill>
                  <a:srgbClr val="00FFFF"/>
                </a:solidFill>
              </a:rPr>
              <a:t>Earth Science – 7-12</a:t>
            </a:r>
          </a:p>
          <a:p>
            <a:r>
              <a:rPr lang="en-US" sz="3200" dirty="0" smtClean="0">
                <a:solidFill>
                  <a:srgbClr val="00FFFF"/>
                </a:solidFill>
              </a:rPr>
              <a:t>BS in Science Education from MU</a:t>
            </a:r>
          </a:p>
          <a:p>
            <a:r>
              <a:rPr lang="en-US" sz="3200" dirty="0" smtClean="0">
                <a:solidFill>
                  <a:srgbClr val="00FFFF"/>
                </a:solidFill>
              </a:rPr>
              <a:t>MA in Administration from AU</a:t>
            </a:r>
          </a:p>
          <a:p>
            <a:r>
              <a:rPr lang="en-US" sz="3200" dirty="0" smtClean="0">
                <a:solidFill>
                  <a:srgbClr val="00FFFF"/>
                </a:solidFill>
              </a:rPr>
              <a:t>6 Years Teaching Experience</a:t>
            </a:r>
          </a:p>
          <a:p>
            <a:endParaRPr lang="en-US" sz="32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5400"/>
            <a:ext cx="3048000" cy="5181600"/>
          </a:xfrm>
        </p:spPr>
      </p:pic>
    </p:spTree>
    <p:extLst>
      <p:ext uri="{BB962C8B-B14F-4D97-AF65-F5344CB8AC3E}">
        <p14:creationId xmlns:p14="http://schemas.microsoft.com/office/powerpoint/2010/main" val="313434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4191000" cy="914400"/>
          </a:xfrm>
        </p:spPr>
        <p:txBody>
          <a:bodyPr/>
          <a:lstStyle/>
          <a:p>
            <a:r>
              <a:rPr lang="en-US" dirty="0" smtClean="0"/>
              <a:t>Fred Donelson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5257800" cy="5829300"/>
          </a:xfrm>
        </p:spPr>
        <p:txBody>
          <a:bodyPr>
            <a:normAutofit/>
          </a:bodyPr>
          <a:lstStyle/>
          <a:p>
            <a:r>
              <a:rPr lang="en-US" dirty="0" smtClean="0"/>
              <a:t>Co-created the courses with Becky Rice.</a:t>
            </a:r>
          </a:p>
          <a:p>
            <a:r>
              <a:rPr lang="en-US" dirty="0" smtClean="0"/>
              <a:t>Retired in 2015.</a:t>
            </a:r>
          </a:p>
          <a:p>
            <a:r>
              <a:rPr lang="en-US" dirty="0" smtClean="0"/>
              <a:t>Currently teaching at Capital University.</a:t>
            </a:r>
          </a:p>
          <a:p>
            <a:r>
              <a:rPr lang="en-US" dirty="0" smtClean="0"/>
              <a:t>Also freelancing as the “Transferable Teacher”</a:t>
            </a:r>
          </a:p>
          <a:p>
            <a:pPr lvl="1"/>
            <a:r>
              <a:rPr lang="en-US" dirty="0" smtClean="0"/>
              <a:t>Master Teacher</a:t>
            </a:r>
          </a:p>
          <a:p>
            <a:pPr lvl="1"/>
            <a:r>
              <a:rPr lang="en-US" dirty="0" smtClean="0"/>
              <a:t>Motivational Speaker</a:t>
            </a:r>
          </a:p>
          <a:p>
            <a:pPr lvl="1"/>
            <a:r>
              <a:rPr lang="en-US" dirty="0" smtClean="0"/>
              <a:t>Educational Consultant</a:t>
            </a:r>
          </a:p>
          <a:p>
            <a:r>
              <a:rPr lang="en-US" b="1" u="sng" dirty="0" smtClean="0">
                <a:solidFill>
                  <a:srgbClr val="00B0F0"/>
                </a:solidFill>
              </a:rPr>
              <a:t>G</a:t>
            </a:r>
            <a:r>
              <a:rPr lang="en-US" b="1" u="sng" dirty="0" smtClean="0">
                <a:solidFill>
                  <a:srgbClr val="FF0000"/>
                </a:solidFill>
              </a:rPr>
              <a:t>o</a:t>
            </a:r>
            <a:r>
              <a:rPr lang="en-US" b="1" u="sng" dirty="0" smtClean="0">
                <a:solidFill>
                  <a:srgbClr val="FFFF00"/>
                </a:solidFill>
              </a:rPr>
              <a:t>o</a:t>
            </a:r>
            <a:r>
              <a:rPr lang="en-US" b="1" u="sng" dirty="0" smtClean="0">
                <a:solidFill>
                  <a:srgbClr val="00B0F0"/>
                </a:solidFill>
              </a:rPr>
              <a:t>g</a:t>
            </a:r>
            <a:r>
              <a:rPr lang="en-US" b="1" u="sng" dirty="0" smtClean="0">
                <a:solidFill>
                  <a:srgbClr val="00B050"/>
                </a:solidFill>
              </a:rPr>
              <a:t>l</a:t>
            </a:r>
            <a:r>
              <a:rPr lang="en-US" b="1" u="sng" dirty="0" smtClean="0">
                <a:solidFill>
                  <a:srgbClr val="FF0000"/>
                </a:solidFill>
              </a:rPr>
              <a:t>e</a:t>
            </a:r>
            <a:r>
              <a:rPr lang="en-US" b="1" dirty="0" smtClean="0"/>
              <a:t>: </a:t>
            </a:r>
            <a:r>
              <a:rPr lang="en-US" dirty="0" smtClean="0"/>
              <a:t>Transferable Teacher Fred Donelson</a:t>
            </a:r>
          </a:p>
        </p:txBody>
      </p:sp>
      <p:pic>
        <p:nvPicPr>
          <p:cNvPr id="4098" name="Picture 2" descr="Image result for Fred Donel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14400"/>
            <a:ext cx="37719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Course Overview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Three Courses: </a:t>
            </a:r>
          </a:p>
          <a:p>
            <a:pPr lvl="1"/>
            <a:r>
              <a:rPr lang="en-US" sz="2800" dirty="0" smtClean="0"/>
              <a:t>Special Aspects (One Semester) </a:t>
            </a:r>
          </a:p>
          <a:p>
            <a:pPr lvl="1"/>
            <a:r>
              <a:rPr lang="en-US" sz="2800" dirty="0" smtClean="0"/>
              <a:t>Scientific Literature and Composition (All Year)</a:t>
            </a:r>
          </a:p>
          <a:p>
            <a:pPr lvl="1"/>
            <a:r>
              <a:rPr lang="en-US" sz="2800" dirty="0"/>
              <a:t>Honors </a:t>
            </a:r>
            <a:r>
              <a:rPr lang="en-US" sz="2800" dirty="0" smtClean="0"/>
              <a:t>Bionics (One </a:t>
            </a:r>
            <a:r>
              <a:rPr lang="en-US" sz="2800" dirty="0"/>
              <a:t>Semester) </a:t>
            </a:r>
            <a:endParaRPr lang="en-US" sz="2800" dirty="0" smtClean="0"/>
          </a:p>
          <a:p>
            <a:r>
              <a:rPr lang="en-US" sz="3600" dirty="0" smtClean="0"/>
              <a:t>Schedule</a:t>
            </a:r>
          </a:p>
          <a:p>
            <a:pPr lvl="1"/>
            <a:r>
              <a:rPr lang="en-US" sz="2800" dirty="0" smtClean="0"/>
              <a:t>One Double Period, Everyday </a:t>
            </a:r>
          </a:p>
          <a:p>
            <a:r>
              <a:rPr lang="en-US" sz="3600" dirty="0"/>
              <a:t>Students earn 1 English and 2 science credits </a:t>
            </a:r>
            <a:endParaRPr lang="en-US" sz="3600" dirty="0" smtClean="0"/>
          </a:p>
          <a:p>
            <a:pPr lvl="1"/>
            <a:r>
              <a:rPr lang="en-US" sz="2800" dirty="0" smtClean="0"/>
              <a:t>Credit Stacking  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34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734" y="228600"/>
            <a:ext cx="8331666" cy="914400"/>
          </a:xfrm>
        </p:spPr>
        <p:txBody>
          <a:bodyPr/>
          <a:lstStyle/>
          <a:p>
            <a:r>
              <a:rPr lang="en-US" sz="4400" dirty="0" smtClean="0"/>
              <a:t>Special Aspects </a:t>
            </a:r>
            <a:br>
              <a:rPr lang="en-US" sz="4400" dirty="0" smtClean="0"/>
            </a:br>
            <a:r>
              <a:rPr lang="en-US" sz="4400" dirty="0" smtClean="0"/>
              <a:t>- Overview -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4978866" cy="4724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Scientific Research Capstone Class</a:t>
            </a:r>
          </a:p>
          <a:p>
            <a:pPr lvl="1"/>
            <a:r>
              <a:rPr lang="en-US" sz="2400" dirty="0" smtClean="0"/>
              <a:t>Student-selected topic</a:t>
            </a:r>
          </a:p>
          <a:p>
            <a:pPr lvl="1"/>
            <a:r>
              <a:rPr lang="en-US" sz="2400" dirty="0" smtClean="0"/>
              <a:t>Design and carry out an experiment</a:t>
            </a:r>
          </a:p>
          <a:p>
            <a:pPr lvl="1"/>
            <a:r>
              <a:rPr lang="en-US" sz="2400" dirty="0" smtClean="0"/>
              <a:t>Collect and analyze data</a:t>
            </a:r>
          </a:p>
          <a:p>
            <a:pPr lvl="1"/>
            <a:r>
              <a:rPr lang="en-US" sz="2400" dirty="0" smtClean="0"/>
              <a:t>Draw conclusions</a:t>
            </a:r>
          </a:p>
          <a:p>
            <a:pPr lvl="1"/>
            <a:r>
              <a:rPr lang="en-US" sz="2400" dirty="0" smtClean="0"/>
              <a:t>Present their findings</a:t>
            </a:r>
          </a:p>
          <a:p>
            <a:r>
              <a:rPr lang="en-US" sz="2800" dirty="0" smtClean="0"/>
              <a:t>Utilizes National Science Foundation Standards </a:t>
            </a:r>
          </a:p>
        </p:txBody>
      </p:sp>
      <p:pic>
        <p:nvPicPr>
          <p:cNvPr id="4" name="Picture 5" descr="File_000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89" y="1676400"/>
            <a:ext cx="1953611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4161" r="5834"/>
          <a:stretch>
            <a:fillRect/>
          </a:stretch>
        </p:blipFill>
        <p:spPr bwMode="auto">
          <a:xfrm>
            <a:off x="5150069" y="1676400"/>
            <a:ext cx="188792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hape 247">
            <a:hlinkClick r:id="rId4" action="ppaction://hlinkfile"/>
          </p:cNvPr>
          <p:cNvPicPr preferRelativeResize="0"/>
          <p:nvPr/>
        </p:nvPicPr>
        <p:blipFill rotWithShape="1">
          <a:blip r:embed="rId5">
            <a:alphaModFix/>
          </a:blip>
          <a:srcRect t="33694" b="16195"/>
          <a:stretch/>
        </p:blipFill>
        <p:spPr>
          <a:xfrm>
            <a:off x="5150069" y="5105400"/>
            <a:ext cx="3917731" cy="1618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6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Student Products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734" y="1371600"/>
            <a:ext cx="4293066" cy="5410200"/>
          </a:xfrm>
        </p:spPr>
        <p:txBody>
          <a:bodyPr>
            <a:normAutofit/>
          </a:bodyPr>
          <a:lstStyle/>
          <a:p>
            <a:r>
              <a:rPr lang="en-US" sz="3300" dirty="0" smtClean="0"/>
              <a:t>20-50 </a:t>
            </a:r>
            <a:r>
              <a:rPr lang="en-US" sz="3300" dirty="0"/>
              <a:t>page paper </a:t>
            </a:r>
          </a:p>
          <a:p>
            <a:r>
              <a:rPr lang="en-US" sz="3300" dirty="0"/>
              <a:t>Professional </a:t>
            </a:r>
            <a:r>
              <a:rPr lang="en-US" sz="3300" dirty="0" smtClean="0"/>
              <a:t>PowerPoint presentation</a:t>
            </a:r>
          </a:p>
          <a:p>
            <a:r>
              <a:rPr lang="en-US" sz="3300" dirty="0" smtClean="0"/>
              <a:t>Poster</a:t>
            </a:r>
          </a:p>
          <a:p>
            <a:r>
              <a:rPr lang="en-US" sz="3300" dirty="0" smtClean="0"/>
              <a:t>Presented to an authentic audience at least twice</a:t>
            </a:r>
          </a:p>
          <a:p>
            <a:r>
              <a:rPr lang="en-US" sz="3300" dirty="0" smtClean="0"/>
              <a:t>~250-500 </a:t>
            </a:r>
            <a:r>
              <a:rPr lang="en-US" sz="3300" dirty="0"/>
              <a:t>work hours</a:t>
            </a:r>
          </a:p>
          <a:p>
            <a:endParaRPr lang="en-US" sz="3300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71600"/>
            <a:ext cx="4114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Course Content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64021"/>
            <a:ext cx="4876800" cy="5334000"/>
          </a:xfrm>
        </p:spPr>
        <p:txBody>
          <a:bodyPr>
            <a:noAutofit/>
          </a:bodyPr>
          <a:lstStyle/>
          <a:p>
            <a:r>
              <a:rPr lang="en-US" dirty="0" smtClean="0"/>
              <a:t>First Two Weeks</a:t>
            </a:r>
          </a:p>
          <a:p>
            <a:pPr lvl="1"/>
            <a:r>
              <a:rPr lang="en-US" sz="2400" dirty="0" smtClean="0"/>
              <a:t>Learning Inventory</a:t>
            </a:r>
          </a:p>
          <a:p>
            <a:pPr lvl="1"/>
            <a:r>
              <a:rPr lang="en-US" sz="2400" dirty="0" smtClean="0"/>
              <a:t>Pre-Assessments</a:t>
            </a:r>
          </a:p>
          <a:p>
            <a:pPr lvl="1"/>
            <a:r>
              <a:rPr lang="en-US" sz="2400" dirty="0" smtClean="0"/>
              <a:t>Introductory Lab</a:t>
            </a:r>
          </a:p>
          <a:p>
            <a:pPr lvl="1"/>
            <a:r>
              <a:rPr lang="en-US" sz="2400" dirty="0" smtClean="0"/>
              <a:t>Topic selection</a:t>
            </a:r>
          </a:p>
          <a:p>
            <a:r>
              <a:rPr lang="en-US" dirty="0" smtClean="0"/>
              <a:t>The Scientific Method</a:t>
            </a:r>
          </a:p>
          <a:p>
            <a:pPr lvl="1"/>
            <a:r>
              <a:rPr lang="en-US" sz="2400" dirty="0" smtClean="0"/>
              <a:t>Controlling variables</a:t>
            </a:r>
          </a:p>
          <a:p>
            <a:pPr lvl="1"/>
            <a:r>
              <a:rPr lang="en-US" sz="2400" dirty="0" smtClean="0"/>
              <a:t>Using statistics to analyze data</a:t>
            </a:r>
          </a:p>
          <a:p>
            <a:pPr lvl="1"/>
            <a:r>
              <a:rPr lang="en-US" sz="2400" dirty="0" smtClean="0"/>
              <a:t>Drawing proper conclusions</a:t>
            </a:r>
          </a:p>
          <a:p>
            <a:pPr lvl="1"/>
            <a:r>
              <a:rPr lang="en-US" sz="2400" dirty="0" smtClean="0"/>
              <a:t>Communicating effectively! </a:t>
            </a:r>
          </a:p>
          <a:p>
            <a:r>
              <a:rPr lang="en-US" dirty="0" smtClean="0"/>
              <a:t>Students become experts on their topics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71600"/>
            <a:ext cx="3714750" cy="52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0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Twitter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4582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You can work alone or in groups. </a:t>
            </a:r>
          </a:p>
          <a:p>
            <a:r>
              <a:rPr lang="en-US" dirty="0" smtClean="0"/>
              <a:t>Look at the paper in front of you and skim through it. </a:t>
            </a:r>
          </a:p>
          <a:p>
            <a:r>
              <a:rPr lang="en-US" dirty="0" smtClean="0"/>
              <a:t>Make four total tweets on the major sections of the paper (Purpose, Procedure, Data, &amp; Conclusion). </a:t>
            </a:r>
          </a:p>
          <a:p>
            <a:pPr lvl="1"/>
            <a:r>
              <a:rPr lang="en-US" dirty="0" smtClean="0"/>
              <a:t>One tweet per section. </a:t>
            </a:r>
          </a:p>
          <a:p>
            <a:r>
              <a:rPr lang="en-US" dirty="0" smtClean="0"/>
              <a:t>Each tweet is limited to 140 characters, but acronyms or abbreviations are acceptable. </a:t>
            </a:r>
          </a:p>
          <a:p>
            <a:r>
              <a:rPr lang="en-US" dirty="0" smtClean="0"/>
              <a:t>Use the hashtag #GLHSSA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Custom 20">
      <a:dk1>
        <a:sysClr val="windowText" lastClr="000000"/>
      </a:dk1>
      <a:lt1>
        <a:srgbClr val="5FE7D5"/>
      </a:lt1>
      <a:dk2>
        <a:srgbClr val="666699"/>
      </a:dk2>
      <a:lt2>
        <a:srgbClr val="00FF00"/>
      </a:lt2>
      <a:accent1>
        <a:srgbClr val="7FD13B"/>
      </a:accent1>
      <a:accent2>
        <a:srgbClr val="00FF00"/>
      </a:accent2>
      <a:accent3>
        <a:srgbClr val="FF0000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00FF0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1470</TotalTime>
  <Words>764</Words>
  <Application>Microsoft Office PowerPoint</Application>
  <PresentationFormat>On-screen Show (4:3)</PresentationFormat>
  <Paragraphs>190</Paragraphs>
  <Slides>29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Metro</vt:lpstr>
      <vt:lpstr>From Frankenstein to Robotics</vt:lpstr>
      <vt:lpstr>About the Presenters – Becky Rice</vt:lpstr>
      <vt:lpstr>About the Presenters – Tyler Bruns</vt:lpstr>
      <vt:lpstr>Fred Donelson</vt:lpstr>
      <vt:lpstr>Course Overview</vt:lpstr>
      <vt:lpstr>Special Aspects  - Overview - </vt:lpstr>
      <vt:lpstr>Student Products</vt:lpstr>
      <vt:lpstr>Course Content</vt:lpstr>
      <vt:lpstr>Twitter Activity</vt:lpstr>
      <vt:lpstr>Scientific Lit. &amp; Comp. with Special Aspects</vt:lpstr>
      <vt:lpstr>Scientific Lit. &amp; Comp. with Special Aspects</vt:lpstr>
      <vt:lpstr>Discuss with a Partner…</vt:lpstr>
      <vt:lpstr>Honors Bionics - Overview -</vt:lpstr>
      <vt:lpstr>Bionics</vt:lpstr>
      <vt:lpstr>What is Bionics?</vt:lpstr>
      <vt:lpstr>But Where Did It Show Up First?</vt:lpstr>
      <vt:lpstr>Science Fiction</vt:lpstr>
      <vt:lpstr>Project Cyborg</vt:lpstr>
      <vt:lpstr>PowerPoint Presentation</vt:lpstr>
      <vt:lpstr>PowerPoint Presentation</vt:lpstr>
      <vt:lpstr>Scientific Lit. &amp; Comp. with Honors Bionics</vt:lpstr>
      <vt:lpstr>Ethical Considerations</vt:lpstr>
      <vt:lpstr>Ethical Considerations</vt:lpstr>
      <vt:lpstr>Ethical Considerations</vt:lpstr>
      <vt:lpstr>Ethical Considerations</vt:lpstr>
      <vt:lpstr>Integrating with SLO’s</vt:lpstr>
      <vt:lpstr>Student Outcomes  (Why it’s worth it)</vt:lpstr>
      <vt:lpstr>How this looks from the Teacher’s Side</vt:lpstr>
      <vt:lpstr>Questions?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Honors Bionics</dc:title>
  <dc:creator>Tyler Bruns</dc:creator>
  <cp:lastModifiedBy>Tyler Bruns</cp:lastModifiedBy>
  <cp:revision>82</cp:revision>
  <dcterms:created xsi:type="dcterms:W3CDTF">2015-10-23T12:27:08Z</dcterms:created>
  <dcterms:modified xsi:type="dcterms:W3CDTF">2016-11-21T12:09:09Z</dcterms:modified>
</cp:coreProperties>
</file>