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1"/>
  </p:sldMasterIdLst>
  <p:notesMasterIdLst>
    <p:notesMasterId r:id="rId55"/>
  </p:notesMasterIdLst>
  <p:sldIdLst>
    <p:sldId id="256" r:id="rId2"/>
    <p:sldId id="337" r:id="rId3"/>
    <p:sldId id="312" r:id="rId4"/>
    <p:sldId id="263" r:id="rId5"/>
    <p:sldId id="264" r:id="rId6"/>
    <p:sldId id="265" r:id="rId7"/>
    <p:sldId id="266" r:id="rId8"/>
    <p:sldId id="313" r:id="rId9"/>
    <p:sldId id="314" r:id="rId10"/>
    <p:sldId id="261" r:id="rId11"/>
    <p:sldId id="258" r:id="rId12"/>
    <p:sldId id="338" r:id="rId13"/>
    <p:sldId id="317" r:id="rId14"/>
    <p:sldId id="318" r:id="rId15"/>
    <p:sldId id="319" r:id="rId16"/>
    <p:sldId id="320" r:id="rId17"/>
    <p:sldId id="321" r:id="rId18"/>
    <p:sldId id="355" r:id="rId19"/>
    <p:sldId id="323" r:id="rId20"/>
    <p:sldId id="324" r:id="rId21"/>
    <p:sldId id="325" r:id="rId22"/>
    <p:sldId id="326" r:id="rId23"/>
    <p:sldId id="285" r:id="rId24"/>
    <p:sldId id="286" r:id="rId25"/>
    <p:sldId id="287" r:id="rId26"/>
    <p:sldId id="288" r:id="rId27"/>
    <p:sldId id="298" r:id="rId28"/>
    <p:sldId id="289" r:id="rId29"/>
    <p:sldId id="350" r:id="rId30"/>
    <p:sldId id="327" r:id="rId31"/>
    <p:sldId id="267" r:id="rId32"/>
    <p:sldId id="301" r:id="rId33"/>
    <p:sldId id="302" r:id="rId34"/>
    <p:sldId id="268" r:id="rId35"/>
    <p:sldId id="269" r:id="rId36"/>
    <p:sldId id="270" r:id="rId37"/>
    <p:sldId id="328" r:id="rId38"/>
    <p:sldId id="303" r:id="rId39"/>
    <p:sldId id="304" r:id="rId40"/>
    <p:sldId id="329" r:id="rId41"/>
    <p:sldId id="330" r:id="rId42"/>
    <p:sldId id="334" r:id="rId43"/>
    <p:sldId id="331" r:id="rId44"/>
    <p:sldId id="339" r:id="rId45"/>
    <p:sldId id="340" r:id="rId46"/>
    <p:sldId id="344" r:id="rId47"/>
    <p:sldId id="345" r:id="rId48"/>
    <p:sldId id="354" r:id="rId49"/>
    <p:sldId id="347" r:id="rId50"/>
    <p:sldId id="348" r:id="rId51"/>
    <p:sldId id="349" r:id="rId52"/>
    <p:sldId id="353" r:id="rId53"/>
    <p:sldId id="33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48" autoAdjust="0"/>
  </p:normalViewPr>
  <p:slideViewPr>
    <p:cSldViewPr snapToGrid="0" snapToObjects="1">
      <p:cViewPr>
        <p:scale>
          <a:sx n="99" d="100"/>
          <a:sy n="99" d="100"/>
        </p:scale>
        <p:origin x="-2168" y="-65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ahier:Desktop:I%20like%20math%20best%20wh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 like math best when...</a:t>
            </a:r>
          </a:p>
        </c:rich>
      </c:tx>
      <c:layout/>
      <c:overlay val="0"/>
    </c:title>
    <c:autoTitleDeleted val="0"/>
    <c:plotArea>
      <c:layout/>
      <c:barChart>
        <c:barDir val="col"/>
        <c:grouping val="clustered"/>
        <c:varyColors val="0"/>
        <c:ser>
          <c:idx val="0"/>
          <c:order val="0"/>
          <c:tx>
            <c:strRef>
              <c:f>Sheet1!$D$1</c:f>
              <c:strCache>
                <c:ptCount val="1"/>
                <c:pt idx="0">
                  <c:v>Overall</c:v>
                </c:pt>
              </c:strCache>
            </c:strRef>
          </c:tx>
          <c:invertIfNegative val="0"/>
          <c:dLbls>
            <c:showLegendKey val="0"/>
            <c:showVal val="1"/>
            <c:showCatName val="0"/>
            <c:showSerName val="0"/>
            <c:showPercent val="0"/>
            <c:showBubbleSize val="0"/>
            <c:showLeaderLines val="0"/>
          </c:dLbls>
          <c:cat>
            <c:strRef>
              <c:f>Sheet1!$A$2:$A$9</c:f>
              <c:strCache>
                <c:ptCount val="8"/>
                <c:pt idx="0">
                  <c:v>I can learn it myself</c:v>
                </c:pt>
                <c:pt idx="1">
                  <c:v>I am given steps to follow</c:v>
                </c:pt>
                <c:pt idx="2">
                  <c:v>I can have many practice problems</c:v>
                </c:pt>
                <c:pt idx="3">
                  <c:v>I can pursue my own questions</c:v>
                </c:pt>
                <c:pt idx="4">
                  <c:v>I can collaborate with my peers</c:v>
                </c:pt>
                <c:pt idx="5">
                  <c:v>I can use problem solving</c:v>
                </c:pt>
                <c:pt idx="6">
                  <c:v>I can memorize how to do it</c:v>
                </c:pt>
                <c:pt idx="7">
                  <c:v>Other</c:v>
                </c:pt>
              </c:strCache>
            </c:strRef>
          </c:cat>
          <c:val>
            <c:numRef>
              <c:f>Sheet1!$D$2:$D$9</c:f>
              <c:numCache>
                <c:formatCode>General</c:formatCode>
                <c:ptCount val="8"/>
                <c:pt idx="0">
                  <c:v>10.0</c:v>
                </c:pt>
                <c:pt idx="1">
                  <c:v>32.0</c:v>
                </c:pt>
                <c:pt idx="2">
                  <c:v>19.0</c:v>
                </c:pt>
                <c:pt idx="3">
                  <c:v>3.0</c:v>
                </c:pt>
                <c:pt idx="4">
                  <c:v>14.0</c:v>
                </c:pt>
                <c:pt idx="5">
                  <c:v>10.0</c:v>
                </c:pt>
                <c:pt idx="6">
                  <c:v>14.0</c:v>
                </c:pt>
                <c:pt idx="7">
                  <c:v>4.0</c:v>
                </c:pt>
              </c:numCache>
            </c:numRef>
          </c:val>
        </c:ser>
        <c:dLbls>
          <c:showLegendKey val="0"/>
          <c:showVal val="0"/>
          <c:showCatName val="0"/>
          <c:showSerName val="0"/>
          <c:showPercent val="0"/>
          <c:showBubbleSize val="0"/>
        </c:dLbls>
        <c:gapWidth val="150"/>
        <c:axId val="-2116080696"/>
        <c:axId val="-2116077720"/>
      </c:barChart>
      <c:catAx>
        <c:axId val="-2116080696"/>
        <c:scaling>
          <c:orientation val="minMax"/>
        </c:scaling>
        <c:delete val="0"/>
        <c:axPos val="b"/>
        <c:majorTickMark val="out"/>
        <c:minorTickMark val="none"/>
        <c:tickLblPos val="nextTo"/>
        <c:crossAx val="-2116077720"/>
        <c:crosses val="autoZero"/>
        <c:auto val="1"/>
        <c:lblAlgn val="ctr"/>
        <c:lblOffset val="100"/>
        <c:noMultiLvlLbl val="0"/>
      </c:catAx>
      <c:valAx>
        <c:axId val="-2116077720"/>
        <c:scaling>
          <c:orientation val="minMax"/>
        </c:scaling>
        <c:delete val="0"/>
        <c:axPos val="l"/>
        <c:majorGridlines/>
        <c:numFmt formatCode="General" sourceLinked="1"/>
        <c:majorTickMark val="out"/>
        <c:minorTickMark val="none"/>
        <c:tickLblPos val="nextTo"/>
        <c:crossAx val="-211608069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BF8C2-7FC0-4649-8A09-56A81AAFED1D}" type="datetimeFigureOut">
              <a:rPr lang="en-US" smtClean="0"/>
              <a:t>11/22/15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FDD89-EAEC-A34A-8468-E48ACFB74966}" type="slidenum">
              <a:rPr lang="en-US" smtClean="0"/>
              <a:t>‹#›</a:t>
            </a:fld>
            <a:endParaRPr lang="en-US"/>
          </a:p>
        </p:txBody>
      </p:sp>
    </p:spTree>
    <p:extLst>
      <p:ext uri="{BB962C8B-B14F-4D97-AF65-F5344CB8AC3E}">
        <p14:creationId xmlns:p14="http://schemas.microsoft.com/office/powerpoint/2010/main" val="1825804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FE9001-EC7B-4A6F-A128-49098AEBD528}" type="slidenum">
              <a:rPr lang="en-US" smtClean="0"/>
              <a:pPr>
                <a:defRPr/>
              </a:pPr>
              <a:t>9</a:t>
            </a:fld>
            <a:endParaRPr lang="en-US" dirty="0"/>
          </a:p>
        </p:txBody>
      </p:sp>
    </p:spTree>
    <p:extLst>
      <p:ext uri="{BB962C8B-B14F-4D97-AF65-F5344CB8AC3E}">
        <p14:creationId xmlns:p14="http://schemas.microsoft.com/office/powerpoint/2010/main" val="142823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FE9001-EC7B-4A6F-A128-49098AEBD528}" type="slidenum">
              <a:rPr lang="en-US" smtClean="0"/>
              <a:pPr>
                <a:defRPr/>
              </a:pPr>
              <a:t>10</a:t>
            </a:fld>
            <a:endParaRPr lang="en-US" dirty="0"/>
          </a:p>
        </p:txBody>
      </p:sp>
    </p:spTree>
    <p:extLst>
      <p:ext uri="{BB962C8B-B14F-4D97-AF65-F5344CB8AC3E}">
        <p14:creationId xmlns:p14="http://schemas.microsoft.com/office/powerpoint/2010/main" val="218002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You will become more familiar with these in the breakout sessions in grade bands.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7EB8BE-37E2-7146-BBB8-DC682FC15ED4}" type="slidenum">
              <a:rPr lang="en-US" sz="1200">
                <a:latin typeface="Calibri" charset="0"/>
              </a:rPr>
              <a:pPr eaLnBrk="1" hangingPunct="1"/>
              <a:t>31</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You will become more familiar with these in the breakout sessions in grade bands.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7EB8BE-37E2-7146-BBB8-DC682FC15ED4}" type="slidenum">
              <a:rPr lang="en-US" sz="1200">
                <a:latin typeface="Calibri" charset="0"/>
              </a:rPr>
              <a:pPr eaLnBrk="1" hangingPunct="1"/>
              <a:t>32</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You will become more familiar with these in the breakout sessions in grade bands.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7EB8BE-37E2-7146-BBB8-DC682FC15ED4}" type="slidenum">
              <a:rPr lang="en-US" sz="1200">
                <a:latin typeface="Calibri" charset="0"/>
              </a:rPr>
              <a:pPr eaLnBrk="1" hangingPunct="1"/>
              <a:t>33</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8E36636D-D922-432D-A958-524484B5923D}" type="datetimeFigureOut">
              <a:rPr lang="en-US" smtClean="0"/>
              <a:pPr/>
              <a:t>11/22/15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E36636D-D922-432D-A958-524484B5923D}" type="datetimeFigureOut">
              <a:rPr lang="en-US" smtClean="0"/>
              <a:pPr/>
              <a:t>11/22/15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smtClean="0"/>
              <a:pPr/>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11/22/15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11/22/15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E36636D-D922-432D-A958-524484B5923D}" type="datetimeFigureOut">
              <a:rPr lang="en-US" smtClean="0"/>
              <a:pPr/>
              <a:t>11/22/15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E36636D-D922-432D-A958-524484B5923D}" type="datetimeFigureOut">
              <a:rPr lang="en-US" smtClean="0"/>
              <a:pPr/>
              <a:t>11/22/15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5" Type="http://schemas.openxmlformats.org/officeDocument/2006/relationships/oleObject" Target="../embeddings/oleObject2.bin"/><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3950"/>
            <a:ext cx="7342188" cy="1441587"/>
          </a:xfrm>
        </p:spPr>
        <p:txBody>
          <a:bodyPr>
            <a:normAutofit fontScale="90000"/>
          </a:bodyPr>
          <a:lstStyle/>
          <a:p>
            <a:r>
              <a:rPr lang="en-US" dirty="0" smtClean="0"/>
              <a:t>Science and Mathematics for a New Generation</a:t>
            </a:r>
            <a:endParaRPr lang="en-US" dirty="0"/>
          </a:p>
        </p:txBody>
      </p:sp>
      <p:sp>
        <p:nvSpPr>
          <p:cNvPr id="3" name="Subtitle 2"/>
          <p:cNvSpPr>
            <a:spLocks noGrp="1"/>
          </p:cNvSpPr>
          <p:nvPr>
            <p:ph type="subTitle" idx="1"/>
          </p:nvPr>
        </p:nvSpPr>
        <p:spPr>
          <a:xfrm>
            <a:off x="779463" y="3276600"/>
            <a:ext cx="7583487" cy="3126382"/>
          </a:xfrm>
        </p:spPr>
        <p:txBody>
          <a:bodyPr>
            <a:normAutofit/>
          </a:bodyPr>
          <a:lstStyle/>
          <a:p>
            <a:r>
              <a:rPr lang="en-US" sz="2800" dirty="0" smtClean="0"/>
              <a:t>NWO Symposium</a:t>
            </a:r>
          </a:p>
          <a:p>
            <a:endParaRPr lang="en-US" dirty="0"/>
          </a:p>
          <a:p>
            <a:r>
              <a:rPr lang="en-US" dirty="0" smtClean="0"/>
              <a:t>Daniel J. Brahier</a:t>
            </a:r>
          </a:p>
          <a:p>
            <a:r>
              <a:rPr lang="en-US" dirty="0" smtClean="0"/>
              <a:t>Bowling Green State University</a:t>
            </a:r>
          </a:p>
          <a:p>
            <a:r>
              <a:rPr lang="en-US" dirty="0" smtClean="0"/>
              <a:t>St. Rose School, Perrysburg</a:t>
            </a:r>
          </a:p>
          <a:p>
            <a:r>
              <a:rPr lang="en-US" dirty="0" smtClean="0"/>
              <a:t>Saturday, November 21, 2015</a:t>
            </a:r>
          </a:p>
          <a:p>
            <a:r>
              <a:rPr lang="en-US" dirty="0" smtClean="0"/>
              <a:t>8:30 – 9:45 a.m., 101 </a:t>
            </a:r>
            <a:r>
              <a:rPr lang="en-US" dirty="0" err="1" smtClean="0"/>
              <a:t>Olscamp</a:t>
            </a:r>
            <a:r>
              <a:rPr lang="en-US" dirty="0" smtClean="0"/>
              <a:t> Hall, BGSU</a:t>
            </a:r>
            <a:endParaRPr lang="en-US" dirty="0"/>
          </a:p>
        </p:txBody>
      </p:sp>
    </p:spTree>
    <p:extLst>
      <p:ext uri="{BB962C8B-B14F-4D97-AF65-F5344CB8AC3E}">
        <p14:creationId xmlns:p14="http://schemas.microsoft.com/office/powerpoint/2010/main" val="28223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33272"/>
            <a:ext cx="9144000" cy="1125925"/>
          </a:xfrm>
        </p:spPr>
        <p:txBody>
          <a:bodyPr>
            <a:normAutofit/>
          </a:bodyPr>
          <a:lstStyle/>
          <a:p>
            <a:pPr eaLnBrk="1" hangingPunct="1"/>
            <a:r>
              <a:rPr lang="en-US" sz="3600" dirty="0" smtClean="0">
                <a:ea typeface="ＭＳ Ｐゴシック" pitchFamily="34" charset="-128"/>
              </a:rPr>
              <a:t>Principles to Actions: </a:t>
            </a:r>
            <a:r>
              <a:rPr lang="en-US" sz="3200" dirty="0" smtClean="0">
                <a:ea typeface="ＭＳ Ｐゴシック" pitchFamily="34" charset="-128"/>
              </a:rPr>
              <a:t/>
            </a:r>
            <a:br>
              <a:rPr lang="en-US" sz="3200" dirty="0" smtClean="0">
                <a:ea typeface="ＭＳ Ｐゴシック" pitchFamily="34" charset="-128"/>
              </a:rPr>
            </a:br>
            <a:r>
              <a:rPr lang="en-US" sz="2800" dirty="0" smtClean="0">
                <a:ea typeface="ＭＳ Ｐゴシック" pitchFamily="34" charset="-128"/>
              </a:rPr>
              <a:t>Ensuring Mathematical Success for All</a:t>
            </a:r>
          </a:p>
        </p:txBody>
      </p:sp>
      <p:sp>
        <p:nvSpPr>
          <p:cNvPr id="8195" name="Rectangle 3"/>
          <p:cNvSpPr>
            <a:spLocks noGrp="1" noChangeArrowheads="1"/>
          </p:cNvSpPr>
          <p:nvPr>
            <p:ph idx="1"/>
          </p:nvPr>
        </p:nvSpPr>
        <p:spPr>
          <a:xfrm>
            <a:off x="595923" y="1983154"/>
            <a:ext cx="7991231" cy="4112845"/>
          </a:xfrm>
        </p:spPr>
        <p:txBody>
          <a:bodyPr>
            <a:normAutofit fontScale="92500"/>
          </a:bodyPr>
          <a:lstStyle/>
          <a:p>
            <a:pPr eaLnBrk="1" hangingPunct="1">
              <a:spcBef>
                <a:spcPct val="0"/>
              </a:spcBef>
              <a:spcAft>
                <a:spcPts val="1200"/>
              </a:spcAft>
              <a:buNone/>
            </a:pPr>
            <a:r>
              <a:rPr lang="en-US" sz="2800" dirty="0" smtClean="0">
                <a:latin typeface="Verdana"/>
                <a:cs typeface="Verdana"/>
              </a:rPr>
              <a:t>	Now</a:t>
            </a:r>
            <a:r>
              <a:rPr lang="en-US" sz="2800" dirty="0">
                <a:latin typeface="Verdana"/>
                <a:cs typeface="Verdana"/>
              </a:rPr>
              <a:t>, twenty-five years later, the widespread adoption of college- and career-readiness standards, including adoption in the United States of the Common Core State Standards for Mathematics (CCSSM) by forty-five of the fifty states, provides </a:t>
            </a:r>
            <a:r>
              <a:rPr lang="en-US" sz="2800" b="1" dirty="0">
                <a:latin typeface="Verdana"/>
                <a:cs typeface="Verdana"/>
              </a:rPr>
              <a:t>an opportunity to reenergize and focus our commitment to significant improvement in mathematics education</a:t>
            </a:r>
            <a:r>
              <a:rPr lang="en-US" sz="2800" dirty="0">
                <a:latin typeface="Verdana"/>
                <a:cs typeface="Verdana"/>
              </a:rPr>
              <a:t>. </a:t>
            </a:r>
            <a:endParaRPr lang="en-US" sz="2800" b="1" dirty="0" smtClean="0">
              <a:latin typeface="Verdana"/>
              <a:ea typeface="ＭＳ Ｐゴシック" pitchFamily="34" charset="-128"/>
              <a:cs typeface="Verdana"/>
            </a:endParaRPr>
          </a:p>
        </p:txBody>
      </p:sp>
      <p:sp>
        <p:nvSpPr>
          <p:cNvPr id="2" name="Slide Number Placeholder 1"/>
          <p:cNvSpPr>
            <a:spLocks noGrp="1"/>
          </p:cNvSpPr>
          <p:nvPr>
            <p:ph type="sldNum" sz="quarter" idx="12"/>
          </p:nvPr>
        </p:nvSpPr>
        <p:spPr/>
        <p:txBody>
          <a:bodyPr/>
          <a:lstStyle/>
          <a:p>
            <a:pPr>
              <a:defRPr/>
            </a:pPr>
            <a:fld id="{C4B698D8-717F-438C-A743-70B6D2F75BA6}" type="slidenum">
              <a:rPr lang="en-US" smtClean="0"/>
              <a:pPr>
                <a:defRPr/>
              </a:pPr>
              <a:t>10</a:t>
            </a:fld>
            <a:endParaRPr lang="en-US" dirty="0"/>
          </a:p>
        </p:txBody>
      </p:sp>
    </p:spTree>
    <p:extLst>
      <p:ext uri="{BB962C8B-B14F-4D97-AF65-F5344CB8AC3E}">
        <p14:creationId xmlns:p14="http://schemas.microsoft.com/office/powerpoint/2010/main" val="39974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title"/>
          </p:nvPr>
        </p:nvSpPr>
        <p:spPr/>
        <p:txBody>
          <a:bodyPr/>
          <a:lstStyle/>
          <a:p>
            <a:r>
              <a:rPr lang="en-US" dirty="0">
                <a:latin typeface="Verdana"/>
                <a:cs typeface="Verdana"/>
              </a:rPr>
              <a:t>The “End Product”?</a:t>
            </a:r>
          </a:p>
        </p:txBody>
      </p:sp>
      <p:pic>
        <p:nvPicPr>
          <p:cNvPr id="5122" name="Picture 4" descr="Notebook.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1174" y="1767566"/>
            <a:ext cx="3436026" cy="44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9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Coo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6717" y="499534"/>
            <a:ext cx="4349750" cy="5799667"/>
          </a:xfrm>
          <a:prstGeom prst="rect">
            <a:avLst/>
          </a:prstGeom>
        </p:spPr>
      </p:pic>
    </p:spTree>
    <p:extLst>
      <p:ext uri="{BB962C8B-B14F-4D97-AF65-F5344CB8AC3E}">
        <p14:creationId xmlns:p14="http://schemas.microsoft.com/office/powerpoint/2010/main" val="27381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atin typeface="Calisto MT" charset="0"/>
              </a:rPr>
              <a:t>Batting Averages</a:t>
            </a:r>
          </a:p>
        </p:txBody>
      </p:sp>
      <p:sp>
        <p:nvSpPr>
          <p:cNvPr id="3" name="Content Placeholder 2"/>
          <p:cNvSpPr>
            <a:spLocks noGrp="1"/>
          </p:cNvSpPr>
          <p:nvPr>
            <p:ph idx="1"/>
          </p:nvPr>
        </p:nvSpPr>
        <p:spPr>
          <a:xfrm>
            <a:off x="838200" y="2038350"/>
            <a:ext cx="6692900" cy="4079875"/>
          </a:xfrm>
        </p:spPr>
        <p:txBody>
          <a:bodyPr rtlCol="0">
            <a:normAutofit fontScale="92500" lnSpcReduction="10000"/>
          </a:bodyPr>
          <a:lstStyle/>
          <a:p>
            <a:pPr marL="0" indent="0" fontAlgn="auto">
              <a:spcAft>
                <a:spcPts val="0"/>
              </a:spcAft>
              <a:buClr>
                <a:schemeClr val="tx1">
                  <a:lumMod val="75000"/>
                  <a:lumOff val="25000"/>
                </a:schemeClr>
              </a:buClr>
              <a:buFont typeface="Wingdings" charset="0"/>
              <a:buNone/>
              <a:defRPr/>
            </a:pPr>
            <a:r>
              <a:rPr lang="en-US" i="1" dirty="0" smtClean="0">
                <a:solidFill>
                  <a:schemeClr val="tx1">
                    <a:lumMod val="75000"/>
                    <a:lumOff val="25000"/>
                  </a:schemeClr>
                </a:solidFill>
                <a:ea typeface="+mn-ea"/>
                <a:cs typeface="+mn-cs"/>
              </a:rPr>
              <a:t>Batting Average = ratio of “hits” to “times at bat” (e.g., 3 hits for 10 at bats is a 0.300 Average)</a:t>
            </a:r>
          </a:p>
          <a:p>
            <a:pPr marL="0" indent="0" fontAlgn="auto">
              <a:spcAft>
                <a:spcPts val="0"/>
              </a:spcAft>
              <a:buClr>
                <a:schemeClr val="tx1">
                  <a:lumMod val="75000"/>
                  <a:lumOff val="25000"/>
                </a:schemeClr>
              </a:buClr>
              <a:buFont typeface="Wingdings" charset="0"/>
              <a:buNone/>
              <a:defRPr/>
            </a:pPr>
            <a:endParaRPr lang="en-US" dirty="0">
              <a:solidFill>
                <a:schemeClr val="tx1">
                  <a:lumMod val="75000"/>
                  <a:lumOff val="25000"/>
                </a:schemeClr>
              </a:solidFill>
              <a:ea typeface="+mn-ea"/>
              <a:cs typeface="+mn-cs"/>
            </a:endParaRPr>
          </a:p>
          <a:p>
            <a:pPr marL="0" indent="0" algn="ctr" fontAlgn="auto">
              <a:spcAft>
                <a:spcPts val="0"/>
              </a:spcAft>
              <a:buClr>
                <a:schemeClr val="tx1">
                  <a:lumMod val="75000"/>
                  <a:lumOff val="25000"/>
                </a:schemeClr>
              </a:buClr>
              <a:buFont typeface="Wingdings" charset="0"/>
              <a:buNone/>
              <a:defRPr/>
            </a:pPr>
            <a:r>
              <a:rPr lang="en-US" dirty="0" smtClean="0">
                <a:solidFill>
                  <a:schemeClr val="tx1">
                    <a:lumMod val="75000"/>
                    <a:lumOff val="25000"/>
                  </a:schemeClr>
                </a:solidFill>
                <a:ea typeface="+mn-ea"/>
                <a:cs typeface="+mn-cs"/>
              </a:rPr>
              <a:t>0.132</a:t>
            </a:r>
          </a:p>
          <a:p>
            <a:pPr marL="0" indent="0" algn="ctr" fontAlgn="auto">
              <a:spcAft>
                <a:spcPts val="0"/>
              </a:spcAft>
              <a:buClr>
                <a:schemeClr val="tx1">
                  <a:lumMod val="75000"/>
                  <a:lumOff val="25000"/>
                </a:schemeClr>
              </a:buClr>
              <a:buFont typeface="Wingdings" charset="0"/>
              <a:buNone/>
              <a:defRPr/>
            </a:pPr>
            <a:endParaRPr lang="en-US" dirty="0">
              <a:solidFill>
                <a:schemeClr val="tx1">
                  <a:lumMod val="75000"/>
                  <a:lumOff val="25000"/>
                </a:schemeClr>
              </a:solidFill>
              <a:ea typeface="+mn-ea"/>
              <a:cs typeface="+mn-cs"/>
            </a:endParaRPr>
          </a:p>
          <a:p>
            <a:pPr marL="0" indent="0" algn="ctr" fontAlgn="auto">
              <a:spcAft>
                <a:spcPts val="0"/>
              </a:spcAft>
              <a:buClr>
                <a:schemeClr val="tx1">
                  <a:lumMod val="75000"/>
                  <a:lumOff val="25000"/>
                </a:schemeClr>
              </a:buClr>
              <a:buFont typeface="Wingdings" charset="0"/>
              <a:buNone/>
              <a:defRPr/>
            </a:pPr>
            <a:r>
              <a:rPr lang="en-US" dirty="0" smtClean="0">
                <a:solidFill>
                  <a:schemeClr val="tx1">
                    <a:lumMod val="75000"/>
                    <a:lumOff val="25000"/>
                  </a:schemeClr>
                </a:solidFill>
                <a:ea typeface="+mn-ea"/>
                <a:cs typeface="+mn-cs"/>
              </a:rPr>
              <a:t>Hits a Single!</a:t>
            </a:r>
          </a:p>
          <a:p>
            <a:pPr marL="0" indent="0" algn="ctr" fontAlgn="auto">
              <a:spcAft>
                <a:spcPts val="0"/>
              </a:spcAft>
              <a:buClr>
                <a:schemeClr val="tx1">
                  <a:lumMod val="75000"/>
                  <a:lumOff val="25000"/>
                </a:schemeClr>
              </a:buClr>
              <a:buFont typeface="Wingdings" charset="0"/>
              <a:buNone/>
              <a:defRPr/>
            </a:pPr>
            <a:endParaRPr lang="en-US" dirty="0">
              <a:solidFill>
                <a:schemeClr val="tx1">
                  <a:lumMod val="75000"/>
                  <a:lumOff val="25000"/>
                </a:schemeClr>
              </a:solidFill>
              <a:ea typeface="+mn-ea"/>
              <a:cs typeface="+mn-cs"/>
            </a:endParaRPr>
          </a:p>
          <a:p>
            <a:pPr marL="0" indent="0" algn="ctr" fontAlgn="auto">
              <a:spcAft>
                <a:spcPts val="0"/>
              </a:spcAft>
              <a:buClr>
                <a:schemeClr val="tx1">
                  <a:lumMod val="75000"/>
                  <a:lumOff val="25000"/>
                </a:schemeClr>
              </a:buClr>
              <a:buFont typeface="Wingdings" charset="0"/>
              <a:buNone/>
              <a:defRPr/>
            </a:pPr>
            <a:r>
              <a:rPr lang="en-US" dirty="0" smtClean="0">
                <a:solidFill>
                  <a:schemeClr val="tx1">
                    <a:lumMod val="75000"/>
                    <a:lumOff val="25000"/>
                  </a:schemeClr>
                </a:solidFill>
                <a:ea typeface="+mn-ea"/>
                <a:cs typeface="+mn-cs"/>
              </a:rPr>
              <a:t>0.154</a:t>
            </a:r>
          </a:p>
          <a:p>
            <a:pPr marL="0" indent="0" algn="ctr" fontAlgn="auto">
              <a:spcAft>
                <a:spcPts val="0"/>
              </a:spcAft>
              <a:buClr>
                <a:schemeClr val="tx1">
                  <a:lumMod val="75000"/>
                  <a:lumOff val="25000"/>
                </a:schemeClr>
              </a:buClr>
              <a:buFont typeface="Wingdings" charset="0"/>
              <a:buNone/>
              <a:defRPr/>
            </a:pPr>
            <a:endParaRPr lang="en-US" dirty="0">
              <a:solidFill>
                <a:schemeClr val="tx1">
                  <a:lumMod val="75000"/>
                  <a:lumOff val="25000"/>
                </a:schemeClr>
              </a:solidFill>
              <a:ea typeface="+mn-ea"/>
              <a:cs typeface="+mn-cs"/>
            </a:endParaRPr>
          </a:p>
          <a:p>
            <a:pPr marL="0" indent="0" algn="ctr" fontAlgn="auto">
              <a:spcAft>
                <a:spcPts val="0"/>
              </a:spcAft>
              <a:buClr>
                <a:schemeClr val="tx1">
                  <a:lumMod val="75000"/>
                  <a:lumOff val="25000"/>
                </a:schemeClr>
              </a:buClr>
              <a:buFont typeface="Wingdings" charset="0"/>
              <a:buNone/>
              <a:defRPr/>
            </a:pPr>
            <a:endParaRPr lang="en-US" dirty="0">
              <a:solidFill>
                <a:schemeClr val="tx1">
                  <a:lumMod val="75000"/>
                  <a:lumOff val="25000"/>
                </a:schemeClr>
              </a:solidFill>
              <a:ea typeface="+mn-ea"/>
              <a:cs typeface="+mn-cs"/>
            </a:endParaRPr>
          </a:p>
        </p:txBody>
      </p:sp>
      <p:pic>
        <p:nvPicPr>
          <p:cNvPr id="4" name="Picture 3"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2000" y="3333860"/>
            <a:ext cx="3048000" cy="2006600"/>
          </a:xfrm>
          <a:prstGeom prst="rect">
            <a:avLst/>
          </a:prstGeom>
          <a:ln>
            <a:noFill/>
          </a:ln>
          <a:effectLst>
            <a:softEdge rad="112500"/>
          </a:effectLst>
        </p:spPr>
      </p:pic>
    </p:spTree>
    <p:extLst>
      <p:ext uri="{BB962C8B-B14F-4D97-AF65-F5344CB8AC3E}">
        <p14:creationId xmlns:p14="http://schemas.microsoft.com/office/powerpoint/2010/main" val="15932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76369" y="1531866"/>
            <a:ext cx="4683125" cy="3792538"/>
          </a:xfrm>
        </p:spPr>
        <p:txBody>
          <a:bodyPr rtlCol="0">
            <a:normAutofit lnSpcReduction="10000"/>
          </a:bodyPr>
          <a:lstStyle/>
          <a:p>
            <a:pPr fontAlgn="auto">
              <a:spcAft>
                <a:spcPts val="0"/>
              </a:spcAft>
              <a:buClr>
                <a:schemeClr val="tx1">
                  <a:lumMod val="75000"/>
                  <a:lumOff val="25000"/>
                </a:schemeClr>
              </a:buClr>
              <a:buFont typeface="Wingdings" charset="2"/>
              <a:buChar char="q"/>
              <a:defRPr/>
            </a:pPr>
            <a:r>
              <a:rPr lang="en-US" sz="2800" dirty="0">
                <a:solidFill>
                  <a:schemeClr val="tx1">
                    <a:lumMod val="75000"/>
                    <a:lumOff val="25000"/>
                  </a:schemeClr>
                </a:solidFill>
                <a:ea typeface="+mn-ea"/>
                <a:cs typeface="+mn-cs"/>
              </a:rPr>
              <a:t>How many hits does the player have, and how many times has he been “at bat” so far this season</a:t>
            </a:r>
            <a:r>
              <a:rPr lang="en-US" sz="2800" dirty="0" smtClean="0">
                <a:solidFill>
                  <a:schemeClr val="tx1">
                    <a:lumMod val="75000"/>
                    <a:lumOff val="25000"/>
                  </a:schemeClr>
                </a:solidFill>
                <a:ea typeface="+mn-ea"/>
                <a:cs typeface="+mn-cs"/>
              </a:rPr>
              <a:t>?</a:t>
            </a:r>
          </a:p>
          <a:p>
            <a:pPr marL="119062" indent="0" fontAlgn="auto">
              <a:spcAft>
                <a:spcPts val="0"/>
              </a:spcAft>
              <a:buClr>
                <a:schemeClr val="tx1">
                  <a:lumMod val="75000"/>
                  <a:lumOff val="25000"/>
                </a:schemeClr>
              </a:buClr>
              <a:buFont typeface="Wingdings 2" charset="0"/>
              <a:buNone/>
              <a:defRPr/>
            </a:pPr>
            <a:endParaRPr lang="en-US" sz="2800" dirty="0" smtClean="0">
              <a:solidFill>
                <a:schemeClr val="tx1">
                  <a:lumMod val="75000"/>
                  <a:lumOff val="25000"/>
                </a:schemeClr>
              </a:solidFill>
              <a:ea typeface="+mn-ea"/>
              <a:cs typeface="+mn-cs"/>
            </a:endParaRPr>
          </a:p>
          <a:p>
            <a:pPr fontAlgn="auto">
              <a:spcAft>
                <a:spcPts val="0"/>
              </a:spcAft>
              <a:buClr>
                <a:schemeClr val="tx1">
                  <a:lumMod val="75000"/>
                  <a:lumOff val="25000"/>
                </a:schemeClr>
              </a:buClr>
              <a:buFont typeface="Wingdings" charset="2"/>
              <a:buChar char="q"/>
              <a:defRPr/>
            </a:pPr>
            <a:r>
              <a:rPr lang="en-US" sz="2800" dirty="0" smtClean="0">
                <a:solidFill>
                  <a:schemeClr val="tx1">
                    <a:lumMod val="75000"/>
                    <a:lumOff val="25000"/>
                  </a:schemeClr>
                </a:solidFill>
                <a:ea typeface="+mn-ea"/>
                <a:cs typeface="+mn-cs"/>
              </a:rPr>
              <a:t>Can you think of at least two different ways to come up with a solution?</a:t>
            </a:r>
            <a:endParaRPr lang="en-US" sz="2800" dirty="0">
              <a:solidFill>
                <a:schemeClr val="tx1">
                  <a:lumMod val="75000"/>
                  <a:lumOff val="25000"/>
                </a:schemeClr>
              </a:solidFill>
              <a:ea typeface="+mn-ea"/>
              <a:cs typeface="+mn-cs"/>
            </a:endParaRPr>
          </a:p>
        </p:txBody>
      </p:sp>
      <p:pic>
        <p:nvPicPr>
          <p:cNvPr id="4" name="Picture 3"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9300" y="1549271"/>
            <a:ext cx="2565400" cy="3162300"/>
          </a:xfrm>
          <a:prstGeom prst="rect">
            <a:avLst/>
          </a:prstGeom>
          <a:ln>
            <a:noFill/>
          </a:ln>
          <a:effectLst>
            <a:softEdge rad="112500"/>
          </a:effectLst>
        </p:spPr>
      </p:pic>
      <p:sp>
        <p:nvSpPr>
          <p:cNvPr id="7171" name="TextBox 5"/>
          <p:cNvSpPr txBox="1">
            <a:spLocks noChangeArrowheads="1"/>
          </p:cNvSpPr>
          <p:nvPr/>
        </p:nvSpPr>
        <p:spPr bwMode="auto">
          <a:xfrm>
            <a:off x="1008745" y="5269322"/>
            <a:ext cx="23059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Corbel" charset="0"/>
              </a:rPr>
              <a:t>0.132 </a:t>
            </a:r>
            <a:r>
              <a:rPr lang="en-US" sz="2800" dirty="0">
                <a:latin typeface="Corbel" charset="0"/>
                <a:sym typeface="Wingdings" charset="0"/>
              </a:rPr>
              <a:t> 0.154</a:t>
            </a:r>
            <a:endParaRPr lang="en-US" sz="2800" dirty="0">
              <a:latin typeface="Corbel" charset="0"/>
            </a:endParaRPr>
          </a:p>
        </p:txBody>
      </p:sp>
    </p:spTree>
    <p:extLst>
      <p:ext uri="{BB962C8B-B14F-4D97-AF65-F5344CB8AC3E}">
        <p14:creationId xmlns:p14="http://schemas.microsoft.com/office/powerpoint/2010/main" val="38664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z="4400">
                <a:latin typeface="Corbel" charset="0"/>
              </a:rPr>
              <a:t>Simultaneous Equations</a:t>
            </a:r>
          </a:p>
        </p:txBody>
      </p:sp>
      <p:graphicFrame>
        <p:nvGraphicFramePr>
          <p:cNvPr id="4" name="Object 3"/>
          <p:cNvGraphicFramePr>
            <a:graphicFrameLocks noChangeAspect="1"/>
          </p:cNvGraphicFramePr>
          <p:nvPr>
            <p:extLst>
              <p:ext uri="{D42A27DB-BD31-4B8C-83A1-F6EECF244321}">
                <p14:modId xmlns:p14="http://schemas.microsoft.com/office/powerpoint/2010/main" val="1709072166"/>
              </p:ext>
            </p:extLst>
          </p:nvPr>
        </p:nvGraphicFramePr>
        <p:xfrm>
          <a:off x="583293" y="2672217"/>
          <a:ext cx="3030537" cy="2027238"/>
        </p:xfrm>
        <a:graphic>
          <a:graphicData uri="http://schemas.openxmlformats.org/presentationml/2006/ole">
            <mc:AlternateContent xmlns:mc="http://schemas.openxmlformats.org/markup-compatibility/2006">
              <mc:Choice xmlns:v="urn:schemas-microsoft-com:vml" Requires="v">
                <p:oleObj spid="_x0000_s3135" name="Equation" r:id="rId3" imgW="1612900" imgH="1079500" progId="Equation.3">
                  <p:embed/>
                </p:oleObj>
              </mc:Choice>
              <mc:Fallback>
                <p:oleObj name="Equation" r:id="rId3" imgW="1612900" imgH="1079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93" y="2672217"/>
                        <a:ext cx="303053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65502515"/>
              </p:ext>
            </p:extLst>
          </p:nvPr>
        </p:nvGraphicFramePr>
        <p:xfrm>
          <a:off x="4427893" y="2672217"/>
          <a:ext cx="4176713" cy="2027238"/>
        </p:xfrm>
        <a:graphic>
          <a:graphicData uri="http://schemas.openxmlformats.org/presentationml/2006/ole">
            <mc:AlternateContent xmlns:mc="http://schemas.openxmlformats.org/markup-compatibility/2006">
              <mc:Choice xmlns:v="urn:schemas-microsoft-com:vml" Requires="v">
                <p:oleObj spid="_x0000_s3136" name="Equation" r:id="rId5" imgW="2222500" imgH="1079500" progId="Equation.3">
                  <p:embed/>
                </p:oleObj>
              </mc:Choice>
              <mc:Fallback>
                <p:oleObj name="Equation" r:id="rId5" imgW="2222500" imgH="1079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893" y="2672217"/>
                        <a:ext cx="4176713"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572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atin typeface="Corbel" charset="0"/>
              </a:rPr>
              <a:t>Graph/Table</a:t>
            </a:r>
          </a:p>
        </p:txBody>
      </p:sp>
      <p:pic>
        <p:nvPicPr>
          <p:cNvPr id="9218" name="Picture 3" descr="Lines.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1150" y="1755775"/>
            <a:ext cx="411321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Tabl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2813" y="3473104"/>
            <a:ext cx="403225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30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fontScale="90000"/>
          </a:bodyPr>
          <a:lstStyle/>
          <a:p>
            <a:r>
              <a:rPr lang="en-US" b="1" dirty="0">
                <a:latin typeface="Verdana"/>
                <a:cs typeface="Verdana"/>
              </a:rPr>
              <a:t>Premise/Assumption</a:t>
            </a:r>
          </a:p>
        </p:txBody>
      </p:sp>
      <p:sp>
        <p:nvSpPr>
          <p:cNvPr id="18435" name="Content Placeholder 2"/>
          <p:cNvSpPr>
            <a:spLocks noGrp="1"/>
          </p:cNvSpPr>
          <p:nvPr>
            <p:ph idx="1"/>
          </p:nvPr>
        </p:nvSpPr>
        <p:spPr>
          <a:xfrm>
            <a:off x="457200" y="1584008"/>
            <a:ext cx="8229600" cy="4574425"/>
          </a:xfrm>
        </p:spPr>
        <p:txBody>
          <a:bodyPr rtlCol="0">
            <a:noAutofit/>
          </a:bodyPr>
          <a:lstStyle/>
          <a:p>
            <a:pPr fontAlgn="auto">
              <a:spcAft>
                <a:spcPts val="0"/>
              </a:spcAft>
              <a:buClr>
                <a:schemeClr val="tx1">
                  <a:lumMod val="75000"/>
                  <a:lumOff val="25000"/>
                </a:schemeClr>
              </a:buClr>
              <a:buFont typeface="Wingdings 2" charset="0"/>
              <a:buNone/>
              <a:defRPr/>
            </a:pPr>
            <a:r>
              <a:rPr lang="en-US" sz="2800" dirty="0">
                <a:solidFill>
                  <a:schemeClr val="tx1">
                    <a:lumMod val="75000"/>
                    <a:lumOff val="25000"/>
                  </a:schemeClr>
                </a:solidFill>
                <a:latin typeface="Corbel" charset="0"/>
              </a:rPr>
              <a:t>	</a:t>
            </a:r>
          </a:p>
          <a:p>
            <a:pPr marL="0" marR="0" indent="0">
              <a:spcBef>
                <a:spcPts val="0"/>
              </a:spcBef>
              <a:spcAft>
                <a:spcPts val="0"/>
              </a:spcAft>
              <a:buNone/>
            </a:pPr>
            <a:r>
              <a:rPr lang="en-US" sz="2800" dirty="0" smtClean="0">
                <a:latin typeface="Verdana"/>
                <a:ea typeface="MS Mincho"/>
                <a:cs typeface="Verdana"/>
              </a:rPr>
              <a:t>Technology </a:t>
            </a:r>
            <a:r>
              <a:rPr lang="en-US" sz="2800" dirty="0">
                <a:latin typeface="Verdana"/>
                <a:ea typeface="MS Mincho"/>
                <a:cs typeface="Verdana"/>
              </a:rPr>
              <a:t>is an inescapable fact of life in the world in which we live and should be embraced as a powerful tool for doing mathematics. Use of technology can assist students in visualizing and understanding important mathematical </a:t>
            </a:r>
            <a:r>
              <a:rPr lang="en-US" sz="2800" dirty="0" smtClean="0">
                <a:latin typeface="Verdana"/>
                <a:ea typeface="MS Mincho"/>
                <a:cs typeface="Verdana"/>
              </a:rPr>
              <a:t>concepts and </a:t>
            </a:r>
            <a:r>
              <a:rPr lang="en-US" sz="2800" dirty="0">
                <a:latin typeface="Verdana"/>
                <a:ea typeface="MS Mincho"/>
                <a:cs typeface="Verdana"/>
              </a:rPr>
              <a:t>support students’ mathematical reasoning and problem solving. </a:t>
            </a:r>
            <a:endParaRPr lang="en-US" sz="2800" dirty="0" smtClean="0">
              <a:latin typeface="Verdana"/>
              <a:ea typeface="MS Mincho"/>
              <a:cs typeface="Verdana"/>
            </a:endParaRPr>
          </a:p>
          <a:p>
            <a:pPr marL="0" marR="0" indent="0">
              <a:spcBef>
                <a:spcPts val="0"/>
              </a:spcBef>
              <a:spcAft>
                <a:spcPts val="0"/>
              </a:spcAft>
              <a:buNone/>
            </a:pPr>
            <a:endParaRPr lang="en-US" sz="2800" dirty="0" smtClean="0">
              <a:latin typeface="Verdana"/>
              <a:ea typeface="MS Mincho"/>
              <a:cs typeface="Verdana"/>
            </a:endParaRPr>
          </a:p>
          <a:p>
            <a:pPr marL="0" marR="0" indent="0" algn="ctr">
              <a:spcBef>
                <a:spcPts val="0"/>
              </a:spcBef>
              <a:spcAft>
                <a:spcPts val="0"/>
              </a:spcAft>
              <a:buNone/>
            </a:pPr>
            <a:r>
              <a:rPr lang="en-US" sz="2000" dirty="0" smtClean="0">
                <a:latin typeface="Verdana"/>
                <a:ea typeface="MS Mincho"/>
                <a:cs typeface="Verdana"/>
              </a:rPr>
              <a:t>-</a:t>
            </a:r>
            <a:r>
              <a:rPr lang="en-US" sz="2000" i="1" dirty="0" smtClean="0">
                <a:latin typeface="Verdana"/>
                <a:ea typeface="MS Mincho"/>
                <a:cs typeface="Verdana"/>
              </a:rPr>
              <a:t>Principles to Actions</a:t>
            </a:r>
            <a:r>
              <a:rPr lang="en-US" sz="2000" dirty="0" smtClean="0">
                <a:latin typeface="Verdana"/>
                <a:ea typeface="MS Mincho"/>
                <a:cs typeface="Verdana"/>
              </a:rPr>
              <a:t>, page 83</a:t>
            </a:r>
            <a:endParaRPr lang="en-US" sz="2000" dirty="0">
              <a:latin typeface="Verdana"/>
              <a:ea typeface="MS Mincho"/>
              <a:cs typeface="Verdana"/>
            </a:endParaRPr>
          </a:p>
        </p:txBody>
      </p:sp>
    </p:spTree>
    <p:extLst>
      <p:ext uri="{BB962C8B-B14F-4D97-AF65-F5344CB8AC3E}">
        <p14:creationId xmlns:p14="http://schemas.microsoft.com/office/powerpoint/2010/main" val="34812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Methods Student - Technology</a:t>
            </a:r>
            <a:endParaRPr lang="en-US" dirty="0"/>
          </a:p>
        </p:txBody>
      </p:sp>
      <p:sp>
        <p:nvSpPr>
          <p:cNvPr id="6" name="Content Placeholder 5"/>
          <p:cNvSpPr>
            <a:spLocks noGrp="1"/>
          </p:cNvSpPr>
          <p:nvPr>
            <p:ph idx="1"/>
          </p:nvPr>
        </p:nvSpPr>
        <p:spPr>
          <a:xfrm>
            <a:off x="410535" y="1834358"/>
            <a:ext cx="8377456" cy="4387067"/>
          </a:xfrm>
        </p:spPr>
        <p:txBody>
          <a:bodyPr>
            <a:normAutofit lnSpcReduction="10000"/>
          </a:bodyPr>
          <a:lstStyle/>
          <a:p>
            <a:pPr marL="0" indent="0">
              <a:buNone/>
            </a:pPr>
            <a:r>
              <a:rPr lang="en-US" dirty="0" smtClean="0">
                <a:latin typeface="Times New Roman"/>
                <a:cs typeface="Times New Roman"/>
              </a:rPr>
              <a:t>“Since </a:t>
            </a:r>
            <a:r>
              <a:rPr lang="en-US" dirty="0">
                <a:latin typeface="Times New Roman"/>
                <a:cs typeface="Times New Roman"/>
              </a:rPr>
              <a:t>the students were unable to download the Puffin Application to their </a:t>
            </a:r>
            <a:r>
              <a:rPr lang="en-US" dirty="0" err="1">
                <a:latin typeface="Times New Roman"/>
                <a:cs typeface="Times New Roman"/>
              </a:rPr>
              <a:t>iPads</a:t>
            </a:r>
            <a:r>
              <a:rPr lang="en-US" dirty="0">
                <a:latin typeface="Times New Roman"/>
                <a:cs typeface="Times New Roman"/>
              </a:rPr>
              <a:t>, the technology specialist gave the class a laptop cart to use.  This is where we hit another problem.  The laptops they used had to be logged into with a password.  Luckily, one of the students discovered that the password was </a:t>
            </a:r>
            <a:r>
              <a:rPr lang="en-US" dirty="0" smtClean="0">
                <a:latin typeface="Times New Roman"/>
                <a:cs typeface="Times New Roman"/>
              </a:rPr>
              <a:t>“</a:t>
            </a:r>
            <a:r>
              <a:rPr lang="en-US" dirty="0" err="1" smtClean="0">
                <a:latin typeface="Times New Roman"/>
                <a:cs typeface="Times New Roman"/>
              </a:rPr>
              <a:t>pchs</a:t>
            </a:r>
            <a:r>
              <a:rPr lang="en-US" dirty="0">
                <a:latin typeface="Times New Roman"/>
                <a:cs typeface="Times New Roman"/>
              </a:rPr>
              <a:t>”.  Once logged on, it was discovered that the students did not have internet access.  As a class, we went through some different strategies and successfully got the internet to work.  After that, students went to an internet browser where it said that the latest Adobe Flash Player had to be installed.  So, each student downloaded the latest version and then proceeded to the website that had the virtual </a:t>
            </a:r>
            <a:r>
              <a:rPr lang="en-US" dirty="0" err="1">
                <a:latin typeface="Times New Roman"/>
                <a:cs typeface="Times New Roman"/>
              </a:rPr>
              <a:t>manipulatives</a:t>
            </a:r>
            <a:r>
              <a:rPr lang="en-US" dirty="0">
                <a:latin typeface="Times New Roman"/>
                <a:cs typeface="Times New Roman"/>
              </a:rPr>
              <a:t>.  When we finally </a:t>
            </a:r>
            <a:r>
              <a:rPr lang="en-US" dirty="0" smtClean="0">
                <a:latin typeface="Times New Roman"/>
                <a:cs typeface="Times New Roman"/>
              </a:rPr>
              <a:t>got </a:t>
            </a:r>
            <a:r>
              <a:rPr lang="en-US" dirty="0">
                <a:latin typeface="Times New Roman"/>
                <a:cs typeface="Times New Roman"/>
              </a:rPr>
              <a:t>to the website, the lesson officially </a:t>
            </a:r>
            <a:r>
              <a:rPr lang="en-US" dirty="0" smtClean="0">
                <a:latin typeface="Times New Roman"/>
                <a:cs typeface="Times New Roman"/>
              </a:rPr>
              <a:t>began.”</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77527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ea typeface="+mj-ea"/>
                <a:cs typeface="+mj-cs"/>
              </a:rPr>
              <a:t>Investigation</a:t>
            </a:r>
            <a:endParaRPr lang="en-US" b="1" dirty="0">
              <a:ea typeface="+mj-ea"/>
              <a:cs typeface="+mj-cs"/>
            </a:endParaRPr>
          </a:p>
        </p:txBody>
      </p:sp>
      <p:sp>
        <p:nvSpPr>
          <p:cNvPr id="25602" name="Content Placeholder 2"/>
          <p:cNvSpPr>
            <a:spLocks noGrp="1"/>
          </p:cNvSpPr>
          <p:nvPr>
            <p:ph idx="1"/>
          </p:nvPr>
        </p:nvSpPr>
        <p:spPr>
          <a:xfrm>
            <a:off x="457200" y="1793883"/>
            <a:ext cx="8229600" cy="1034428"/>
          </a:xfrm>
        </p:spPr>
        <p:txBody>
          <a:bodyPr>
            <a:normAutofit/>
          </a:bodyPr>
          <a:lstStyle/>
          <a:p>
            <a:pPr marL="0" indent="0" eaLnBrk="1" hangingPunct="1">
              <a:buFont typeface="Calisto MT" charset="0"/>
              <a:buNone/>
            </a:pPr>
            <a:r>
              <a:rPr lang="en-US" sz="2800" dirty="0" smtClean="0">
                <a:latin typeface="Book Antiqua" charset="0"/>
              </a:rPr>
              <a:t>Let’</a:t>
            </a:r>
            <a:r>
              <a:rPr lang="en-US" altLang="ja-JP" sz="2800" dirty="0" smtClean="0">
                <a:latin typeface="Book Antiqua" charset="0"/>
              </a:rPr>
              <a:t>s </a:t>
            </a:r>
            <a:r>
              <a:rPr lang="en-US" altLang="ja-JP" sz="2800" dirty="0">
                <a:latin typeface="Book Antiqua" charset="0"/>
              </a:rPr>
              <a:t>examine some data to see if we can predict when Old Faithful Geyser will erupt.</a:t>
            </a:r>
            <a:endParaRPr lang="en-US" sz="2800" dirty="0">
              <a:latin typeface="Book Antiqua" charset="0"/>
            </a:endParaRPr>
          </a:p>
        </p:txBody>
      </p:sp>
      <p:pic>
        <p:nvPicPr>
          <p:cNvPr id="25603" name="Picture 5" descr="images-2.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00113" y="3118604"/>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images-1.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99050" y="3591095"/>
            <a:ext cx="3187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Globe Article</a:t>
            </a:r>
            <a:endParaRPr lang="en-US" dirty="0"/>
          </a:p>
        </p:txBody>
      </p:sp>
      <p:sp>
        <p:nvSpPr>
          <p:cNvPr id="3" name="Content Placeholder 2"/>
          <p:cNvSpPr>
            <a:spLocks noGrp="1"/>
          </p:cNvSpPr>
          <p:nvPr>
            <p:ph idx="1"/>
          </p:nvPr>
        </p:nvSpPr>
        <p:spPr>
          <a:xfrm>
            <a:off x="900112" y="1808704"/>
            <a:ext cx="7345363" cy="1064698"/>
          </a:xfrm>
        </p:spPr>
        <p:txBody>
          <a:bodyPr>
            <a:normAutofit lnSpcReduction="10000"/>
          </a:bodyPr>
          <a:lstStyle/>
          <a:p>
            <a:pPr marL="0" indent="0">
              <a:buNone/>
            </a:pPr>
            <a:r>
              <a:rPr lang="en-US" sz="3200" dirty="0" smtClean="0"/>
              <a:t>Did you see this Opinion piece in the Boston Globe from February 12, 2015?</a:t>
            </a:r>
          </a:p>
          <a:p>
            <a:pPr marL="0" indent="0">
              <a:buNone/>
            </a:pPr>
            <a:endParaRPr lang="en-US" dirty="0" smtClean="0"/>
          </a:p>
        </p:txBody>
      </p:sp>
      <p:pic>
        <p:nvPicPr>
          <p:cNvPr id="4" name="Picture 3" descr="Hol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449" y="2873402"/>
            <a:ext cx="4924078" cy="3489129"/>
          </a:xfrm>
          <a:prstGeom prst="rect">
            <a:avLst/>
          </a:prstGeom>
        </p:spPr>
      </p:pic>
    </p:spTree>
    <p:extLst>
      <p:ext uri="{BB962C8B-B14F-4D97-AF65-F5344CB8AC3E}">
        <p14:creationId xmlns:p14="http://schemas.microsoft.com/office/powerpoint/2010/main" val="7532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fontAlgn="auto" hangingPunct="1">
              <a:spcAft>
                <a:spcPts val="0"/>
              </a:spcAft>
              <a:defRPr/>
            </a:pPr>
            <a:r>
              <a:rPr lang="en-US" b="1" dirty="0" smtClean="0">
                <a:ea typeface="+mj-ea"/>
                <a:cs typeface="+mj-cs"/>
              </a:rPr>
              <a:t>Data Table</a:t>
            </a:r>
            <a:endParaRPr lang="en-US" b="1" dirty="0">
              <a:ea typeface="+mj-ea"/>
              <a:cs typeface="+mj-cs"/>
            </a:endParaRPr>
          </a:p>
        </p:txBody>
      </p:sp>
      <p:pic>
        <p:nvPicPr>
          <p:cNvPr id="26626" name="Picture 4" descr="Old_Faithful.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4595" y="2157413"/>
            <a:ext cx="8562168" cy="319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06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ea typeface="+mj-ea"/>
                <a:cs typeface="+mj-cs"/>
              </a:rPr>
              <a:t>Process</a:t>
            </a:r>
            <a:endParaRPr lang="en-US" b="1" dirty="0">
              <a:ea typeface="+mj-ea"/>
              <a:cs typeface="+mj-cs"/>
            </a:endParaRPr>
          </a:p>
        </p:txBody>
      </p:sp>
      <p:sp>
        <p:nvSpPr>
          <p:cNvPr id="3" name="Content Placeholder 2"/>
          <p:cNvSpPr>
            <a:spLocks noGrp="1"/>
          </p:cNvSpPr>
          <p:nvPr>
            <p:ph idx="1"/>
          </p:nvPr>
        </p:nvSpPr>
        <p:spPr>
          <a:xfrm>
            <a:off x="301625" y="1911729"/>
            <a:ext cx="8504238" cy="4334124"/>
          </a:xfrm>
        </p:spPr>
        <p:txBody>
          <a:bodyPr>
            <a:normAutofit fontScale="92500" lnSpcReduction="20000"/>
          </a:bodyPr>
          <a:lstStyle/>
          <a:p>
            <a:pPr eaLnBrk="1" fontAlgn="auto" hangingPunct="1">
              <a:spcAft>
                <a:spcPts val="0"/>
              </a:spcAft>
              <a:buFont typeface="Calisto MT" pitchFamily="18" charset="0"/>
              <a:buChar char="•"/>
              <a:defRPr/>
            </a:pPr>
            <a:r>
              <a:rPr lang="en-US" sz="3400" dirty="0">
                <a:latin typeface="Book Antiqua" charset="0"/>
              </a:rPr>
              <a:t>Each table randomly chooses 2 days.</a:t>
            </a:r>
          </a:p>
          <a:p>
            <a:pPr eaLnBrk="1" fontAlgn="auto" hangingPunct="1">
              <a:spcAft>
                <a:spcPts val="0"/>
              </a:spcAft>
              <a:buFont typeface="Calisto MT" pitchFamily="18" charset="0"/>
              <a:buChar char="•"/>
              <a:defRPr/>
            </a:pPr>
            <a:r>
              <a:rPr lang="en-US" sz="3400" dirty="0">
                <a:latin typeface="Book Antiqua" charset="0"/>
              </a:rPr>
              <a:t>Each person asks, </a:t>
            </a:r>
            <a:r>
              <a:rPr lang="ja-JP" altLang="en-US" sz="3400" dirty="0">
                <a:latin typeface="Book Antiqua" charset="0"/>
              </a:rPr>
              <a:t>“</a:t>
            </a:r>
            <a:r>
              <a:rPr lang="en-US" sz="3400" dirty="0">
                <a:latin typeface="Book Antiqua" charset="0"/>
              </a:rPr>
              <a:t>What do I notice?  What do I wonder about?</a:t>
            </a:r>
            <a:r>
              <a:rPr lang="ja-JP" altLang="en-US" sz="3400" dirty="0">
                <a:latin typeface="Book Antiqua" charset="0"/>
              </a:rPr>
              <a:t>”</a:t>
            </a:r>
            <a:endParaRPr lang="en-US" sz="3400" dirty="0">
              <a:latin typeface="Book Antiqua" charset="0"/>
            </a:endParaRPr>
          </a:p>
          <a:p>
            <a:pPr eaLnBrk="1" fontAlgn="auto" hangingPunct="1">
              <a:spcAft>
                <a:spcPts val="0"/>
              </a:spcAft>
              <a:buFont typeface="Calisto MT" pitchFamily="18" charset="0"/>
              <a:buChar char="•"/>
              <a:defRPr/>
            </a:pPr>
            <a:r>
              <a:rPr lang="en-US" sz="3400" dirty="0">
                <a:latin typeface="Book Antiqua" charset="0"/>
              </a:rPr>
              <a:t>Each person creates some kind of display of the data by hand.</a:t>
            </a:r>
          </a:p>
          <a:p>
            <a:pPr eaLnBrk="1" fontAlgn="auto" hangingPunct="1">
              <a:spcAft>
                <a:spcPts val="0"/>
              </a:spcAft>
              <a:buFont typeface="Calisto MT" pitchFamily="18" charset="0"/>
              <a:buChar char="•"/>
              <a:defRPr/>
            </a:pPr>
            <a:r>
              <a:rPr lang="en-US" sz="3400" dirty="0">
                <a:latin typeface="Book Antiqua" charset="0"/>
              </a:rPr>
              <a:t>Team compares displays, chooses favorite, and predicts wait time.</a:t>
            </a:r>
          </a:p>
          <a:p>
            <a:pPr eaLnBrk="1" fontAlgn="auto" hangingPunct="1">
              <a:spcAft>
                <a:spcPts val="0"/>
              </a:spcAft>
              <a:buFont typeface="Calisto MT" pitchFamily="18" charset="0"/>
              <a:buChar char="•"/>
              <a:defRPr/>
            </a:pPr>
            <a:r>
              <a:rPr lang="en-US" sz="3400" dirty="0">
                <a:latin typeface="Book Antiqua" charset="0"/>
              </a:rPr>
              <a:t>Each team presents solution.</a:t>
            </a:r>
          </a:p>
        </p:txBody>
      </p:sp>
    </p:spTree>
    <p:extLst>
      <p:ext uri="{BB962C8B-B14F-4D97-AF65-F5344CB8AC3E}">
        <p14:creationId xmlns:p14="http://schemas.microsoft.com/office/powerpoint/2010/main" val="357328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1938" y="1604963"/>
            <a:ext cx="38290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94213" y="2533650"/>
            <a:ext cx="43783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pPr algn="ctr" eaLnBrk="1" fontAlgn="auto" hangingPunct="1">
              <a:spcAft>
                <a:spcPts val="0"/>
              </a:spcAft>
              <a:defRPr/>
            </a:pPr>
            <a:r>
              <a:rPr lang="en-US" b="1" dirty="0" smtClean="0">
                <a:ea typeface="+mj-ea"/>
                <a:cs typeface="+mj-cs"/>
              </a:rPr>
              <a:t>Graphs – Day 1</a:t>
            </a:r>
            <a:endParaRPr lang="en-US" b="1" dirty="0">
              <a:ea typeface="+mj-ea"/>
              <a:cs typeface="+mj-cs"/>
            </a:endParaRPr>
          </a:p>
        </p:txBody>
      </p:sp>
    </p:spTree>
    <p:extLst>
      <p:ext uri="{BB962C8B-B14F-4D97-AF65-F5344CB8AC3E}">
        <p14:creationId xmlns:p14="http://schemas.microsoft.com/office/powerpoint/2010/main" val="6274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a:t>
            </a:r>
            <a:endParaRPr lang="en-US" b="1" dirty="0"/>
          </a:p>
        </p:txBody>
      </p:sp>
      <p:pic>
        <p:nvPicPr>
          <p:cNvPr id="4" name="Picture 3" descr="proble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597" y="2620537"/>
            <a:ext cx="8245475" cy="2560437"/>
          </a:xfrm>
          <a:prstGeom prst="rect">
            <a:avLst/>
          </a:prstGeom>
        </p:spPr>
      </p:pic>
    </p:spTree>
    <p:extLst>
      <p:ext uri="{BB962C8B-B14F-4D97-AF65-F5344CB8AC3E}">
        <p14:creationId xmlns:p14="http://schemas.microsoft.com/office/powerpoint/2010/main" val="22868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Samantha</a:t>
            </a:r>
            <a:endParaRPr lang="en-US" dirty="0"/>
          </a:p>
        </p:txBody>
      </p:sp>
      <p:pic>
        <p:nvPicPr>
          <p:cNvPr id="4" name="Picture 3" descr="slide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773" y="1837328"/>
            <a:ext cx="7694433" cy="4278829"/>
          </a:xfrm>
          <a:prstGeom prst="rect">
            <a:avLst/>
          </a:prstGeom>
        </p:spPr>
      </p:pic>
    </p:spTree>
    <p:extLst>
      <p:ext uri="{BB962C8B-B14F-4D97-AF65-F5344CB8AC3E}">
        <p14:creationId xmlns:p14="http://schemas.microsoft.com/office/powerpoint/2010/main" val="9313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Samantha</a:t>
            </a:r>
            <a:endParaRPr lang="en-US" dirty="0"/>
          </a:p>
        </p:txBody>
      </p:sp>
      <p:pic>
        <p:nvPicPr>
          <p:cNvPr id="3" name="Picture 2" descr="slide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482" y="1863165"/>
            <a:ext cx="7694334" cy="4278908"/>
          </a:xfrm>
          <a:prstGeom prst="rect">
            <a:avLst/>
          </a:prstGeom>
        </p:spPr>
      </p:pic>
    </p:spTree>
    <p:extLst>
      <p:ext uri="{BB962C8B-B14F-4D97-AF65-F5344CB8AC3E}">
        <p14:creationId xmlns:p14="http://schemas.microsoft.com/office/powerpoint/2010/main" val="26692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Samantha</a:t>
            </a:r>
            <a:endParaRPr lang="en-US" dirty="0"/>
          </a:p>
        </p:txBody>
      </p:sp>
      <p:pic>
        <p:nvPicPr>
          <p:cNvPr id="4" name="Picture 3" descr="slide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482" y="2073128"/>
            <a:ext cx="7686795" cy="3965281"/>
          </a:xfrm>
          <a:prstGeom prst="rect">
            <a:avLst/>
          </a:prstGeom>
        </p:spPr>
      </p:pic>
    </p:spTree>
    <p:extLst>
      <p:ext uri="{BB962C8B-B14F-4D97-AF65-F5344CB8AC3E}">
        <p14:creationId xmlns:p14="http://schemas.microsoft.com/office/powerpoint/2010/main" val="38959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Samantha</a:t>
            </a:r>
            <a:endParaRPr lang="en-US" dirty="0"/>
          </a:p>
        </p:txBody>
      </p:sp>
      <p:pic>
        <p:nvPicPr>
          <p:cNvPr id="3" name="Picture 2" descr="figur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246" y="1931808"/>
            <a:ext cx="8204333" cy="4123871"/>
          </a:xfrm>
          <a:prstGeom prst="rect">
            <a:avLst/>
          </a:prstGeom>
        </p:spPr>
      </p:pic>
    </p:spTree>
    <p:extLst>
      <p:ext uri="{BB962C8B-B14F-4D97-AF65-F5344CB8AC3E}">
        <p14:creationId xmlns:p14="http://schemas.microsoft.com/office/powerpoint/2010/main" val="28055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a:t>
            </a:r>
            <a:endParaRPr lang="en-US" dirty="0"/>
          </a:p>
        </p:txBody>
      </p:sp>
      <p:pic>
        <p:nvPicPr>
          <p:cNvPr id="5" name="Picture 4" descr="slide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634" y="2202405"/>
            <a:ext cx="8494522" cy="3395434"/>
          </a:xfrm>
          <a:prstGeom prst="rect">
            <a:avLst/>
          </a:prstGeom>
        </p:spPr>
      </p:pic>
    </p:spTree>
    <p:extLst>
      <p:ext uri="{BB962C8B-B14F-4D97-AF65-F5344CB8AC3E}">
        <p14:creationId xmlns:p14="http://schemas.microsoft.com/office/powerpoint/2010/main" val="22631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900112" y="2133601"/>
            <a:ext cx="7345363" cy="2783968"/>
          </a:xfrm>
        </p:spPr>
        <p:txBody>
          <a:bodyPr/>
          <a:lstStyle/>
          <a:p>
            <a:r>
              <a:rPr lang="en-US" dirty="0" smtClean="0"/>
              <a:t>Would you want Samantha or Eric to present her/his solution first to the class?  Why?</a:t>
            </a:r>
          </a:p>
          <a:p>
            <a:r>
              <a:rPr lang="en-US" dirty="0" smtClean="0"/>
              <a:t>Is it necessary or even important for </a:t>
            </a:r>
            <a:r>
              <a:rPr lang="en-US" i="1" dirty="0" smtClean="0"/>
              <a:t>both</a:t>
            </a:r>
            <a:r>
              <a:rPr lang="en-US" dirty="0" smtClean="0"/>
              <a:t> of them to present their solutions?  </a:t>
            </a:r>
            <a:endParaRPr lang="en-US" dirty="0"/>
          </a:p>
        </p:txBody>
      </p:sp>
      <p:pic>
        <p:nvPicPr>
          <p:cNvPr id="4" name="Picture 3" descr="images-1.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94848" y="3957057"/>
            <a:ext cx="3289300" cy="2463800"/>
          </a:xfrm>
          <a:prstGeom prst="rect">
            <a:avLst/>
          </a:prstGeom>
          <a:ln>
            <a:noFill/>
          </a:ln>
          <a:effectLst>
            <a:softEdge rad="112500"/>
          </a:effectLst>
        </p:spPr>
      </p:pic>
      <p:pic>
        <p:nvPicPr>
          <p:cNvPr id="5" name="Picture 4" descr="imag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0113" y="4020557"/>
            <a:ext cx="3378200" cy="2400300"/>
          </a:xfrm>
          <a:prstGeom prst="rect">
            <a:avLst/>
          </a:prstGeom>
          <a:ln>
            <a:noFill/>
          </a:ln>
          <a:effectLst>
            <a:softEdge rad="112500"/>
          </a:effectLst>
        </p:spPr>
      </p:pic>
    </p:spTree>
    <p:extLst>
      <p:ext uri="{BB962C8B-B14F-4D97-AF65-F5344CB8AC3E}">
        <p14:creationId xmlns:p14="http://schemas.microsoft.com/office/powerpoint/2010/main" val="415598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3194" y="1089016"/>
            <a:ext cx="7832034" cy="5016961"/>
          </a:xfrm>
          <a:prstGeom prst="rect">
            <a:avLst/>
          </a:prstGeom>
        </p:spPr>
      </p:pic>
    </p:spTree>
    <p:extLst>
      <p:ext uri="{BB962C8B-B14F-4D97-AF65-F5344CB8AC3E}">
        <p14:creationId xmlns:p14="http://schemas.microsoft.com/office/powerpoint/2010/main" val="38040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Ground in Mathematics and Science</a:t>
            </a:r>
            <a:endParaRPr lang="en-US" dirty="0"/>
          </a:p>
        </p:txBody>
      </p:sp>
      <p:sp>
        <p:nvSpPr>
          <p:cNvPr id="3" name="Content Placeholder 2"/>
          <p:cNvSpPr>
            <a:spLocks noGrp="1"/>
          </p:cNvSpPr>
          <p:nvPr>
            <p:ph idx="1"/>
          </p:nvPr>
        </p:nvSpPr>
        <p:spPr/>
        <p:txBody>
          <a:bodyPr/>
          <a:lstStyle/>
          <a:p>
            <a:r>
              <a:rPr lang="en-US" dirty="0"/>
              <a:t>Mathematical/Scientific Practices</a:t>
            </a:r>
          </a:p>
          <a:p>
            <a:r>
              <a:rPr lang="en-US" dirty="0" smtClean="0"/>
              <a:t>Modeling</a:t>
            </a:r>
          </a:p>
          <a:p>
            <a:r>
              <a:rPr lang="en-US" dirty="0" smtClean="0"/>
              <a:t>Use of Variables (Algebra)</a:t>
            </a:r>
          </a:p>
        </p:txBody>
      </p:sp>
      <p:pic>
        <p:nvPicPr>
          <p:cNvPr id="4" name="Picture 3" descr="Unknown.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81674" y="4064001"/>
            <a:ext cx="3810000" cy="2133600"/>
          </a:xfrm>
          <a:prstGeom prst="rect">
            <a:avLst/>
          </a:prstGeom>
        </p:spPr>
      </p:pic>
    </p:spTree>
    <p:extLst>
      <p:ext uri="{BB962C8B-B14F-4D97-AF65-F5344CB8AC3E}">
        <p14:creationId xmlns:p14="http://schemas.microsoft.com/office/powerpoint/2010/main" val="380998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1339850"/>
          </a:xfrm>
        </p:spPr>
        <p:txBody>
          <a:bodyPr>
            <a:normAutofit/>
          </a:bodyPr>
          <a:lstStyle/>
          <a:p>
            <a:pPr eaLnBrk="1" fontAlgn="auto" hangingPunct="1">
              <a:spcAft>
                <a:spcPts val="0"/>
              </a:spcAft>
              <a:defRPr/>
            </a:pPr>
            <a:r>
              <a:rPr lang="en-US" sz="4000" dirty="0" smtClean="0">
                <a:latin typeface="Verdana"/>
                <a:ea typeface="+mj-ea"/>
                <a:cs typeface="Verdana"/>
              </a:rPr>
              <a:t>Standards for Mathematical Practice</a:t>
            </a:r>
            <a:endParaRPr lang="en-US" sz="4000" dirty="0">
              <a:latin typeface="Verdana"/>
              <a:ea typeface="+mj-ea"/>
              <a:cs typeface="Verdana"/>
            </a:endParaRPr>
          </a:p>
        </p:txBody>
      </p:sp>
      <p:sp>
        <p:nvSpPr>
          <p:cNvPr id="3" name="Content Placeholder 2"/>
          <p:cNvSpPr>
            <a:spLocks noGrp="1"/>
          </p:cNvSpPr>
          <p:nvPr>
            <p:ph idx="1"/>
          </p:nvPr>
        </p:nvSpPr>
        <p:spPr>
          <a:xfrm>
            <a:off x="457200" y="1990632"/>
            <a:ext cx="8229600" cy="4342975"/>
          </a:xfrm>
        </p:spPr>
        <p:txBody>
          <a:bodyPr>
            <a:noAutofit/>
          </a:bodyPr>
          <a:lstStyle/>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Make sense of problems and persevere in solving them.</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Reason abstractly and quantitatively.</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Construct viable arguments and critique the reasoning of others.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Model with mathematics.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Use appropriate tools strategically.</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Attend to precision.</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Look for and make use of structure.</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Look for and express regularity in repeated reasoning. </a:t>
            </a:r>
          </a:p>
        </p:txBody>
      </p:sp>
    </p:spTree>
    <p:extLst>
      <p:ext uri="{BB962C8B-B14F-4D97-AF65-F5344CB8AC3E}">
        <p14:creationId xmlns:p14="http://schemas.microsoft.com/office/powerpoint/2010/main" val="33190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1339850"/>
          </a:xfrm>
        </p:spPr>
        <p:txBody>
          <a:bodyPr>
            <a:normAutofit/>
          </a:bodyPr>
          <a:lstStyle/>
          <a:p>
            <a:pPr eaLnBrk="1" fontAlgn="auto" hangingPunct="1">
              <a:spcAft>
                <a:spcPts val="0"/>
              </a:spcAft>
              <a:defRPr/>
            </a:pPr>
            <a:r>
              <a:rPr lang="en-US" sz="4000" dirty="0" smtClean="0">
                <a:latin typeface="Verdana"/>
                <a:ea typeface="+mj-ea"/>
                <a:cs typeface="Verdana"/>
              </a:rPr>
              <a:t>Practices for Science and Engineering</a:t>
            </a:r>
            <a:endParaRPr lang="en-US" sz="4000" dirty="0">
              <a:latin typeface="Verdana"/>
              <a:ea typeface="+mj-ea"/>
              <a:cs typeface="Verdana"/>
            </a:endParaRPr>
          </a:p>
        </p:txBody>
      </p:sp>
      <p:sp>
        <p:nvSpPr>
          <p:cNvPr id="3" name="Content Placeholder 2"/>
          <p:cNvSpPr>
            <a:spLocks noGrp="1"/>
          </p:cNvSpPr>
          <p:nvPr>
            <p:ph idx="1"/>
          </p:nvPr>
        </p:nvSpPr>
        <p:spPr>
          <a:xfrm>
            <a:off x="457200" y="1990632"/>
            <a:ext cx="8229600" cy="4342975"/>
          </a:xfrm>
        </p:spPr>
        <p:txBody>
          <a:bodyPr>
            <a:noAutofit/>
          </a:bodyPr>
          <a:lstStyle/>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Asking questions and defining problems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Developing and using models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Planning and carrying out investigations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Analyzing and interpreting data</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Using mathematics and computational thinking</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Constructing explanations and designing solutions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Engage in argument from evidence</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Obtaining, evaluation, and communicating information</a:t>
            </a:r>
          </a:p>
        </p:txBody>
      </p:sp>
    </p:spTree>
    <p:extLst>
      <p:ext uri="{BB962C8B-B14F-4D97-AF65-F5344CB8AC3E}">
        <p14:creationId xmlns:p14="http://schemas.microsoft.com/office/powerpoint/2010/main" val="6151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1339850"/>
          </a:xfrm>
        </p:spPr>
        <p:txBody>
          <a:bodyPr>
            <a:normAutofit/>
          </a:bodyPr>
          <a:lstStyle/>
          <a:p>
            <a:pPr eaLnBrk="1" fontAlgn="auto" hangingPunct="1">
              <a:spcAft>
                <a:spcPts val="0"/>
              </a:spcAft>
              <a:defRPr/>
            </a:pPr>
            <a:r>
              <a:rPr lang="en-US" sz="4000" dirty="0" smtClean="0">
                <a:latin typeface="Verdana"/>
                <a:ea typeface="+mj-ea"/>
                <a:cs typeface="Verdana"/>
              </a:rPr>
              <a:t>Practices for Science and Engineering</a:t>
            </a:r>
            <a:endParaRPr lang="en-US" sz="4000" dirty="0">
              <a:latin typeface="Verdana"/>
              <a:ea typeface="+mj-ea"/>
              <a:cs typeface="Verdana"/>
            </a:endParaRPr>
          </a:p>
        </p:txBody>
      </p:sp>
      <p:sp>
        <p:nvSpPr>
          <p:cNvPr id="3" name="Content Placeholder 2"/>
          <p:cNvSpPr>
            <a:spLocks noGrp="1"/>
          </p:cNvSpPr>
          <p:nvPr>
            <p:ph idx="1"/>
          </p:nvPr>
        </p:nvSpPr>
        <p:spPr>
          <a:xfrm>
            <a:off x="457200" y="1990632"/>
            <a:ext cx="8229600" cy="4342975"/>
          </a:xfrm>
        </p:spPr>
        <p:txBody>
          <a:bodyPr>
            <a:noAutofit/>
          </a:bodyPr>
          <a:lstStyle/>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Asking questions and defining </a:t>
            </a:r>
            <a:r>
              <a:rPr lang="en-US" sz="2000" b="1" dirty="0" smtClean="0">
                <a:solidFill>
                  <a:srgbClr val="FF0000"/>
                </a:solidFill>
                <a:latin typeface="Verdana"/>
                <a:ea typeface="+mn-ea"/>
                <a:cs typeface="Verdana"/>
              </a:rPr>
              <a:t>problems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Developing and using </a:t>
            </a:r>
            <a:r>
              <a:rPr lang="en-US" sz="2000" b="1" dirty="0" smtClean="0">
                <a:solidFill>
                  <a:srgbClr val="FF0000"/>
                </a:solidFill>
                <a:latin typeface="Verdana"/>
                <a:ea typeface="+mn-ea"/>
                <a:cs typeface="Verdana"/>
              </a:rPr>
              <a:t>models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Planning and carrying out investigations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Analyzing and interpreting data</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Using mathematics and computational </a:t>
            </a:r>
            <a:r>
              <a:rPr lang="en-US" sz="2000" b="1" dirty="0" smtClean="0">
                <a:solidFill>
                  <a:srgbClr val="FF0000"/>
                </a:solidFill>
                <a:latin typeface="Verdana"/>
                <a:ea typeface="+mn-ea"/>
                <a:cs typeface="Verdana"/>
              </a:rPr>
              <a:t>thinking</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Constructing </a:t>
            </a:r>
            <a:r>
              <a:rPr lang="en-US" sz="2000" b="1" dirty="0" smtClean="0">
                <a:solidFill>
                  <a:srgbClr val="FF0000"/>
                </a:solidFill>
                <a:latin typeface="Verdana"/>
                <a:ea typeface="+mn-ea"/>
                <a:cs typeface="Verdana"/>
              </a:rPr>
              <a:t>explanations</a:t>
            </a:r>
            <a:r>
              <a:rPr lang="en-US" sz="2000" dirty="0" smtClean="0">
                <a:latin typeface="Verdana"/>
                <a:ea typeface="+mn-ea"/>
                <a:cs typeface="Verdana"/>
              </a:rPr>
              <a:t> and designing solutions</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Engage in </a:t>
            </a:r>
            <a:r>
              <a:rPr lang="en-US" sz="2000" b="1" dirty="0" smtClean="0">
                <a:solidFill>
                  <a:srgbClr val="FF0000"/>
                </a:solidFill>
                <a:latin typeface="Verdana"/>
                <a:ea typeface="+mn-ea"/>
                <a:cs typeface="Verdana"/>
              </a:rPr>
              <a:t>argument</a:t>
            </a:r>
            <a:r>
              <a:rPr lang="en-US" sz="2000" dirty="0" smtClean="0">
                <a:solidFill>
                  <a:srgbClr val="FF0000"/>
                </a:solidFill>
                <a:latin typeface="Verdana"/>
                <a:ea typeface="+mn-ea"/>
                <a:cs typeface="Verdana"/>
              </a:rPr>
              <a:t> </a:t>
            </a:r>
            <a:r>
              <a:rPr lang="en-US" sz="2000" dirty="0" smtClean="0">
                <a:latin typeface="Verdana"/>
                <a:ea typeface="+mn-ea"/>
                <a:cs typeface="Verdana"/>
              </a:rPr>
              <a:t>from evidence</a:t>
            </a:r>
          </a:p>
          <a:p>
            <a:pPr marL="457200" indent="-457200" eaLnBrk="1" fontAlgn="auto" hangingPunct="1">
              <a:spcBef>
                <a:spcPts val="1400"/>
              </a:spcBef>
              <a:spcAft>
                <a:spcPts val="0"/>
              </a:spcAft>
              <a:buFontTx/>
              <a:buAutoNum type="arabicPeriod"/>
              <a:defRPr/>
            </a:pPr>
            <a:r>
              <a:rPr lang="en-US" sz="2000" dirty="0" smtClean="0">
                <a:latin typeface="Verdana"/>
                <a:ea typeface="+mn-ea"/>
                <a:cs typeface="Verdana"/>
              </a:rPr>
              <a:t>Obtaining, evaluation, and </a:t>
            </a:r>
            <a:r>
              <a:rPr lang="en-US" sz="2000" b="1" dirty="0" smtClean="0">
                <a:solidFill>
                  <a:srgbClr val="FF0000"/>
                </a:solidFill>
                <a:latin typeface="Verdana"/>
                <a:ea typeface="+mn-ea"/>
                <a:cs typeface="Verdana"/>
              </a:rPr>
              <a:t>communicating</a:t>
            </a:r>
            <a:r>
              <a:rPr lang="en-US" sz="2000" dirty="0" smtClean="0">
                <a:solidFill>
                  <a:srgbClr val="FF0000"/>
                </a:solidFill>
                <a:latin typeface="Verdana"/>
                <a:ea typeface="+mn-ea"/>
                <a:cs typeface="Verdana"/>
              </a:rPr>
              <a:t> </a:t>
            </a:r>
            <a:r>
              <a:rPr lang="en-US" sz="2000" dirty="0" smtClean="0">
                <a:latin typeface="Verdana"/>
                <a:ea typeface="+mn-ea"/>
                <a:cs typeface="Verdana"/>
              </a:rPr>
              <a:t>information</a:t>
            </a:r>
          </a:p>
        </p:txBody>
      </p:sp>
    </p:spTree>
    <p:extLst>
      <p:ext uri="{BB962C8B-B14F-4D97-AF65-F5344CB8AC3E}">
        <p14:creationId xmlns:p14="http://schemas.microsoft.com/office/powerpoint/2010/main" val="32923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Research</a:t>
            </a:r>
            <a:endParaRPr lang="en-US" dirty="0"/>
          </a:p>
        </p:txBody>
      </p:sp>
      <p:sp>
        <p:nvSpPr>
          <p:cNvPr id="3" name="Content Placeholder 2"/>
          <p:cNvSpPr>
            <a:spLocks noGrp="1"/>
          </p:cNvSpPr>
          <p:nvPr>
            <p:ph idx="1"/>
          </p:nvPr>
        </p:nvSpPr>
        <p:spPr>
          <a:xfrm>
            <a:off x="900113" y="2133601"/>
            <a:ext cx="4895016" cy="3719432"/>
          </a:xfrm>
        </p:spPr>
        <p:txBody>
          <a:bodyPr>
            <a:normAutofit/>
          </a:bodyPr>
          <a:lstStyle/>
          <a:p>
            <a:pPr marL="0" indent="0">
              <a:buNone/>
            </a:pPr>
            <a:r>
              <a:rPr lang="en-US" sz="3600" dirty="0" smtClean="0"/>
              <a:t>Two high school teachers asked </a:t>
            </a:r>
            <a:r>
              <a:rPr lang="en-US" sz="3600" dirty="0" err="1" smtClean="0"/>
              <a:t>Precalculus</a:t>
            </a:r>
            <a:r>
              <a:rPr lang="en-US" sz="3600" dirty="0" smtClean="0"/>
              <a:t> students to complete the phrase, </a:t>
            </a:r>
          </a:p>
          <a:p>
            <a:pPr marL="0" indent="0">
              <a:buNone/>
            </a:pPr>
            <a:r>
              <a:rPr lang="en-US" sz="3600" b="1" dirty="0" smtClean="0"/>
              <a:t>“I like math most when …”</a:t>
            </a:r>
            <a:endParaRPr lang="en-US" sz="3600" b="1"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51102" y="2529239"/>
            <a:ext cx="3048000" cy="2667000"/>
          </a:xfrm>
          <a:prstGeom prst="rect">
            <a:avLst/>
          </a:prstGeom>
        </p:spPr>
      </p:pic>
    </p:spTree>
    <p:extLst>
      <p:ext uri="{BB962C8B-B14F-4D97-AF65-F5344CB8AC3E}">
        <p14:creationId xmlns:p14="http://schemas.microsoft.com/office/powerpoint/2010/main" val="35154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17500" y="1238250"/>
          <a:ext cx="8509000" cy="4381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75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8" name="Content Placeholder 7"/>
          <p:cNvSpPr>
            <a:spLocks noGrp="1"/>
          </p:cNvSpPr>
          <p:nvPr>
            <p:ph idx="1"/>
          </p:nvPr>
        </p:nvSpPr>
        <p:spPr>
          <a:xfrm>
            <a:off x="666391" y="2150297"/>
            <a:ext cx="4765315" cy="3395205"/>
          </a:xfrm>
        </p:spPr>
        <p:txBody>
          <a:bodyPr>
            <a:normAutofit/>
          </a:bodyPr>
          <a:lstStyle/>
          <a:p>
            <a:pPr marL="0" indent="0">
              <a:buNone/>
            </a:pPr>
            <a:r>
              <a:rPr lang="en-US" sz="3400" dirty="0" smtClean="0">
                <a:latin typeface="Verdana"/>
                <a:cs typeface="Verdana"/>
              </a:rPr>
              <a:t>How do you explain the results of this survey?</a:t>
            </a:r>
            <a:endParaRPr lang="en-US" sz="3400" dirty="0">
              <a:latin typeface="Verdana"/>
              <a:cs typeface="Verdana"/>
            </a:endParaRPr>
          </a:p>
        </p:txBody>
      </p:sp>
      <p:pic>
        <p:nvPicPr>
          <p:cNvPr id="3" name="Picture 2" descr="Unknown-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52975" y="3427764"/>
            <a:ext cx="3492500" cy="2324100"/>
          </a:xfrm>
          <a:prstGeom prst="rect">
            <a:avLst/>
          </a:prstGeom>
          <a:ln>
            <a:noFill/>
          </a:ln>
          <a:effectLst>
            <a:softEdge rad="112500"/>
          </a:effectLst>
        </p:spPr>
      </p:pic>
    </p:spTree>
    <p:extLst>
      <p:ext uri="{BB962C8B-B14F-4D97-AF65-F5344CB8AC3E}">
        <p14:creationId xmlns:p14="http://schemas.microsoft.com/office/powerpoint/2010/main" val="270807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a:xfrm>
            <a:off x="900112" y="2133600"/>
            <a:ext cx="7345363" cy="4104639"/>
          </a:xfrm>
        </p:spPr>
        <p:txBody>
          <a:bodyPr>
            <a:normAutofit fontScale="92500" lnSpcReduction="10000"/>
          </a:bodyPr>
          <a:lstStyle/>
          <a:p>
            <a:pPr marL="457200" lvl="0" indent="-457200">
              <a:buFont typeface="+mj-lt"/>
              <a:buAutoNum type="arabicPeriod"/>
            </a:pPr>
            <a:r>
              <a:rPr lang="en-GB" dirty="0"/>
              <a:t>Identifying the key variables in the problem</a:t>
            </a:r>
            <a:endParaRPr lang="en-US" dirty="0"/>
          </a:p>
          <a:p>
            <a:pPr marL="457200" lvl="0" indent="-457200">
              <a:buFont typeface="+mj-lt"/>
              <a:buAutoNum type="arabicPeriod"/>
            </a:pPr>
            <a:r>
              <a:rPr lang="en-GB" dirty="0"/>
              <a:t>Creating models (algebraic, geometric, etc.) using the variables</a:t>
            </a:r>
            <a:endParaRPr lang="en-US" dirty="0"/>
          </a:p>
          <a:p>
            <a:pPr marL="457200" lvl="0" indent="-457200">
              <a:buFont typeface="+mj-lt"/>
              <a:buAutoNum type="arabicPeriod"/>
            </a:pPr>
            <a:r>
              <a:rPr lang="en-GB" dirty="0" err="1"/>
              <a:t>Analyzing</a:t>
            </a:r>
            <a:r>
              <a:rPr lang="en-GB" dirty="0"/>
              <a:t> the relationships and performing operations to draw conclusions</a:t>
            </a:r>
            <a:endParaRPr lang="en-US" dirty="0"/>
          </a:p>
          <a:p>
            <a:pPr marL="457200" lvl="0" indent="-457200">
              <a:buFont typeface="+mj-lt"/>
              <a:buAutoNum type="arabicPeriod"/>
            </a:pPr>
            <a:r>
              <a:rPr lang="en-GB" dirty="0"/>
              <a:t>Interpreting the results</a:t>
            </a:r>
            <a:endParaRPr lang="en-US" dirty="0"/>
          </a:p>
          <a:p>
            <a:pPr marL="457200" lvl="0" indent="-457200">
              <a:buFont typeface="+mj-lt"/>
              <a:buAutoNum type="arabicPeriod"/>
            </a:pPr>
            <a:r>
              <a:rPr lang="en-GB" dirty="0"/>
              <a:t>Validating the conclusions, with the possibility of modifying the model </a:t>
            </a:r>
            <a:endParaRPr lang="en-US" dirty="0"/>
          </a:p>
          <a:p>
            <a:pPr marL="0" indent="0" algn="ctr">
              <a:buNone/>
            </a:pPr>
            <a:r>
              <a:rPr lang="en-US" i="1" dirty="0" smtClean="0"/>
              <a:t>Common Core State Standards for Mathematics, 2010</a:t>
            </a:r>
            <a:endParaRPr lang="en-US" i="1" dirty="0"/>
          </a:p>
        </p:txBody>
      </p:sp>
    </p:spTree>
    <p:extLst>
      <p:ext uri="{BB962C8B-B14F-4D97-AF65-F5344CB8AC3E}">
        <p14:creationId xmlns:p14="http://schemas.microsoft.com/office/powerpoint/2010/main" val="15302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Variables</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#1</a:t>
            </a:r>
          </a:p>
          <a:p>
            <a:r>
              <a:rPr lang="en-US" dirty="0" smtClean="0"/>
              <a:t>Represent a number in a generalized pattern</a:t>
            </a:r>
          </a:p>
          <a:p>
            <a:r>
              <a:rPr lang="en-US" dirty="0" smtClean="0"/>
              <a:t>Example:  a + b = b + a</a:t>
            </a:r>
            <a:endParaRPr lang="en-US" dirty="0"/>
          </a:p>
        </p:txBody>
      </p:sp>
    </p:spTree>
    <p:extLst>
      <p:ext uri="{BB962C8B-B14F-4D97-AF65-F5344CB8AC3E}">
        <p14:creationId xmlns:p14="http://schemas.microsoft.com/office/powerpoint/2010/main" val="328382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Variables</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#2</a:t>
            </a:r>
          </a:p>
          <a:p>
            <a:r>
              <a:rPr lang="en-US" dirty="0" smtClean="0"/>
              <a:t>Represent a fixed but unknown number</a:t>
            </a:r>
          </a:p>
          <a:p>
            <a:r>
              <a:rPr lang="en-US" dirty="0" smtClean="0"/>
              <a:t>Example:  The letter “x” in the equation 2x – 3 = 7</a:t>
            </a:r>
          </a:p>
        </p:txBody>
      </p:sp>
    </p:spTree>
    <p:extLst>
      <p:ext uri="{BB962C8B-B14F-4D97-AF65-F5344CB8AC3E}">
        <p14:creationId xmlns:p14="http://schemas.microsoft.com/office/powerpoint/2010/main" val="231754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Jobs (</a:t>
            </a:r>
            <a:r>
              <a:rPr lang="en-US" dirty="0" err="1" smtClean="0"/>
              <a:t>CareerCast</a:t>
            </a:r>
            <a:r>
              <a:rPr lang="en-US" dirty="0" smtClean="0"/>
              <a:t>, 2014)</a:t>
            </a:r>
            <a:endParaRPr lang="en-US" dirty="0"/>
          </a:p>
        </p:txBody>
      </p:sp>
      <p:sp>
        <p:nvSpPr>
          <p:cNvPr id="3" name="Content Placeholder 2"/>
          <p:cNvSpPr>
            <a:spLocks noGrp="1"/>
          </p:cNvSpPr>
          <p:nvPr>
            <p:ph idx="1"/>
          </p:nvPr>
        </p:nvSpPr>
        <p:spPr>
          <a:xfrm>
            <a:off x="900112" y="1909566"/>
            <a:ext cx="7345363" cy="4404613"/>
          </a:xfrm>
        </p:spPr>
        <p:txBody>
          <a:bodyPr>
            <a:normAutofit fontScale="92500" lnSpcReduction="10000"/>
          </a:bodyPr>
          <a:lstStyle/>
          <a:p>
            <a:pPr marL="457200" indent="-457200">
              <a:buFont typeface="+mj-lt"/>
              <a:buAutoNum type="arabicPeriod"/>
            </a:pPr>
            <a:r>
              <a:rPr lang="en-US" dirty="0" smtClean="0"/>
              <a:t>Mathematician</a:t>
            </a:r>
          </a:p>
          <a:p>
            <a:pPr marL="457200" indent="-457200">
              <a:buFont typeface="+mj-lt"/>
              <a:buAutoNum type="arabicPeriod"/>
            </a:pPr>
            <a:r>
              <a:rPr lang="en-US" dirty="0" smtClean="0"/>
              <a:t>Tenured University Professor</a:t>
            </a:r>
          </a:p>
          <a:p>
            <a:pPr marL="457200" indent="-457200">
              <a:buFont typeface="+mj-lt"/>
              <a:buAutoNum type="arabicPeriod"/>
            </a:pPr>
            <a:r>
              <a:rPr lang="en-US" dirty="0" smtClean="0"/>
              <a:t>Statistician</a:t>
            </a:r>
          </a:p>
          <a:p>
            <a:pPr marL="457200" indent="-457200">
              <a:buFont typeface="+mj-lt"/>
              <a:buAutoNum type="arabicPeriod"/>
            </a:pPr>
            <a:r>
              <a:rPr lang="en-US" dirty="0" smtClean="0"/>
              <a:t>Actuary</a:t>
            </a:r>
          </a:p>
          <a:p>
            <a:pPr marL="457200" indent="-457200">
              <a:buFont typeface="+mj-lt"/>
              <a:buAutoNum type="arabicPeriod"/>
            </a:pPr>
            <a:r>
              <a:rPr lang="en-US" dirty="0" smtClean="0"/>
              <a:t>Audiologist</a:t>
            </a:r>
          </a:p>
          <a:p>
            <a:pPr marL="457200" indent="-457200">
              <a:buFont typeface="+mj-lt"/>
              <a:buAutoNum type="arabicPeriod"/>
            </a:pPr>
            <a:r>
              <a:rPr lang="en-US" dirty="0" smtClean="0"/>
              <a:t>Dental </a:t>
            </a:r>
            <a:r>
              <a:rPr lang="en-US" dirty="0" err="1" smtClean="0"/>
              <a:t>Hygenist</a:t>
            </a:r>
            <a:endParaRPr lang="en-US" dirty="0" smtClean="0"/>
          </a:p>
          <a:p>
            <a:pPr marL="457200" indent="-457200">
              <a:buFont typeface="+mj-lt"/>
              <a:buAutoNum type="arabicPeriod"/>
            </a:pPr>
            <a:r>
              <a:rPr lang="en-US" dirty="0" smtClean="0"/>
              <a:t>Software </a:t>
            </a:r>
            <a:r>
              <a:rPr lang="en-US" dirty="0"/>
              <a:t>Engineer</a:t>
            </a:r>
            <a:endParaRPr lang="en-US" dirty="0" smtClean="0"/>
          </a:p>
          <a:p>
            <a:pPr marL="457200" indent="-457200">
              <a:buFont typeface="+mj-lt"/>
              <a:buAutoNum type="arabicPeriod"/>
            </a:pPr>
            <a:r>
              <a:rPr lang="en-US" dirty="0" smtClean="0"/>
              <a:t>Computer </a:t>
            </a:r>
            <a:r>
              <a:rPr lang="en-US" dirty="0"/>
              <a:t>Systems </a:t>
            </a:r>
            <a:r>
              <a:rPr lang="en-US" dirty="0" smtClean="0"/>
              <a:t>Analyst</a:t>
            </a:r>
          </a:p>
          <a:p>
            <a:endParaRPr lang="en-US" dirty="0" smtClean="0"/>
          </a:p>
          <a:p>
            <a:endParaRPr lang="en-US" dirty="0"/>
          </a:p>
        </p:txBody>
      </p:sp>
    </p:spTree>
    <p:extLst>
      <p:ext uri="{BB962C8B-B14F-4D97-AF65-F5344CB8AC3E}">
        <p14:creationId xmlns:p14="http://schemas.microsoft.com/office/powerpoint/2010/main" val="36948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Variables</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#3</a:t>
            </a:r>
          </a:p>
          <a:p>
            <a:r>
              <a:rPr lang="en-US" dirty="0" smtClean="0"/>
              <a:t>Represent a quantity that varies, especially in relation to another quantity</a:t>
            </a:r>
          </a:p>
          <a:p>
            <a:r>
              <a:rPr lang="en-US" dirty="0" smtClean="0"/>
              <a:t>Example:  The letters “x” and “y” in 3y = x</a:t>
            </a:r>
          </a:p>
        </p:txBody>
      </p:sp>
    </p:spTree>
    <p:extLst>
      <p:ext uri="{BB962C8B-B14F-4D97-AF65-F5344CB8AC3E}">
        <p14:creationId xmlns:p14="http://schemas.microsoft.com/office/powerpoint/2010/main" val="22928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Variables</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#4</a:t>
            </a:r>
          </a:p>
          <a:p>
            <a:r>
              <a:rPr lang="en-US" dirty="0" smtClean="0"/>
              <a:t>Represent a parameter (i.e., a quantity whose value determines the characteristics of another variable)</a:t>
            </a:r>
          </a:p>
          <a:p>
            <a:r>
              <a:rPr lang="en-US" dirty="0" smtClean="0"/>
              <a:t>Example:  The letter “m” in y = mx or in E = mc</a:t>
            </a:r>
            <a:r>
              <a:rPr lang="en-US" baseline="30000" dirty="0" smtClean="0"/>
              <a:t>2</a:t>
            </a:r>
            <a:endParaRPr lang="en-US" dirty="0" smtClean="0"/>
          </a:p>
        </p:txBody>
      </p:sp>
    </p:spTree>
    <p:extLst>
      <p:ext uri="{BB962C8B-B14F-4D97-AF65-F5344CB8AC3E}">
        <p14:creationId xmlns:p14="http://schemas.microsoft.com/office/powerpoint/2010/main" val="12652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Formulas</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Consider F = ma</a:t>
            </a:r>
            <a:endParaRPr lang="en-US" sz="4000" dirty="0"/>
          </a:p>
        </p:txBody>
      </p:sp>
      <p:pic>
        <p:nvPicPr>
          <p:cNvPr id="4" name="Picture 3" descr="Unknown-1.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3856" y="2903817"/>
            <a:ext cx="2933700" cy="2768600"/>
          </a:xfrm>
          <a:prstGeom prst="rect">
            <a:avLst/>
          </a:prstGeom>
        </p:spPr>
      </p:pic>
    </p:spTree>
    <p:extLst>
      <p:ext uri="{BB962C8B-B14F-4D97-AF65-F5344CB8AC3E}">
        <p14:creationId xmlns:p14="http://schemas.microsoft.com/office/powerpoint/2010/main" val="358408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Variables</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#5</a:t>
            </a:r>
          </a:p>
          <a:p>
            <a:r>
              <a:rPr lang="en-US" dirty="0" smtClean="0"/>
              <a:t>Represent an arbitrary or abstract place holder in an algebraic process</a:t>
            </a:r>
          </a:p>
          <a:p>
            <a:r>
              <a:rPr lang="en-US" dirty="0" smtClean="0"/>
              <a:t>Example:  The letter “t” in the statement, “Factor the trinomial:  t</a:t>
            </a:r>
            <a:r>
              <a:rPr lang="en-US" baseline="30000" dirty="0" smtClean="0"/>
              <a:t>2</a:t>
            </a:r>
            <a:r>
              <a:rPr lang="en-US" dirty="0" smtClean="0"/>
              <a:t> + 3t - 10</a:t>
            </a:r>
          </a:p>
        </p:txBody>
      </p:sp>
    </p:spTree>
    <p:extLst>
      <p:ext uri="{BB962C8B-B14F-4D97-AF65-F5344CB8AC3E}">
        <p14:creationId xmlns:p14="http://schemas.microsoft.com/office/powerpoint/2010/main" val="17283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Myth About “Being Bad” at Math</a:t>
            </a:r>
            <a:endParaRPr lang="en-US" dirty="0"/>
          </a:p>
        </p:txBody>
      </p:sp>
      <p:sp>
        <p:nvSpPr>
          <p:cNvPr id="3" name="Content Placeholder 2"/>
          <p:cNvSpPr>
            <a:spLocks noGrp="1"/>
          </p:cNvSpPr>
          <p:nvPr>
            <p:ph idx="1"/>
          </p:nvPr>
        </p:nvSpPr>
        <p:spPr>
          <a:xfrm>
            <a:off x="900112" y="1872843"/>
            <a:ext cx="7345363" cy="1218630"/>
          </a:xfrm>
        </p:spPr>
        <p:txBody>
          <a:bodyPr>
            <a:normAutofit/>
          </a:bodyPr>
          <a:lstStyle/>
          <a:p>
            <a:pPr marL="0" indent="0" algn="ctr">
              <a:buNone/>
            </a:pPr>
            <a:r>
              <a:rPr lang="en-US" sz="3600" dirty="0" smtClean="0"/>
              <a:t>Consider this article published in September 2015</a:t>
            </a:r>
            <a:endParaRPr lang="en-US" sz="3600" dirty="0"/>
          </a:p>
        </p:txBody>
      </p:sp>
      <p:pic>
        <p:nvPicPr>
          <p:cNvPr id="4" name="Picture 3" descr="Ba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8659" y="3091474"/>
            <a:ext cx="3317640" cy="3166838"/>
          </a:xfrm>
          <a:prstGeom prst="rect">
            <a:avLst/>
          </a:prstGeom>
        </p:spPr>
      </p:pic>
    </p:spTree>
    <p:extLst>
      <p:ext uri="{BB962C8B-B14F-4D97-AF65-F5344CB8AC3E}">
        <p14:creationId xmlns:p14="http://schemas.microsoft.com/office/powerpoint/2010/main" val="7904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Dr. Carol </a:t>
            </a:r>
            <a:r>
              <a:rPr lang="en-US" dirty="0" err="1" smtClean="0"/>
              <a:t>Dweck</a:t>
            </a:r>
            <a:endParaRPr lang="en-US" dirty="0"/>
          </a:p>
        </p:txBody>
      </p:sp>
      <p:pic>
        <p:nvPicPr>
          <p:cNvPr id="6" name="Picture 5"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0769" y="1813768"/>
            <a:ext cx="3119833" cy="4351346"/>
          </a:xfrm>
          <a:prstGeom prst="rect">
            <a:avLst/>
          </a:prstGeom>
        </p:spPr>
      </p:pic>
    </p:spTree>
    <p:extLst>
      <p:ext uri="{BB962C8B-B14F-4D97-AF65-F5344CB8AC3E}">
        <p14:creationId xmlns:p14="http://schemas.microsoft.com/office/powerpoint/2010/main" val="285540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FF0000"/>
                </a:solidFill>
                <a:ea typeface="+mj-ea"/>
                <a:cs typeface="+mj-cs"/>
              </a:rPr>
              <a:t>Thought</a:t>
            </a:r>
            <a:endParaRPr lang="en-US" b="1" dirty="0">
              <a:solidFill>
                <a:srgbClr val="FF0000"/>
              </a:solidFill>
              <a:ea typeface="+mj-ea"/>
              <a:cs typeface="+mj-cs"/>
            </a:endParaRPr>
          </a:p>
        </p:txBody>
      </p:sp>
      <p:sp>
        <p:nvSpPr>
          <p:cNvPr id="24578" name="Content Placeholder 2"/>
          <p:cNvSpPr>
            <a:spLocks noGrp="1"/>
          </p:cNvSpPr>
          <p:nvPr>
            <p:ph idx="1"/>
          </p:nvPr>
        </p:nvSpPr>
        <p:spPr>
          <a:xfrm>
            <a:off x="900112" y="2280165"/>
            <a:ext cx="7345363" cy="3785355"/>
          </a:xfrm>
        </p:spPr>
        <p:txBody>
          <a:bodyPr/>
          <a:lstStyle/>
          <a:p>
            <a:pPr marL="0" indent="0" eaLnBrk="1" hangingPunct="1">
              <a:buNone/>
            </a:pPr>
            <a:r>
              <a:rPr lang="en-US" sz="3200" b="0" i="1" dirty="0" smtClean="0">
                <a:latin typeface="Franklin Gothic Book" charset="0"/>
              </a:rPr>
              <a:t>Advice </a:t>
            </a:r>
            <a:r>
              <a:rPr lang="en-US" sz="3200" b="0" i="1" dirty="0">
                <a:latin typeface="Franklin Gothic Book" charset="0"/>
              </a:rPr>
              <a:t>to teachers</a:t>
            </a:r>
            <a:r>
              <a:rPr lang="en-US" sz="3200" dirty="0">
                <a:latin typeface="Franklin Gothic Book" charset="0"/>
              </a:rPr>
              <a:t>: </a:t>
            </a:r>
          </a:p>
          <a:p>
            <a:pPr marL="0" indent="0" eaLnBrk="1" hangingPunct="1">
              <a:buNone/>
            </a:pPr>
            <a:r>
              <a:rPr lang="en-US" sz="3200" dirty="0" smtClean="0">
                <a:latin typeface="Franklin Gothic Book" charset="0"/>
              </a:rPr>
              <a:t>Avoid </a:t>
            </a:r>
            <a:r>
              <a:rPr lang="en-US" sz="3200" dirty="0">
                <a:latin typeface="Franklin Gothic Book" charset="0"/>
              </a:rPr>
              <a:t>saying, “You’re so smart” and, instead, acknowledge the work they did to accomplish something (e.g., “I can only imagine how long you spent studying for this test”).</a:t>
            </a:r>
          </a:p>
          <a:p>
            <a:pPr eaLnBrk="1" hangingPunct="1"/>
            <a:endParaRPr lang="en-US" dirty="0">
              <a:latin typeface="Franklin Gothic Book" charset="0"/>
            </a:endParaRPr>
          </a:p>
        </p:txBody>
      </p:sp>
    </p:spTree>
    <p:extLst>
      <p:ext uri="{BB962C8B-B14F-4D97-AF65-F5344CB8AC3E}">
        <p14:creationId xmlns:p14="http://schemas.microsoft.com/office/powerpoint/2010/main" val="14188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2882" y="387349"/>
            <a:ext cx="7887310" cy="5911851"/>
          </a:xfrm>
          <a:prstGeom prst="rect">
            <a:avLst/>
          </a:prstGeom>
        </p:spPr>
      </p:pic>
    </p:spTree>
    <p:extLst>
      <p:ext uri="{BB962C8B-B14F-4D97-AF65-F5344CB8AC3E}">
        <p14:creationId xmlns:p14="http://schemas.microsoft.com/office/powerpoint/2010/main" val="38505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“Gift”?</a:t>
            </a:r>
            <a:endParaRPr lang="en-US" dirty="0"/>
          </a:p>
        </p:txBody>
      </p:sp>
      <p:sp>
        <p:nvSpPr>
          <p:cNvPr id="3" name="Content Placeholder 2"/>
          <p:cNvSpPr>
            <a:spLocks noGrp="1"/>
          </p:cNvSpPr>
          <p:nvPr>
            <p:ph idx="1"/>
          </p:nvPr>
        </p:nvSpPr>
        <p:spPr>
          <a:xfrm>
            <a:off x="900112" y="2133600"/>
            <a:ext cx="5671349" cy="4014785"/>
          </a:xfrm>
        </p:spPr>
        <p:txBody>
          <a:bodyPr/>
          <a:lstStyle/>
          <a:p>
            <a:pPr marL="0" indent="0">
              <a:buNone/>
            </a:pPr>
            <a:r>
              <a:rPr lang="en-US" dirty="0" smtClean="0"/>
              <a:t>“It’s hard to watch, and it’s even harder to not jump in when we see our kids frustrated or upset … [but] learning that comes with challenge is stored more effectively and more durably in the brain than learning that comes easily … errors are an integral part of learning”  (2015, pp. 39-41)</a:t>
            </a:r>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8433" y="2882824"/>
            <a:ext cx="20193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307" y="1186438"/>
            <a:ext cx="7704703" cy="4160713"/>
          </a:xfrm>
          <a:prstGeom prst="rect">
            <a:avLst/>
          </a:prstGeom>
        </p:spPr>
      </p:pic>
    </p:spTree>
    <p:extLst>
      <p:ext uri="{BB962C8B-B14F-4D97-AF65-F5344CB8AC3E}">
        <p14:creationId xmlns:p14="http://schemas.microsoft.com/office/powerpoint/2010/main" val="40262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Jobs (</a:t>
            </a:r>
            <a:r>
              <a:rPr lang="en-US" dirty="0" err="1" smtClean="0"/>
              <a:t>CareerCast</a:t>
            </a:r>
            <a:r>
              <a:rPr lang="en-US" dirty="0" smtClean="0"/>
              <a:t>, 2014)</a:t>
            </a:r>
            <a:endParaRPr lang="en-US" dirty="0"/>
          </a:p>
        </p:txBody>
      </p:sp>
      <p:sp>
        <p:nvSpPr>
          <p:cNvPr id="3" name="Content Placeholder 2"/>
          <p:cNvSpPr>
            <a:spLocks noGrp="1"/>
          </p:cNvSpPr>
          <p:nvPr>
            <p:ph idx="1"/>
          </p:nvPr>
        </p:nvSpPr>
        <p:spPr>
          <a:xfrm>
            <a:off x="900112" y="1909566"/>
            <a:ext cx="7345363" cy="4404613"/>
          </a:xfrm>
        </p:spPr>
        <p:txBody>
          <a:bodyPr>
            <a:normAutofit fontScale="92500" lnSpcReduction="10000"/>
          </a:bodyPr>
          <a:lstStyle/>
          <a:p>
            <a:pPr marL="457200" indent="-457200">
              <a:buFont typeface="+mj-lt"/>
              <a:buAutoNum type="arabicPeriod"/>
            </a:pPr>
            <a:r>
              <a:rPr lang="en-US" b="1" dirty="0" smtClean="0">
                <a:solidFill>
                  <a:srgbClr val="FF0000"/>
                </a:solidFill>
              </a:rPr>
              <a:t>Mathematician</a:t>
            </a:r>
          </a:p>
          <a:p>
            <a:pPr marL="457200" indent="-457200">
              <a:buFont typeface="+mj-lt"/>
              <a:buAutoNum type="arabicPeriod"/>
            </a:pPr>
            <a:r>
              <a:rPr lang="en-US" dirty="0" smtClean="0"/>
              <a:t>Tenured University Professor</a:t>
            </a:r>
          </a:p>
          <a:p>
            <a:pPr marL="457200" indent="-457200">
              <a:buFont typeface="+mj-lt"/>
              <a:buAutoNum type="arabicPeriod"/>
            </a:pPr>
            <a:r>
              <a:rPr lang="en-US" b="1" dirty="0" smtClean="0">
                <a:solidFill>
                  <a:srgbClr val="FF0000"/>
                </a:solidFill>
              </a:rPr>
              <a:t>Statistician</a:t>
            </a:r>
          </a:p>
          <a:p>
            <a:pPr marL="457200" indent="-457200">
              <a:buFont typeface="+mj-lt"/>
              <a:buAutoNum type="arabicPeriod"/>
            </a:pPr>
            <a:r>
              <a:rPr lang="en-US" b="1" dirty="0" smtClean="0">
                <a:solidFill>
                  <a:srgbClr val="FF0000"/>
                </a:solidFill>
              </a:rPr>
              <a:t>Actuary</a:t>
            </a:r>
          </a:p>
          <a:p>
            <a:pPr marL="457200" indent="-457200">
              <a:buFont typeface="+mj-lt"/>
              <a:buAutoNum type="arabicPeriod"/>
            </a:pPr>
            <a:r>
              <a:rPr lang="en-US" dirty="0" smtClean="0"/>
              <a:t>Audiologist</a:t>
            </a:r>
          </a:p>
          <a:p>
            <a:pPr marL="457200" indent="-457200">
              <a:buFont typeface="+mj-lt"/>
              <a:buAutoNum type="arabicPeriod"/>
            </a:pPr>
            <a:r>
              <a:rPr lang="en-US" dirty="0" smtClean="0"/>
              <a:t>Dental </a:t>
            </a:r>
            <a:r>
              <a:rPr lang="en-US" dirty="0" err="1" smtClean="0"/>
              <a:t>Hygenist</a:t>
            </a:r>
            <a:endParaRPr lang="en-US" dirty="0" smtClean="0"/>
          </a:p>
          <a:p>
            <a:pPr marL="457200" indent="-457200">
              <a:buFont typeface="+mj-lt"/>
              <a:buAutoNum type="arabicPeriod"/>
            </a:pPr>
            <a:r>
              <a:rPr lang="en-US" dirty="0" smtClean="0"/>
              <a:t>Software </a:t>
            </a:r>
            <a:r>
              <a:rPr lang="en-US" dirty="0"/>
              <a:t>Engineer</a:t>
            </a:r>
            <a:endParaRPr lang="en-US" dirty="0" smtClean="0"/>
          </a:p>
          <a:p>
            <a:pPr marL="457200" indent="-457200">
              <a:buFont typeface="+mj-lt"/>
              <a:buAutoNum type="arabicPeriod"/>
            </a:pPr>
            <a:r>
              <a:rPr lang="en-US" dirty="0" smtClean="0"/>
              <a:t>Computer </a:t>
            </a:r>
            <a:r>
              <a:rPr lang="en-US" dirty="0"/>
              <a:t>Systems </a:t>
            </a:r>
            <a:r>
              <a:rPr lang="en-US" dirty="0" smtClean="0"/>
              <a:t>Analyst</a:t>
            </a:r>
          </a:p>
          <a:p>
            <a:endParaRPr lang="en-US" dirty="0" smtClean="0"/>
          </a:p>
          <a:p>
            <a:endParaRPr lang="en-US" dirty="0"/>
          </a:p>
        </p:txBody>
      </p:sp>
    </p:spTree>
    <p:extLst>
      <p:ext uri="{BB962C8B-B14F-4D97-AF65-F5344CB8AC3E}">
        <p14:creationId xmlns:p14="http://schemas.microsoft.com/office/powerpoint/2010/main" val="23533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in Singapore</a:t>
            </a:r>
            <a:endParaRPr lang="en-US" dirty="0"/>
          </a:p>
        </p:txBody>
      </p:sp>
      <p:sp>
        <p:nvSpPr>
          <p:cNvPr id="3" name="Content Placeholder 2"/>
          <p:cNvSpPr>
            <a:spLocks noGrp="1"/>
          </p:cNvSpPr>
          <p:nvPr>
            <p:ph idx="1"/>
          </p:nvPr>
        </p:nvSpPr>
        <p:spPr/>
        <p:txBody>
          <a:bodyPr>
            <a:normAutofit fontScale="92500"/>
          </a:bodyPr>
          <a:lstStyle/>
          <a:p>
            <a:r>
              <a:rPr lang="en-US" sz="3600" dirty="0" smtClean="0">
                <a:latin typeface="Verdana"/>
                <a:cs typeface="Verdana"/>
              </a:rPr>
              <a:t>“Just because our students were #1 in the world last year doesn’t mean they will be next year.”</a:t>
            </a:r>
          </a:p>
          <a:p>
            <a:r>
              <a:rPr lang="en-US" sz="3600" dirty="0" smtClean="0">
                <a:latin typeface="Verdana"/>
                <a:cs typeface="Verdana"/>
              </a:rPr>
              <a:t>“If our students aren’t scoring 100%, then we can do better – we can always improve.”</a:t>
            </a:r>
            <a:endParaRPr lang="en-US" sz="3600" dirty="0">
              <a:latin typeface="Verdana"/>
              <a:cs typeface="Verdana"/>
            </a:endParaRPr>
          </a:p>
        </p:txBody>
      </p:sp>
    </p:spTree>
    <p:extLst>
      <p:ext uri="{BB962C8B-B14F-4D97-AF65-F5344CB8AC3E}">
        <p14:creationId xmlns:p14="http://schemas.microsoft.com/office/powerpoint/2010/main" val="154397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p:txBody>
          <a:bodyPr/>
          <a:lstStyle/>
          <a:p>
            <a:pPr algn="ctr"/>
            <a:r>
              <a:rPr lang="en-US" b="1" dirty="0">
                <a:latin typeface="Verdana"/>
                <a:cs typeface="Verdana"/>
              </a:rPr>
              <a:t>Final Thought</a:t>
            </a:r>
          </a:p>
        </p:txBody>
      </p:sp>
      <p:sp>
        <p:nvSpPr>
          <p:cNvPr id="74754" name="Content Placeholder 6"/>
          <p:cNvSpPr>
            <a:spLocks noGrp="1"/>
          </p:cNvSpPr>
          <p:nvPr>
            <p:ph idx="1"/>
          </p:nvPr>
        </p:nvSpPr>
        <p:spPr>
          <a:xfrm>
            <a:off x="301625" y="1828800"/>
            <a:ext cx="8504238" cy="4270375"/>
          </a:xfrm>
        </p:spPr>
        <p:txBody>
          <a:bodyPr rtlCol="0">
            <a:normAutofit lnSpcReduction="10000"/>
          </a:bodyPr>
          <a:lstStyle/>
          <a:p>
            <a:pPr marL="0" indent="0" algn="ctr" fontAlgn="auto">
              <a:spcAft>
                <a:spcPts val="0"/>
              </a:spcAft>
              <a:buClr>
                <a:schemeClr val="tx1">
                  <a:lumMod val="75000"/>
                  <a:lumOff val="25000"/>
                </a:schemeClr>
              </a:buClr>
              <a:buFont typeface="Wingdings 2" charset="0"/>
              <a:buNone/>
              <a:defRPr/>
            </a:pPr>
            <a:r>
              <a:rPr lang="en-US" sz="4100" dirty="0">
                <a:solidFill>
                  <a:schemeClr val="tx1">
                    <a:lumMod val="75000"/>
                    <a:lumOff val="25000"/>
                  </a:schemeClr>
                </a:solidFill>
                <a:latin typeface="Verdana"/>
                <a:cs typeface="Verdana"/>
              </a:rPr>
              <a:t>Instead of saying “I </a:t>
            </a:r>
            <a:r>
              <a:rPr lang="en-US" sz="4100" i="1" dirty="0">
                <a:solidFill>
                  <a:schemeClr val="tx1">
                    <a:lumMod val="75000"/>
                    <a:lumOff val="25000"/>
                  </a:schemeClr>
                </a:solidFill>
                <a:latin typeface="Verdana"/>
                <a:cs typeface="Verdana"/>
              </a:rPr>
              <a:t>can’t</a:t>
            </a:r>
            <a:r>
              <a:rPr lang="en-US" sz="4100" dirty="0">
                <a:solidFill>
                  <a:schemeClr val="tx1">
                    <a:lumMod val="75000"/>
                    <a:lumOff val="25000"/>
                  </a:schemeClr>
                </a:solidFill>
                <a:latin typeface="Verdana"/>
                <a:cs typeface="Verdana"/>
              </a:rPr>
              <a:t> do this </a:t>
            </a:r>
            <a:r>
              <a:rPr lang="en-US" sz="4100" b="1" dirty="0">
                <a:solidFill>
                  <a:schemeClr val="tx1">
                    <a:lumMod val="75000"/>
                    <a:lumOff val="25000"/>
                  </a:schemeClr>
                </a:solidFill>
                <a:latin typeface="Verdana"/>
                <a:cs typeface="Verdana"/>
              </a:rPr>
              <a:t>because</a:t>
            </a:r>
            <a:r>
              <a:rPr lang="en-US" sz="4100" dirty="0">
                <a:solidFill>
                  <a:schemeClr val="tx1">
                    <a:lumMod val="75000"/>
                    <a:lumOff val="25000"/>
                  </a:schemeClr>
                </a:solidFill>
                <a:latin typeface="Verdana"/>
                <a:cs typeface="Verdana"/>
              </a:rPr>
              <a:t>” …</a:t>
            </a:r>
          </a:p>
          <a:p>
            <a:pPr marL="0" indent="0" algn="ctr" fontAlgn="auto">
              <a:spcAft>
                <a:spcPts val="0"/>
              </a:spcAft>
              <a:buClr>
                <a:schemeClr val="tx1">
                  <a:lumMod val="75000"/>
                  <a:lumOff val="25000"/>
                </a:schemeClr>
              </a:buClr>
              <a:buFont typeface="Wingdings 2" charset="0"/>
              <a:buNone/>
              <a:defRPr/>
            </a:pPr>
            <a:r>
              <a:rPr lang="en-US" sz="4100" dirty="0">
                <a:solidFill>
                  <a:schemeClr val="tx1">
                    <a:lumMod val="75000"/>
                    <a:lumOff val="25000"/>
                  </a:schemeClr>
                </a:solidFill>
                <a:latin typeface="Verdana"/>
                <a:cs typeface="Verdana"/>
              </a:rPr>
              <a:t>say</a:t>
            </a:r>
          </a:p>
          <a:p>
            <a:pPr marL="0" indent="0" algn="ctr" fontAlgn="auto">
              <a:spcAft>
                <a:spcPts val="0"/>
              </a:spcAft>
              <a:buClr>
                <a:schemeClr val="tx1">
                  <a:lumMod val="75000"/>
                  <a:lumOff val="25000"/>
                </a:schemeClr>
              </a:buClr>
              <a:buFont typeface="Wingdings 2" charset="0"/>
              <a:buNone/>
              <a:defRPr/>
            </a:pPr>
            <a:r>
              <a:rPr lang="en-US" sz="4100" dirty="0">
                <a:solidFill>
                  <a:schemeClr val="tx1">
                    <a:lumMod val="75000"/>
                    <a:lumOff val="25000"/>
                  </a:schemeClr>
                </a:solidFill>
                <a:latin typeface="Verdana"/>
                <a:cs typeface="Verdana"/>
              </a:rPr>
              <a:t>“I </a:t>
            </a:r>
            <a:r>
              <a:rPr lang="en-US" sz="4100" i="1" dirty="0">
                <a:solidFill>
                  <a:schemeClr val="tx1">
                    <a:lumMod val="75000"/>
                    <a:lumOff val="25000"/>
                  </a:schemeClr>
                </a:solidFill>
                <a:latin typeface="Verdana"/>
                <a:cs typeface="Verdana"/>
              </a:rPr>
              <a:t>can</a:t>
            </a:r>
            <a:r>
              <a:rPr lang="en-US" sz="4100" dirty="0">
                <a:solidFill>
                  <a:schemeClr val="tx1">
                    <a:lumMod val="75000"/>
                    <a:lumOff val="25000"/>
                  </a:schemeClr>
                </a:solidFill>
                <a:latin typeface="Verdana"/>
                <a:cs typeface="Verdana"/>
              </a:rPr>
              <a:t> do this </a:t>
            </a:r>
            <a:r>
              <a:rPr lang="en-US" sz="4100" b="1" dirty="0">
                <a:solidFill>
                  <a:schemeClr val="tx1">
                    <a:lumMod val="75000"/>
                    <a:lumOff val="25000"/>
                  </a:schemeClr>
                </a:solidFill>
                <a:latin typeface="Verdana"/>
                <a:cs typeface="Verdana"/>
              </a:rPr>
              <a:t>until</a:t>
            </a:r>
            <a:r>
              <a:rPr lang="en-US" sz="4100" dirty="0">
                <a:solidFill>
                  <a:schemeClr val="tx1">
                    <a:lumMod val="75000"/>
                    <a:lumOff val="25000"/>
                  </a:schemeClr>
                </a:solidFill>
                <a:latin typeface="Verdana"/>
                <a:cs typeface="Verdana"/>
              </a:rPr>
              <a:t>” …</a:t>
            </a:r>
          </a:p>
          <a:p>
            <a:pPr marL="0" indent="0" algn="ctr" fontAlgn="auto">
              <a:spcAft>
                <a:spcPts val="0"/>
              </a:spcAft>
              <a:buClr>
                <a:schemeClr val="tx1">
                  <a:lumMod val="75000"/>
                  <a:lumOff val="25000"/>
                </a:schemeClr>
              </a:buClr>
              <a:buFont typeface="Wingdings 2" charset="0"/>
              <a:buNone/>
              <a:defRPr/>
            </a:pPr>
            <a:endParaRPr lang="en-US" i="1" dirty="0">
              <a:solidFill>
                <a:schemeClr val="tx1">
                  <a:lumMod val="75000"/>
                  <a:lumOff val="25000"/>
                </a:schemeClr>
              </a:solidFill>
              <a:latin typeface="Verdana"/>
              <a:cs typeface="Verdana"/>
            </a:endParaRPr>
          </a:p>
          <a:p>
            <a:pPr marL="0" indent="0" algn="ctr" fontAlgn="auto">
              <a:spcAft>
                <a:spcPts val="0"/>
              </a:spcAft>
              <a:buClr>
                <a:schemeClr val="tx1">
                  <a:lumMod val="75000"/>
                  <a:lumOff val="25000"/>
                </a:schemeClr>
              </a:buClr>
              <a:buFont typeface="Wingdings 2" charset="0"/>
              <a:buNone/>
              <a:defRPr/>
            </a:pPr>
            <a:r>
              <a:rPr lang="en-US" i="1" dirty="0">
                <a:solidFill>
                  <a:schemeClr val="tx1">
                    <a:lumMod val="75000"/>
                    <a:lumOff val="25000"/>
                  </a:schemeClr>
                </a:solidFill>
                <a:latin typeface="Verdana"/>
                <a:cs typeface="Verdana"/>
              </a:rPr>
              <a:t>Steve </a:t>
            </a:r>
            <a:r>
              <a:rPr lang="en-US" i="1" dirty="0" err="1">
                <a:solidFill>
                  <a:schemeClr val="tx1">
                    <a:lumMod val="75000"/>
                    <a:lumOff val="25000"/>
                  </a:schemeClr>
                </a:solidFill>
                <a:latin typeface="Verdana"/>
                <a:cs typeface="Verdana"/>
              </a:rPr>
              <a:t>Meiring</a:t>
            </a:r>
            <a:r>
              <a:rPr lang="en-US" i="1" dirty="0">
                <a:solidFill>
                  <a:schemeClr val="tx1">
                    <a:lumMod val="75000"/>
                    <a:lumOff val="25000"/>
                  </a:schemeClr>
                </a:solidFill>
                <a:latin typeface="Verdana"/>
                <a:cs typeface="Verdana"/>
              </a:rPr>
              <a:t>, Retired, </a:t>
            </a:r>
            <a:r>
              <a:rPr lang="en-US" i="1" dirty="0" smtClean="0">
                <a:solidFill>
                  <a:schemeClr val="tx1">
                    <a:lumMod val="75000"/>
                    <a:lumOff val="25000"/>
                  </a:schemeClr>
                </a:solidFill>
                <a:latin typeface="Verdana"/>
                <a:cs typeface="Verdana"/>
              </a:rPr>
              <a:t>Ohio Department of Education</a:t>
            </a:r>
            <a:endParaRPr lang="en-US" i="1" dirty="0">
              <a:solidFill>
                <a:schemeClr val="tx1">
                  <a:lumMod val="75000"/>
                  <a:lumOff val="25000"/>
                </a:schemeClr>
              </a:solidFill>
              <a:latin typeface="Verdana"/>
              <a:cs typeface="Verdana"/>
            </a:endParaRPr>
          </a:p>
        </p:txBody>
      </p:sp>
    </p:spTree>
    <p:extLst>
      <p:ext uri="{BB962C8B-B14F-4D97-AF65-F5344CB8AC3E}">
        <p14:creationId xmlns:p14="http://schemas.microsoft.com/office/powerpoint/2010/main" val="41660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anim calcmode="lin" valueType="num">
                                      <p:cBhvr>
                                        <p:cTn id="7" dur="1000" fill="hold"/>
                                        <p:tgtEl>
                                          <p:spTgt spid="7475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475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4754">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4754">
                                            <p:txEl>
                                              <p:pRg st="2" end="2"/>
                                            </p:txEl>
                                          </p:spTgt>
                                        </p:tgtEl>
                                        <p:attrNameLst>
                                          <p:attrName>style.visibility</p:attrName>
                                        </p:attrNameLst>
                                      </p:cBhvr>
                                      <p:to>
                                        <p:strVal val="visible"/>
                                      </p:to>
                                    </p:set>
                                    <p:anim calcmode="lin" valueType="num">
                                      <p:cBhvr>
                                        <p:cTn id="12" dur="1000" fill="hold"/>
                                        <p:tgtEl>
                                          <p:spTgt spid="74754">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74754">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747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Joel Barker, Futurist</a:t>
            </a:r>
            <a:endParaRPr lang="en-US" dirty="0"/>
          </a:p>
        </p:txBody>
      </p:sp>
      <p:sp>
        <p:nvSpPr>
          <p:cNvPr id="5" name="Content Placeholder 4"/>
          <p:cNvSpPr>
            <a:spLocks noGrp="1"/>
          </p:cNvSpPr>
          <p:nvPr>
            <p:ph idx="1"/>
          </p:nvPr>
        </p:nvSpPr>
        <p:spPr>
          <a:xfrm>
            <a:off x="537882" y="1972235"/>
            <a:ext cx="7707593" cy="4093286"/>
          </a:xfrm>
        </p:spPr>
        <p:txBody>
          <a:bodyPr>
            <a:normAutofit/>
          </a:bodyPr>
          <a:lstStyle/>
          <a:p>
            <a:pPr marL="0" indent="0">
              <a:buNone/>
            </a:pPr>
            <a:r>
              <a:rPr lang="en-US" sz="4800" dirty="0" smtClean="0"/>
              <a:t>“Those who say it cannot be done should get out of the way of the people who are already doing it!”</a:t>
            </a:r>
            <a:endParaRPr lang="en-US" sz="4800" dirty="0"/>
          </a:p>
        </p:txBody>
      </p:sp>
      <p:pic>
        <p:nvPicPr>
          <p:cNvPr id="6" name="Picture 5"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24445" y="4317252"/>
            <a:ext cx="2700461" cy="1853453"/>
          </a:xfrm>
          <a:prstGeom prst="rect">
            <a:avLst/>
          </a:prstGeom>
        </p:spPr>
      </p:pic>
    </p:spTree>
    <p:extLst>
      <p:ext uri="{BB962C8B-B14F-4D97-AF65-F5344CB8AC3E}">
        <p14:creationId xmlns:p14="http://schemas.microsoft.com/office/powerpoint/2010/main" val="289321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3950"/>
            <a:ext cx="7342188" cy="1441587"/>
          </a:xfrm>
        </p:spPr>
        <p:txBody>
          <a:bodyPr>
            <a:normAutofit fontScale="90000"/>
          </a:bodyPr>
          <a:lstStyle/>
          <a:p>
            <a:r>
              <a:rPr lang="en-US" dirty="0" smtClean="0"/>
              <a:t>Science and Mathematics for a New Generation</a:t>
            </a:r>
            <a:endParaRPr lang="en-US" dirty="0"/>
          </a:p>
        </p:txBody>
      </p:sp>
      <p:sp>
        <p:nvSpPr>
          <p:cNvPr id="3" name="Subtitle 2"/>
          <p:cNvSpPr>
            <a:spLocks noGrp="1"/>
          </p:cNvSpPr>
          <p:nvPr>
            <p:ph type="subTitle" idx="1"/>
          </p:nvPr>
        </p:nvSpPr>
        <p:spPr>
          <a:xfrm>
            <a:off x="779463" y="3276600"/>
            <a:ext cx="7583487" cy="3126382"/>
          </a:xfrm>
        </p:spPr>
        <p:txBody>
          <a:bodyPr>
            <a:normAutofit/>
          </a:bodyPr>
          <a:lstStyle/>
          <a:p>
            <a:r>
              <a:rPr lang="en-US" sz="2800" dirty="0" smtClean="0"/>
              <a:t>NWO Symposium</a:t>
            </a:r>
          </a:p>
          <a:p>
            <a:endParaRPr lang="en-US" dirty="0"/>
          </a:p>
          <a:p>
            <a:r>
              <a:rPr lang="en-US" dirty="0" smtClean="0"/>
              <a:t>Daniel J. Brahier</a:t>
            </a:r>
          </a:p>
          <a:p>
            <a:r>
              <a:rPr lang="en-US" dirty="0" smtClean="0"/>
              <a:t>Bowling Green State University</a:t>
            </a:r>
          </a:p>
          <a:p>
            <a:r>
              <a:rPr lang="en-US" dirty="0" smtClean="0"/>
              <a:t>St. Rose School, Perrysburg</a:t>
            </a:r>
          </a:p>
          <a:p>
            <a:r>
              <a:rPr lang="en-US" dirty="0" smtClean="0"/>
              <a:t>Saturday, November 21, 2015</a:t>
            </a:r>
          </a:p>
          <a:p>
            <a:r>
              <a:rPr lang="en-US" dirty="0" smtClean="0"/>
              <a:t>8:30 – 9:45 a.m., 101 </a:t>
            </a:r>
            <a:r>
              <a:rPr lang="en-US" dirty="0" err="1" smtClean="0"/>
              <a:t>Olscamp</a:t>
            </a:r>
            <a:r>
              <a:rPr lang="en-US" dirty="0" smtClean="0"/>
              <a:t> Hall, BGSU</a:t>
            </a:r>
            <a:endParaRPr lang="en-US" dirty="0"/>
          </a:p>
        </p:txBody>
      </p:sp>
    </p:spTree>
    <p:extLst>
      <p:ext uri="{BB962C8B-B14F-4D97-AF65-F5344CB8AC3E}">
        <p14:creationId xmlns:p14="http://schemas.microsoft.com/office/powerpoint/2010/main" val="357331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th-facts-funny-graphs-wumo-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19" y="1318270"/>
            <a:ext cx="8483016" cy="4005096"/>
          </a:xfrm>
          <a:prstGeom prst="rect">
            <a:avLst/>
          </a:prstGeom>
          <a:ln>
            <a:noFill/>
          </a:ln>
          <a:effectLst>
            <a:softEdge rad="112500"/>
          </a:effectLst>
        </p:spPr>
      </p:pic>
    </p:spTree>
    <p:extLst>
      <p:ext uri="{BB962C8B-B14F-4D97-AF65-F5344CB8AC3E}">
        <p14:creationId xmlns:p14="http://schemas.microsoft.com/office/powerpoint/2010/main" val="383148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fontAlgn="base" hangingPunct="1">
              <a:spcBef>
                <a:spcPct val="0"/>
              </a:spcBef>
              <a:spcAft>
                <a:spcPct val="0"/>
              </a:spcAft>
            </a:pPr>
            <a:fld id="{10B30B22-8587-DD42-9B2F-6B45A1CCA208}" type="slidenum">
              <a:rPr lang="en-US" sz="1400">
                <a:latin typeface="Times New Roman" charset="0"/>
              </a:rPr>
              <a:pPr eaLnBrk="1" fontAlgn="base" hangingPunct="1">
                <a:spcBef>
                  <a:spcPct val="0"/>
                </a:spcBef>
                <a:spcAft>
                  <a:spcPct val="0"/>
                </a:spcAft>
              </a:pPr>
              <a:t>7</a:t>
            </a:fld>
            <a:endParaRPr lang="en-US" sz="1400">
              <a:latin typeface="Times New Roman" charset="0"/>
            </a:endParaRPr>
          </a:p>
        </p:txBody>
      </p:sp>
      <p:pic>
        <p:nvPicPr>
          <p:cNvPr id="18434" name="Picture 2" descr="ferrari.jpg                                                    0008F817Macintosh HD                   B8AA18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0022" y="401231"/>
            <a:ext cx="5441092" cy="587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72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Some History</a:t>
            </a:r>
            <a:endParaRPr lang="en-US" dirty="0">
              <a:ea typeface="+mj-ea"/>
              <a:cs typeface="+mj-cs"/>
            </a:endParaRPr>
          </a:p>
        </p:txBody>
      </p:sp>
      <p:sp>
        <p:nvSpPr>
          <p:cNvPr id="3" name="Content Placeholder 2"/>
          <p:cNvSpPr>
            <a:spLocks noGrp="1"/>
          </p:cNvSpPr>
          <p:nvPr>
            <p:ph idx="1"/>
          </p:nvPr>
        </p:nvSpPr>
        <p:spPr/>
        <p:txBody>
          <a:bodyPr>
            <a:normAutofit fontScale="92500" lnSpcReduction="10000"/>
          </a:bodyPr>
          <a:lstStyle/>
          <a:p>
            <a:pPr eaLnBrk="1" fontAlgn="auto" hangingPunct="1">
              <a:spcAft>
                <a:spcPts val="0"/>
              </a:spcAft>
              <a:buFont typeface="Wingdings" pitchFamily="2" charset="2"/>
              <a:buChar char=""/>
              <a:defRPr/>
            </a:pPr>
            <a:r>
              <a:rPr lang="en-US" sz="2800" dirty="0" smtClean="0">
                <a:latin typeface="Verdana"/>
                <a:ea typeface="+mn-ea"/>
                <a:cs typeface="Verdana"/>
              </a:rPr>
              <a:t>1989 – NCTM </a:t>
            </a:r>
            <a:r>
              <a:rPr lang="en-US" sz="2800" i="1" dirty="0" smtClean="0">
                <a:latin typeface="Verdana"/>
                <a:ea typeface="+mn-ea"/>
                <a:cs typeface="Verdana"/>
              </a:rPr>
              <a:t>Curriculum Standards</a:t>
            </a:r>
          </a:p>
          <a:p>
            <a:pPr eaLnBrk="1" fontAlgn="auto" hangingPunct="1">
              <a:spcAft>
                <a:spcPts val="0"/>
              </a:spcAft>
              <a:buFont typeface="Wingdings" pitchFamily="2" charset="2"/>
              <a:buChar char=""/>
              <a:defRPr/>
            </a:pPr>
            <a:r>
              <a:rPr lang="en-US" sz="2800" dirty="0" smtClean="0">
                <a:latin typeface="Verdana"/>
                <a:ea typeface="+mn-ea"/>
                <a:cs typeface="Verdana"/>
              </a:rPr>
              <a:t>1991 – Ohio Model (8 Strands)</a:t>
            </a:r>
          </a:p>
          <a:p>
            <a:pPr eaLnBrk="1" fontAlgn="auto" hangingPunct="1">
              <a:spcAft>
                <a:spcPts val="0"/>
              </a:spcAft>
              <a:buFont typeface="Wingdings" pitchFamily="2" charset="2"/>
              <a:buChar char=""/>
              <a:defRPr/>
            </a:pPr>
            <a:r>
              <a:rPr lang="en-US" sz="2800" dirty="0" smtClean="0">
                <a:latin typeface="Verdana"/>
                <a:ea typeface="+mn-ea"/>
                <a:cs typeface="Verdana"/>
              </a:rPr>
              <a:t>2000 – NCTM </a:t>
            </a:r>
            <a:r>
              <a:rPr lang="en-US" sz="2800" i="1" dirty="0" smtClean="0">
                <a:latin typeface="Verdana"/>
                <a:ea typeface="+mn-ea"/>
                <a:cs typeface="Verdana"/>
              </a:rPr>
              <a:t>Principles and Standards</a:t>
            </a:r>
          </a:p>
          <a:p>
            <a:pPr eaLnBrk="1" fontAlgn="auto" hangingPunct="1">
              <a:spcAft>
                <a:spcPts val="0"/>
              </a:spcAft>
              <a:buFont typeface="Wingdings" pitchFamily="2" charset="2"/>
              <a:buChar char=""/>
              <a:defRPr/>
            </a:pPr>
            <a:r>
              <a:rPr lang="en-US" sz="2800" dirty="0" smtClean="0">
                <a:latin typeface="Verdana"/>
                <a:ea typeface="+mn-ea"/>
                <a:cs typeface="Verdana"/>
              </a:rPr>
              <a:t>2002 – Ohio Academic Content Standards </a:t>
            </a:r>
          </a:p>
          <a:p>
            <a:pPr eaLnBrk="1" fontAlgn="auto" hangingPunct="1">
              <a:spcAft>
                <a:spcPts val="0"/>
              </a:spcAft>
              <a:buFont typeface="Wingdings" pitchFamily="2" charset="2"/>
              <a:buChar char=""/>
              <a:defRPr/>
            </a:pPr>
            <a:r>
              <a:rPr lang="en-US" sz="2800" dirty="0" smtClean="0">
                <a:latin typeface="Verdana"/>
                <a:ea typeface="+mn-ea"/>
                <a:cs typeface="Verdana"/>
              </a:rPr>
              <a:t>2010 – Common Core State Standards </a:t>
            </a:r>
          </a:p>
          <a:p>
            <a:pPr eaLnBrk="1" fontAlgn="auto" hangingPunct="1">
              <a:spcAft>
                <a:spcPts val="0"/>
              </a:spcAft>
              <a:buFont typeface="Wingdings" pitchFamily="2" charset="2"/>
              <a:buChar char=""/>
              <a:defRPr/>
            </a:pPr>
            <a:r>
              <a:rPr lang="en-US" sz="2800" dirty="0" smtClean="0">
                <a:latin typeface="Verdana"/>
                <a:ea typeface="+mn-ea"/>
                <a:cs typeface="Verdana"/>
              </a:rPr>
              <a:t>2011 – Ohio Model Curriculum</a:t>
            </a:r>
          </a:p>
        </p:txBody>
      </p:sp>
    </p:spTree>
    <p:extLst>
      <p:ext uri="{BB962C8B-B14F-4D97-AF65-F5344CB8AC3E}">
        <p14:creationId xmlns:p14="http://schemas.microsoft.com/office/powerpoint/2010/main" val="185041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71230"/>
            <a:ext cx="9144000" cy="1113693"/>
          </a:xfrm>
        </p:spPr>
        <p:txBody>
          <a:bodyPr>
            <a:normAutofit/>
          </a:bodyPr>
          <a:lstStyle/>
          <a:p>
            <a:r>
              <a:rPr lang="en-US" sz="3600" dirty="0" smtClean="0">
                <a:ea typeface="ＭＳ Ｐゴシック" pitchFamily="34" charset="-128"/>
              </a:rPr>
              <a:t>Principles to Actions:</a:t>
            </a:r>
            <a:r>
              <a:rPr lang="en-US" sz="3200" dirty="0" smtClean="0">
                <a:ea typeface="ＭＳ Ｐゴシック" pitchFamily="34" charset="-128"/>
              </a:rPr>
              <a:t/>
            </a:r>
            <a:br>
              <a:rPr lang="en-US" sz="3200" dirty="0" smtClean="0">
                <a:ea typeface="ＭＳ Ｐゴシック" pitchFamily="34" charset="-128"/>
              </a:rPr>
            </a:br>
            <a:r>
              <a:rPr lang="en-US" sz="2800" dirty="0" smtClean="0">
                <a:ea typeface="ＭＳ Ｐゴシック" pitchFamily="34" charset="-128"/>
              </a:rPr>
              <a:t>Ensuring Mathematical Success for All</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096847" y="1984970"/>
            <a:ext cx="2812424" cy="400356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lnSpcReduction="10000"/>
          </a:bodyPr>
          <a:lstStyle/>
          <a:p>
            <a:pPr>
              <a:defRPr/>
            </a:pPr>
            <a:fld id="{C4B698D8-717F-438C-A743-70B6D2F75BA6}" type="slidenum">
              <a:rPr lang="en-US" smtClean="0"/>
              <a:pPr>
                <a:defRPr/>
              </a:pPr>
              <a:t>9</a:t>
            </a:fld>
            <a:endParaRPr lang="en-US" dirty="0"/>
          </a:p>
        </p:txBody>
      </p:sp>
    </p:spTree>
    <p:extLst>
      <p:ext uri="{BB962C8B-B14F-4D97-AF65-F5344CB8AC3E}">
        <p14:creationId xmlns:p14="http://schemas.microsoft.com/office/powerpoint/2010/main" val="16325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1661</TotalTime>
  <Words>1283</Words>
  <Application>Microsoft Macintosh PowerPoint</Application>
  <PresentationFormat>On-screen Show (4:3)</PresentationFormat>
  <Paragraphs>183</Paragraphs>
  <Slides>53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Capital</vt:lpstr>
      <vt:lpstr>Equation</vt:lpstr>
      <vt:lpstr>Science and Mathematics for a New Generation</vt:lpstr>
      <vt:lpstr>Boston Globe Article</vt:lpstr>
      <vt:lpstr>PowerPoint Presentation</vt:lpstr>
      <vt:lpstr>Best Jobs (CareerCast, 2014)</vt:lpstr>
      <vt:lpstr>Best Jobs (CareerCast, 2014)</vt:lpstr>
      <vt:lpstr>PowerPoint Presentation</vt:lpstr>
      <vt:lpstr>PowerPoint Presentation</vt:lpstr>
      <vt:lpstr>Some History</vt:lpstr>
      <vt:lpstr>Principles to Actions: Ensuring Mathematical Success for All</vt:lpstr>
      <vt:lpstr>Principles to Actions:  Ensuring Mathematical Success for All</vt:lpstr>
      <vt:lpstr>The “End Product”?</vt:lpstr>
      <vt:lpstr>PowerPoint Presentation</vt:lpstr>
      <vt:lpstr>Batting Averages</vt:lpstr>
      <vt:lpstr>PowerPoint Presentation</vt:lpstr>
      <vt:lpstr>Simultaneous Equations</vt:lpstr>
      <vt:lpstr>Graph/Table</vt:lpstr>
      <vt:lpstr>Premise/Assumption</vt:lpstr>
      <vt:lpstr>Methods Student - Technology</vt:lpstr>
      <vt:lpstr>Investigation</vt:lpstr>
      <vt:lpstr>Data Table</vt:lpstr>
      <vt:lpstr>Process</vt:lpstr>
      <vt:lpstr>Graphs – Day 1</vt:lpstr>
      <vt:lpstr>Problem</vt:lpstr>
      <vt:lpstr>Samantha</vt:lpstr>
      <vt:lpstr>Samantha</vt:lpstr>
      <vt:lpstr>Samantha</vt:lpstr>
      <vt:lpstr>Samantha</vt:lpstr>
      <vt:lpstr>Eric</vt:lpstr>
      <vt:lpstr>Discussion Questions</vt:lpstr>
      <vt:lpstr>Common Ground in Mathematics and Science</vt:lpstr>
      <vt:lpstr>Standards for Mathematical Practice</vt:lpstr>
      <vt:lpstr>Practices for Science and Engineering</vt:lpstr>
      <vt:lpstr>Practices for Science and Engineering</vt:lpstr>
      <vt:lpstr>Action Research</vt:lpstr>
      <vt:lpstr>PowerPoint Presentation</vt:lpstr>
      <vt:lpstr>Discussion</vt:lpstr>
      <vt:lpstr>Modeling</vt:lpstr>
      <vt:lpstr>Uses of Variables</vt:lpstr>
      <vt:lpstr>Uses of Variables</vt:lpstr>
      <vt:lpstr>Uses of Variables</vt:lpstr>
      <vt:lpstr>Uses of Variables</vt:lpstr>
      <vt:lpstr>Application of Formulas</vt:lpstr>
      <vt:lpstr>Uses of Variables</vt:lpstr>
      <vt:lpstr>Myth About “Being Bad” at Math</vt:lpstr>
      <vt:lpstr>Mindset – Dr. Carol Dweck</vt:lpstr>
      <vt:lpstr>Thought</vt:lpstr>
      <vt:lpstr>PowerPoint Presentation</vt:lpstr>
      <vt:lpstr>A “Gift”?</vt:lpstr>
      <vt:lpstr>PowerPoint Presentation</vt:lpstr>
      <vt:lpstr>Lessons Learned in Singapore</vt:lpstr>
      <vt:lpstr>Final Thought</vt:lpstr>
      <vt:lpstr>Joel Barker, Futurist</vt:lpstr>
      <vt:lpstr>Science and Mathematics for a New Generation</vt:lpstr>
    </vt:vector>
  </TitlesOfParts>
  <Company>BGSU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Actions, and RCML</dc:title>
  <dc:creator>Daniel Joseph Brahier</dc:creator>
  <cp:lastModifiedBy>Daniel Joseph Brahier</cp:lastModifiedBy>
  <cp:revision>49</cp:revision>
  <dcterms:created xsi:type="dcterms:W3CDTF">2015-02-23T15:06:57Z</dcterms:created>
  <dcterms:modified xsi:type="dcterms:W3CDTF">2015-11-22T18:46:50Z</dcterms:modified>
</cp:coreProperties>
</file>