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5" r:id="rId2"/>
    <p:sldId id="276" r:id="rId3"/>
    <p:sldId id="282" r:id="rId4"/>
    <p:sldId id="278" r:id="rId5"/>
    <p:sldId id="277" r:id="rId6"/>
    <p:sldId id="273" r:id="rId7"/>
    <p:sldId id="274" r:id="rId8"/>
    <p:sldId id="279" r:id="rId9"/>
    <p:sldId id="280" r:id="rId10"/>
    <p:sldId id="281" r:id="rId11"/>
    <p:sldId id="257" r:id="rId12"/>
    <p:sldId id="258" r:id="rId13"/>
    <p:sldId id="259" r:id="rId14"/>
    <p:sldId id="260" r:id="rId15"/>
    <p:sldId id="261" r:id="rId16"/>
    <p:sldId id="262" r:id="rId17"/>
    <p:sldId id="263" r:id="rId18"/>
    <p:sldId id="264" r:id="rId19"/>
    <p:sldId id="271" r:id="rId20"/>
    <p:sldId id="266" r:id="rId21"/>
    <p:sldId id="270" r:id="rId22"/>
    <p:sldId id="267" r:id="rId23"/>
    <p:sldId id="268" r:id="rId24"/>
    <p:sldId id="283" r:id="rId25"/>
    <p:sldId id="269" r:id="rId26"/>
    <p:sldId id="27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47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343A1AEB-7B6E-E341-8BAF-BC6EFB4AA7CD}" type="datetimeFigureOut">
              <a:rPr lang="en-US" smtClean="0"/>
              <a:t>6/7/2017</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6B8CE2F0-B7A8-BA48-BE28-B2CFE7CE29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3A1AEB-7B6E-E341-8BAF-BC6EFB4AA7CD}"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CE2F0-B7A8-BA48-BE28-B2CFE7CE299A}"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343A1AEB-7B6E-E341-8BAF-BC6EFB4AA7CD}"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343A1AEB-7B6E-E341-8BAF-BC6EFB4AA7CD}"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43A1AEB-7B6E-E341-8BAF-BC6EFB4AA7CD}"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43A1AEB-7B6E-E341-8BAF-BC6EFB4AA7CD}"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43A1AEB-7B6E-E341-8BAF-BC6EFB4AA7CD}"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343A1AEB-7B6E-E341-8BAF-BC6EFB4AA7CD}" type="datetimeFigureOut">
              <a:rPr lang="en-US" smtClean="0"/>
              <a:t>6/7/2017</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3A1AEB-7B6E-E341-8BAF-BC6EFB4AA7CD}"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43A1AEB-7B6E-E341-8BAF-BC6EFB4AA7CD}"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343A1AEB-7B6E-E341-8BAF-BC6EFB4AA7CD}" type="datetimeFigureOut">
              <a:rPr lang="en-US" smtClean="0"/>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43A1AEB-7B6E-E341-8BAF-BC6EFB4AA7CD}" type="datetimeFigureOut">
              <a:rPr lang="en-US" smtClean="0"/>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343A1AEB-7B6E-E341-8BAF-BC6EFB4AA7CD}" type="datetimeFigureOut">
              <a:rPr lang="en-US" smtClean="0"/>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343A1AEB-7B6E-E341-8BAF-BC6EFB4AA7CD}"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343A1AEB-7B6E-E341-8BAF-BC6EFB4AA7CD}" type="datetimeFigureOut">
              <a:rPr lang="en-US" smtClean="0"/>
              <a:t>6/7/2017</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6B8CE2F0-B7A8-BA48-BE28-B2CFE7CE299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abcya.com/tangrams.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Monday Morning</a:t>
            </a:r>
          </a:p>
        </p:txBody>
      </p:sp>
      <p:sp>
        <p:nvSpPr>
          <p:cNvPr id="3" name="Content Placeholder 2"/>
          <p:cNvSpPr>
            <a:spLocks noGrp="1"/>
          </p:cNvSpPr>
          <p:nvPr>
            <p:ph idx="1"/>
          </p:nvPr>
        </p:nvSpPr>
        <p:spPr/>
        <p:txBody>
          <a:bodyPr>
            <a:normAutofit/>
          </a:bodyPr>
          <a:lstStyle/>
          <a:p>
            <a:pPr marL="0" indent="0" algn="ctr">
              <a:buNone/>
            </a:pPr>
            <a:r>
              <a:rPr lang="en-US" sz="3600" dirty="0"/>
              <a:t>Creating, Describing, and Comparing Shapes</a:t>
            </a:r>
          </a:p>
        </p:txBody>
      </p:sp>
      <p:pic>
        <p:nvPicPr>
          <p:cNvPr id="4" name="Picture 3" descr="t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443" y="3700151"/>
            <a:ext cx="2903214" cy="2144117"/>
          </a:xfrm>
          <a:prstGeom prst="rect">
            <a:avLst/>
          </a:prstGeom>
        </p:spPr>
      </p:pic>
    </p:spTree>
    <p:extLst>
      <p:ext uri="{BB962C8B-B14F-4D97-AF65-F5344CB8AC3E}">
        <p14:creationId xmlns:p14="http://schemas.microsoft.com/office/powerpoint/2010/main" val="211965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Little Psychology …</a:t>
            </a:r>
          </a:p>
        </p:txBody>
      </p:sp>
      <p:sp>
        <p:nvSpPr>
          <p:cNvPr id="3" name="Content Placeholder 2"/>
          <p:cNvSpPr>
            <a:spLocks noGrp="1"/>
          </p:cNvSpPr>
          <p:nvPr>
            <p:ph idx="1"/>
          </p:nvPr>
        </p:nvSpPr>
        <p:spPr/>
        <p:txBody>
          <a:bodyPr>
            <a:normAutofit/>
          </a:bodyPr>
          <a:lstStyle/>
          <a:p>
            <a:pPr marL="0" indent="0">
              <a:buNone/>
            </a:pPr>
            <a:r>
              <a:rPr lang="en-US" sz="3600" dirty="0"/>
              <a:t>So, how do children come to know and understand “shapes” and their attributes?</a:t>
            </a:r>
          </a:p>
        </p:txBody>
      </p:sp>
      <p:pic>
        <p:nvPicPr>
          <p:cNvPr id="4" name="Picture 3" descr="31954854364_12622114c6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1589" y="3733944"/>
            <a:ext cx="5053886" cy="22426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858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2085" y="780757"/>
            <a:ext cx="4910138" cy="2130425"/>
          </a:xfrm>
        </p:spPr>
        <p:txBody>
          <a:bodyPr/>
          <a:lstStyle/>
          <a:p>
            <a:pPr>
              <a:defRPr/>
            </a:pPr>
            <a:r>
              <a:rPr lang="en-US" dirty="0">
                <a:effectLst>
                  <a:outerShdw blurRad="38100" dist="38100" dir="2700000" algn="tl">
                    <a:srgbClr val="0064E2"/>
                  </a:outerShdw>
                </a:effectLst>
                <a:latin typeface="Corbel" charset="0"/>
                <a:ea typeface="ＭＳ Ｐゴシック" charset="0"/>
                <a:cs typeface="ＭＳ Ｐゴシック" charset="0"/>
              </a:rPr>
              <a:t>The Van </a:t>
            </a:r>
            <a:r>
              <a:rPr lang="en-US" dirty="0" err="1">
                <a:effectLst>
                  <a:outerShdw blurRad="38100" dist="38100" dir="2700000" algn="tl">
                    <a:srgbClr val="0064E2"/>
                  </a:outerShdw>
                </a:effectLst>
                <a:latin typeface="Corbel" charset="0"/>
                <a:ea typeface="ＭＳ Ｐゴシック" charset="0"/>
                <a:cs typeface="ＭＳ Ｐゴシック" charset="0"/>
              </a:rPr>
              <a:t>Hiele</a:t>
            </a:r>
            <a:r>
              <a:rPr lang="en-US" dirty="0">
                <a:effectLst>
                  <a:outerShdw blurRad="38100" dist="38100" dir="2700000" algn="tl">
                    <a:srgbClr val="0064E2"/>
                  </a:outerShdw>
                </a:effectLst>
                <a:latin typeface="Corbel" charset="0"/>
                <a:ea typeface="ＭＳ Ｐゴシック" charset="0"/>
                <a:cs typeface="ＭＳ Ｐゴシック" charset="0"/>
              </a:rPr>
              <a:t> Model</a:t>
            </a:r>
          </a:p>
        </p:txBody>
      </p:sp>
      <p:sp>
        <p:nvSpPr>
          <p:cNvPr id="3" name="Subtitle 2"/>
          <p:cNvSpPr>
            <a:spLocks noGrp="1"/>
          </p:cNvSpPr>
          <p:nvPr>
            <p:ph type="subTitle" idx="1"/>
          </p:nvPr>
        </p:nvSpPr>
        <p:spPr>
          <a:xfrm>
            <a:off x="1922085" y="4145797"/>
            <a:ext cx="4910138" cy="1217043"/>
          </a:xfrm>
        </p:spPr>
        <p:txBody>
          <a:bodyPr>
            <a:noAutofit/>
          </a:bodyPr>
          <a:lstStyle/>
          <a:p>
            <a:pPr>
              <a:buFont typeface="Wingdings" charset="0"/>
              <a:buNone/>
              <a:defRPr/>
            </a:pPr>
            <a:r>
              <a:rPr lang="en-US" sz="3600" dirty="0">
                <a:solidFill>
                  <a:srgbClr val="FF0000"/>
                </a:solidFill>
              </a:rPr>
              <a:t>Teaching and Learning Geometry</a:t>
            </a:r>
          </a:p>
        </p:txBody>
      </p:sp>
    </p:spTree>
    <p:extLst>
      <p:ext uri="{BB962C8B-B14F-4D97-AF65-F5344CB8AC3E}">
        <p14:creationId xmlns:p14="http://schemas.microsoft.com/office/powerpoint/2010/main" val="261379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7872" y="336521"/>
            <a:ext cx="4890458" cy="5920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3985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1958" y="1008723"/>
            <a:ext cx="3652838" cy="2133600"/>
          </a:xfrm>
        </p:spPr>
        <p:txBody>
          <a:bodyPr/>
          <a:lstStyle/>
          <a:p>
            <a:pPr eaLnBrk="1" hangingPunct="1">
              <a:defRPr/>
            </a:pPr>
            <a:r>
              <a:rPr lang="en-US" dirty="0">
                <a:effectLst>
                  <a:outerShdw blurRad="38100" dist="38100" dir="2700000" algn="tl">
                    <a:srgbClr val="0064E2"/>
                  </a:outerShdw>
                </a:effectLst>
                <a:latin typeface="Corbel" charset="0"/>
              </a:rPr>
              <a:t>Pierre Van </a:t>
            </a:r>
            <a:r>
              <a:rPr lang="en-US" dirty="0" err="1">
                <a:effectLst>
                  <a:outerShdw blurRad="38100" dist="38100" dir="2700000" algn="tl">
                    <a:srgbClr val="0064E2"/>
                  </a:outerShdw>
                </a:effectLst>
                <a:latin typeface="Corbel" charset="0"/>
              </a:rPr>
              <a:t>Hiele</a:t>
            </a:r>
            <a:r>
              <a:rPr lang="en-US" dirty="0">
                <a:effectLst>
                  <a:outerShdw blurRad="38100" dist="38100" dir="2700000" algn="tl">
                    <a:srgbClr val="0064E2"/>
                  </a:outerShdw>
                </a:effectLst>
                <a:latin typeface="Corbel" charset="0"/>
              </a:rPr>
              <a:t> (1959)</a:t>
            </a:r>
          </a:p>
        </p:txBody>
      </p:sp>
      <p:sp>
        <p:nvSpPr>
          <p:cNvPr id="3" name="Subtitle 2"/>
          <p:cNvSpPr>
            <a:spLocks noGrp="1"/>
          </p:cNvSpPr>
          <p:nvPr>
            <p:ph type="subTitle" idx="1"/>
          </p:nvPr>
        </p:nvSpPr>
        <p:spPr>
          <a:xfrm>
            <a:off x="4410508" y="3868646"/>
            <a:ext cx="3652838" cy="1808812"/>
          </a:xfrm>
        </p:spPr>
        <p:txBody>
          <a:bodyPr>
            <a:noAutofit/>
          </a:bodyPr>
          <a:lstStyle/>
          <a:p>
            <a:pPr eaLnBrk="1" hangingPunct="1">
              <a:defRPr/>
            </a:pPr>
            <a:r>
              <a:rPr lang="en-US" sz="3200" dirty="0"/>
              <a:t>Why do students struggle so much in geometry?</a:t>
            </a:r>
          </a:p>
        </p:txBody>
      </p:sp>
      <p:pic>
        <p:nvPicPr>
          <p:cNvPr id="16387" name="Picture 5" descr="DownloadedFil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282" y="722377"/>
            <a:ext cx="1970087" cy="255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4071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effectLst>
                  <a:outerShdw blurRad="38100" dist="38100" dir="2700000" algn="tl">
                    <a:srgbClr val="0064E2"/>
                  </a:outerShdw>
                </a:effectLst>
                <a:latin typeface="Corbel" charset="0"/>
              </a:rPr>
              <a:t>Stages of Development</a:t>
            </a:r>
          </a:p>
        </p:txBody>
      </p:sp>
      <p:sp>
        <p:nvSpPr>
          <p:cNvPr id="3" name="Content Placeholder 2"/>
          <p:cNvSpPr>
            <a:spLocks noGrp="1"/>
          </p:cNvSpPr>
          <p:nvPr>
            <p:ph idx="1"/>
          </p:nvPr>
        </p:nvSpPr>
        <p:spPr>
          <a:xfrm>
            <a:off x="457200" y="2057400"/>
            <a:ext cx="8229600" cy="2133600"/>
          </a:xfrm>
        </p:spPr>
        <p:txBody>
          <a:bodyPr/>
          <a:lstStyle/>
          <a:p>
            <a:pPr eaLnBrk="1" hangingPunct="1">
              <a:defRPr/>
            </a:pPr>
            <a:r>
              <a:rPr lang="en-US" sz="4900">
                <a:effectLst>
                  <a:outerShdw blurRad="38100" dist="38100" dir="2700000" algn="tl">
                    <a:srgbClr val="0064E2"/>
                  </a:outerShdw>
                </a:effectLst>
                <a:latin typeface="Corbel" charset="0"/>
              </a:rPr>
              <a:t>Level 0 – Visualization (whole shapes)</a:t>
            </a:r>
          </a:p>
        </p:txBody>
      </p:sp>
      <p:pic>
        <p:nvPicPr>
          <p:cNvPr id="4" name="Picture 3" descr="Snapshot 2011-06-08 17-43-42.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7987" y="4506913"/>
            <a:ext cx="863600"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Snapshot 2011-06-08 17-43-42.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775685">
            <a:off x="5554958" y="4516276"/>
            <a:ext cx="863600"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9332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effectLst>
                  <a:outerShdw blurRad="38100" dist="38100" dir="2700000" algn="tl">
                    <a:srgbClr val="0064E2"/>
                  </a:outerShdw>
                </a:effectLst>
                <a:latin typeface="Corbel" charset="0"/>
              </a:rPr>
              <a:t>Stages of Development</a:t>
            </a:r>
          </a:p>
        </p:txBody>
      </p:sp>
      <p:sp>
        <p:nvSpPr>
          <p:cNvPr id="3" name="Content Placeholder 2"/>
          <p:cNvSpPr>
            <a:spLocks noGrp="1"/>
          </p:cNvSpPr>
          <p:nvPr>
            <p:ph idx="1"/>
          </p:nvPr>
        </p:nvSpPr>
        <p:spPr>
          <a:xfrm>
            <a:off x="457200" y="2057400"/>
            <a:ext cx="8229600" cy="2133600"/>
          </a:xfrm>
        </p:spPr>
        <p:txBody>
          <a:bodyPr/>
          <a:lstStyle/>
          <a:p>
            <a:pPr eaLnBrk="1" hangingPunct="1">
              <a:defRPr/>
            </a:pPr>
            <a:r>
              <a:rPr lang="en-US" sz="4900">
                <a:effectLst>
                  <a:outerShdw blurRad="38100" dist="38100" dir="2700000" algn="tl">
                    <a:srgbClr val="0064E2"/>
                  </a:outerShdw>
                </a:effectLst>
                <a:latin typeface="Corbel" charset="0"/>
              </a:rPr>
              <a:t>Level 1 – Analysis (characteristics/properties)</a:t>
            </a:r>
          </a:p>
        </p:txBody>
      </p:sp>
      <p:pic>
        <p:nvPicPr>
          <p:cNvPr id="18435" name="Picture 6" descr="Snapshot 2011-06-08 17-47-39.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319588"/>
            <a:ext cx="3654425" cy="162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4477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effectLst>
                  <a:outerShdw blurRad="38100" dist="38100" dir="2700000" algn="tl">
                    <a:srgbClr val="0064E2"/>
                  </a:outerShdw>
                </a:effectLst>
                <a:latin typeface="Corbel" charset="0"/>
              </a:rPr>
              <a:t>Stages of Development</a:t>
            </a:r>
          </a:p>
        </p:txBody>
      </p:sp>
      <p:sp>
        <p:nvSpPr>
          <p:cNvPr id="3" name="Content Placeholder 2"/>
          <p:cNvSpPr>
            <a:spLocks noGrp="1"/>
          </p:cNvSpPr>
          <p:nvPr>
            <p:ph idx="1"/>
          </p:nvPr>
        </p:nvSpPr>
        <p:spPr>
          <a:xfrm>
            <a:off x="457200" y="2057400"/>
            <a:ext cx="8229600" cy="2133600"/>
          </a:xfrm>
        </p:spPr>
        <p:txBody>
          <a:bodyPr/>
          <a:lstStyle/>
          <a:p>
            <a:pPr eaLnBrk="1" hangingPunct="1">
              <a:lnSpc>
                <a:spcPct val="90000"/>
              </a:lnSpc>
              <a:defRPr/>
            </a:pPr>
            <a:r>
              <a:rPr lang="en-US" sz="4900">
                <a:effectLst>
                  <a:outerShdw blurRad="38100" dist="38100" dir="2700000" algn="tl">
                    <a:srgbClr val="0064E2"/>
                  </a:outerShdw>
                </a:effectLst>
                <a:latin typeface="Corbel" charset="0"/>
              </a:rPr>
              <a:t>Level 2 – Informal Deduction (interrelationships)</a:t>
            </a:r>
          </a:p>
        </p:txBody>
      </p:sp>
      <p:pic>
        <p:nvPicPr>
          <p:cNvPr id="19459" name="Picture 5" descr="Snapshot 2011-06-08 17-49-46.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302061"/>
            <a:ext cx="2038350" cy="1249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6" descr="Snapshot 2011-06-08 17-49-24.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9475" y="4302061"/>
            <a:ext cx="1470025" cy="140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6021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effectLst>
                  <a:outerShdw blurRad="38100" dist="38100" dir="2700000" algn="tl">
                    <a:srgbClr val="0064E2"/>
                  </a:outerShdw>
                </a:effectLst>
                <a:latin typeface="Corbel" charset="0"/>
              </a:rPr>
              <a:t>Stages of Development</a:t>
            </a:r>
          </a:p>
        </p:txBody>
      </p:sp>
      <p:sp>
        <p:nvSpPr>
          <p:cNvPr id="3" name="Content Placeholder 2"/>
          <p:cNvSpPr>
            <a:spLocks noGrp="1"/>
          </p:cNvSpPr>
          <p:nvPr>
            <p:ph idx="1"/>
          </p:nvPr>
        </p:nvSpPr>
        <p:spPr>
          <a:xfrm>
            <a:off x="457200" y="2057400"/>
            <a:ext cx="3838575" cy="4191000"/>
          </a:xfrm>
        </p:spPr>
        <p:txBody>
          <a:bodyPr>
            <a:noAutofit/>
          </a:bodyPr>
          <a:lstStyle/>
          <a:p>
            <a:pPr eaLnBrk="1" hangingPunct="1">
              <a:defRPr/>
            </a:pPr>
            <a:r>
              <a:rPr lang="en-US" sz="4900">
                <a:effectLst>
                  <a:outerShdw blurRad="38100" dist="38100" dir="2700000" algn="tl">
                    <a:srgbClr val="0064E2"/>
                  </a:outerShdw>
                </a:effectLst>
                <a:latin typeface="Corbel" charset="0"/>
              </a:rPr>
              <a:t>Level 3 –Deduction (postulates, theorems, proof)</a:t>
            </a:r>
          </a:p>
        </p:txBody>
      </p:sp>
      <p:pic>
        <p:nvPicPr>
          <p:cNvPr id="20483" name="Picture 7" descr="geometric proof.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5775" y="2362200"/>
            <a:ext cx="4391025" cy="32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979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effectLst>
                  <a:outerShdw blurRad="38100" dist="38100" dir="2700000" algn="tl">
                    <a:srgbClr val="0064E2"/>
                  </a:outerShdw>
                </a:effectLst>
                <a:latin typeface="Corbel" charset="0"/>
              </a:rPr>
              <a:t>Stages of Development</a:t>
            </a:r>
          </a:p>
        </p:txBody>
      </p:sp>
      <p:sp>
        <p:nvSpPr>
          <p:cNvPr id="3" name="Content Placeholder 2"/>
          <p:cNvSpPr>
            <a:spLocks noGrp="1"/>
          </p:cNvSpPr>
          <p:nvPr>
            <p:ph idx="1"/>
          </p:nvPr>
        </p:nvSpPr>
        <p:spPr>
          <a:xfrm>
            <a:off x="4572000" y="2057400"/>
            <a:ext cx="4114800" cy="4191000"/>
          </a:xfrm>
        </p:spPr>
        <p:txBody>
          <a:bodyPr>
            <a:noAutofit/>
          </a:bodyPr>
          <a:lstStyle/>
          <a:p>
            <a:pPr eaLnBrk="1" hangingPunct="1">
              <a:defRPr/>
            </a:pPr>
            <a:r>
              <a:rPr lang="en-US" sz="5400">
                <a:effectLst>
                  <a:outerShdw blurRad="38100" dist="38100" dir="2700000" algn="tl">
                    <a:srgbClr val="0064E2"/>
                  </a:outerShdw>
                </a:effectLst>
                <a:latin typeface="Corbel" charset="0"/>
              </a:rPr>
              <a:t>Level 4 –Rigor (other geometric systems)</a:t>
            </a:r>
          </a:p>
        </p:txBody>
      </p:sp>
      <p:pic>
        <p:nvPicPr>
          <p:cNvPr id="21507" name="Picture 4" descr="images-4.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3252788"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4238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effectLst>
                  <a:outerShdw blurRad="38100" dist="38100" dir="2700000" algn="tl">
                    <a:srgbClr val="0064E2"/>
                  </a:outerShdw>
                </a:effectLst>
                <a:latin typeface="Corbel" charset="0"/>
              </a:rPr>
              <a:t>Properties of the Levels</a:t>
            </a:r>
          </a:p>
        </p:txBody>
      </p:sp>
      <p:sp>
        <p:nvSpPr>
          <p:cNvPr id="3" name="Content Placeholder 2"/>
          <p:cNvSpPr>
            <a:spLocks noGrp="1"/>
          </p:cNvSpPr>
          <p:nvPr>
            <p:ph idx="1"/>
          </p:nvPr>
        </p:nvSpPr>
        <p:spPr>
          <a:xfrm>
            <a:off x="499331" y="1867156"/>
            <a:ext cx="8206397" cy="4385647"/>
          </a:xfrm>
        </p:spPr>
        <p:txBody>
          <a:bodyPr>
            <a:noAutofit/>
          </a:bodyPr>
          <a:lstStyle/>
          <a:p>
            <a:pPr eaLnBrk="1" hangingPunct="1">
              <a:defRPr/>
            </a:pPr>
            <a:r>
              <a:rPr lang="en-US" sz="3400" dirty="0"/>
              <a:t>Development is sequential</a:t>
            </a:r>
          </a:p>
          <a:p>
            <a:pPr eaLnBrk="1" hangingPunct="1">
              <a:defRPr/>
            </a:pPr>
            <a:r>
              <a:rPr lang="en-US" sz="3400" dirty="0"/>
              <a:t>Advancement is dependent upon instruction</a:t>
            </a:r>
          </a:p>
          <a:p>
            <a:pPr eaLnBrk="1" hangingPunct="1">
              <a:defRPr/>
            </a:pPr>
            <a:r>
              <a:rPr lang="en-US" sz="3400" dirty="0"/>
              <a:t>Linguistics typical of each level</a:t>
            </a:r>
          </a:p>
          <a:p>
            <a:pPr eaLnBrk="1" hangingPunct="1">
              <a:defRPr/>
            </a:pPr>
            <a:r>
              <a:rPr lang="en-US" sz="3400" dirty="0"/>
              <a:t>Mismatch between instruction/textbooks and the level at which students function</a:t>
            </a:r>
          </a:p>
        </p:txBody>
      </p:sp>
    </p:spTree>
    <p:extLst>
      <p:ext uri="{BB962C8B-B14F-4D97-AF65-F5344CB8AC3E}">
        <p14:creationId xmlns:p14="http://schemas.microsoft.com/office/powerpoint/2010/main" val="284778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Shapes</a:t>
            </a:r>
          </a:p>
        </p:txBody>
      </p:sp>
      <p:sp>
        <p:nvSpPr>
          <p:cNvPr id="3" name="Content Placeholder 2"/>
          <p:cNvSpPr>
            <a:spLocks noGrp="1"/>
          </p:cNvSpPr>
          <p:nvPr>
            <p:ph idx="1"/>
          </p:nvPr>
        </p:nvSpPr>
        <p:spPr/>
        <p:txBody>
          <a:bodyPr>
            <a:normAutofit/>
          </a:bodyPr>
          <a:lstStyle/>
          <a:p>
            <a:r>
              <a:rPr lang="en-US" sz="3600" dirty="0"/>
              <a:t>Square piece of paper</a:t>
            </a:r>
          </a:p>
          <a:p>
            <a:r>
              <a:rPr lang="en-US" sz="3600" dirty="0"/>
              <a:t>Scissors</a:t>
            </a:r>
          </a:p>
        </p:txBody>
      </p:sp>
      <p:pic>
        <p:nvPicPr>
          <p:cNvPr id="6" name="Picture 5" descr="th-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240" y="4148799"/>
            <a:ext cx="3133725" cy="1790700"/>
          </a:xfrm>
          <a:prstGeom prst="rect">
            <a:avLst/>
          </a:prstGeom>
        </p:spPr>
      </p:pic>
      <p:pic>
        <p:nvPicPr>
          <p:cNvPr id="7" name="Picture 6" descr="th-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065" y="3277261"/>
            <a:ext cx="2343150" cy="1743075"/>
          </a:xfrm>
          <a:prstGeom prst="rect">
            <a:avLst/>
          </a:prstGeom>
          <a:ln>
            <a:noFill/>
          </a:ln>
          <a:effectLst>
            <a:softEdge rad="112500"/>
          </a:effectLst>
        </p:spPr>
      </p:pic>
    </p:spTree>
    <p:extLst>
      <p:ext uri="{BB962C8B-B14F-4D97-AF65-F5344CB8AC3E}">
        <p14:creationId xmlns:p14="http://schemas.microsoft.com/office/powerpoint/2010/main" val="283186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5006" y="358233"/>
            <a:ext cx="4624997" cy="62090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9"/>
          <p:cNvSpPr>
            <a:spLocks noGrp="1"/>
          </p:cNvSpPr>
          <p:nvPr>
            <p:ph type="title"/>
          </p:nvPr>
        </p:nvSpPr>
        <p:spPr>
          <a:xfrm>
            <a:off x="542751" y="1845445"/>
            <a:ext cx="3397622" cy="4309657"/>
          </a:xfrm>
        </p:spPr>
        <p:txBody>
          <a:bodyPr>
            <a:noAutofit/>
          </a:bodyPr>
          <a:lstStyle/>
          <a:p>
            <a:pPr algn="l" eaLnBrk="1" hangingPunct="1">
              <a:defRPr/>
            </a:pPr>
            <a:r>
              <a:rPr lang="en-US" sz="5700" dirty="0">
                <a:effectLst>
                  <a:outerShdw blurRad="38100" dist="38100" dir="2700000" algn="tl">
                    <a:srgbClr val="0064E2"/>
                  </a:outerShdw>
                </a:effectLst>
                <a:latin typeface="Corbel" charset="0"/>
              </a:rPr>
              <a:t>How many triangles do you see?</a:t>
            </a:r>
          </a:p>
        </p:txBody>
      </p:sp>
    </p:spTree>
    <p:extLst>
      <p:ext uri="{BB962C8B-B14F-4D97-AF65-F5344CB8AC3E}">
        <p14:creationId xmlns:p14="http://schemas.microsoft.com/office/powerpoint/2010/main" val="148203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p:nvPr>
        </p:nvSpPr>
        <p:spPr>
          <a:xfrm>
            <a:off x="457200" y="207170"/>
            <a:ext cx="8229600" cy="1297064"/>
          </a:xfrm>
        </p:spPr>
        <p:txBody>
          <a:bodyPr>
            <a:normAutofit fontScale="90000"/>
          </a:bodyPr>
          <a:lstStyle/>
          <a:p>
            <a:pPr eaLnBrk="1" hangingPunct="1">
              <a:defRPr/>
            </a:pPr>
            <a:r>
              <a:rPr lang="en-US" dirty="0">
                <a:latin typeface="Calibri" charset="0"/>
              </a:rPr>
              <a:t>From </a:t>
            </a:r>
            <a:r>
              <a:rPr lang="en-US" i="1" dirty="0">
                <a:latin typeface="Calibri" charset="0"/>
              </a:rPr>
              <a:t>Focus on Reasoning and Sense Making</a:t>
            </a:r>
            <a:r>
              <a:rPr lang="en-US" dirty="0">
                <a:latin typeface="Calibri" charset="0"/>
              </a:rPr>
              <a:t> (NCTM)…</a:t>
            </a:r>
          </a:p>
        </p:txBody>
      </p:sp>
      <p:sp>
        <p:nvSpPr>
          <p:cNvPr id="20482" name="Content Placeholder 5"/>
          <p:cNvSpPr>
            <a:spLocks noGrp="1"/>
          </p:cNvSpPr>
          <p:nvPr>
            <p:ph idx="1"/>
          </p:nvPr>
        </p:nvSpPr>
        <p:spPr>
          <a:xfrm>
            <a:off x="457200" y="1968500"/>
            <a:ext cx="8229600" cy="4157663"/>
          </a:xfrm>
        </p:spPr>
        <p:txBody>
          <a:bodyPr/>
          <a:lstStyle/>
          <a:p>
            <a:pPr marL="0" indent="0" eaLnBrk="1" hangingPunct="1">
              <a:buFont typeface="Arial" charset="0"/>
              <a:buNone/>
              <a:defRPr/>
            </a:pPr>
            <a:r>
              <a:rPr lang="en-US" sz="2300" dirty="0">
                <a:latin typeface="Calibri" charset="0"/>
              </a:rPr>
              <a:t>“Thinking, questioning, and justifying should occur whenever students encounter a situation that is new to them, both within and outside of the school setting, and not only when a proof is required in geometry class.  We rarely need to line up statements and reasons in our daily life, but we frequently need to provide a rationale … as to why we do or say particular things.  Reasoning and sense making should be regular parts of the geometry curriculum, with or without formal proof writing.  All students … must be able to reason and make appropriate decisions.  Geometry provides an environment that can allow and encourage students to ‘practice’ the process of reasoning and sense making, for the benefit of all.”</a:t>
            </a:r>
          </a:p>
        </p:txBody>
      </p:sp>
    </p:spTree>
    <p:extLst>
      <p:ext uri="{BB962C8B-B14F-4D97-AF65-F5344CB8AC3E}">
        <p14:creationId xmlns:p14="http://schemas.microsoft.com/office/powerpoint/2010/main" val="22557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effectLst>
                  <a:outerShdw blurRad="38100" dist="38100" dir="2700000" algn="tl">
                    <a:srgbClr val="0064E2"/>
                  </a:outerShdw>
                </a:effectLst>
                <a:latin typeface="Corbel" charset="0"/>
              </a:rPr>
              <a:t>% of 12</a:t>
            </a:r>
            <a:r>
              <a:rPr lang="en-US" baseline="30000">
                <a:effectLst>
                  <a:outerShdw blurRad="38100" dist="38100" dir="2700000" algn="tl">
                    <a:srgbClr val="0064E2"/>
                  </a:outerShdw>
                </a:effectLst>
                <a:latin typeface="Corbel" charset="0"/>
              </a:rPr>
              <a:t>th</a:t>
            </a:r>
            <a:r>
              <a:rPr lang="en-US">
                <a:effectLst>
                  <a:outerShdw blurRad="38100" dist="38100" dir="2700000" algn="tl">
                    <a:srgbClr val="0064E2"/>
                  </a:outerShdw>
                </a:effectLst>
                <a:latin typeface="Corbel" charset="0"/>
              </a:rPr>
              <a:t> Graders?</a:t>
            </a:r>
          </a:p>
        </p:txBody>
      </p:sp>
      <p:sp>
        <p:nvSpPr>
          <p:cNvPr id="4" name="Content Placeholder 3"/>
          <p:cNvSpPr>
            <a:spLocks noGrp="1"/>
          </p:cNvSpPr>
          <p:nvPr>
            <p:ph sz="half" idx="1"/>
          </p:nvPr>
        </p:nvSpPr>
        <p:spPr>
          <a:xfrm>
            <a:off x="401636" y="2057400"/>
            <a:ext cx="3987802" cy="3979863"/>
          </a:xfrm>
        </p:spPr>
        <p:txBody>
          <a:bodyPr/>
          <a:lstStyle/>
          <a:p>
            <a:pPr eaLnBrk="1" hangingPunct="1">
              <a:defRPr/>
            </a:pPr>
            <a:r>
              <a:rPr lang="en-US" sz="3200" dirty="0">
                <a:effectLst>
                  <a:outerShdw blurRad="38100" dist="38100" dir="2700000" algn="tl">
                    <a:srgbClr val="0064E2"/>
                  </a:outerShdw>
                </a:effectLst>
                <a:latin typeface="Corbel" charset="0"/>
              </a:rPr>
              <a:t>International  </a:t>
            </a:r>
          </a:p>
          <a:p>
            <a:pPr algn="ctr" eaLnBrk="1" hangingPunct="1">
              <a:buFont typeface="Wingdings" charset="0"/>
              <a:buNone/>
              <a:defRPr/>
            </a:pPr>
            <a:r>
              <a:rPr lang="en-US" sz="3200" dirty="0">
                <a:effectLst>
                  <a:outerShdw blurRad="38100" dist="38100" dir="2700000" algn="tl">
                    <a:srgbClr val="0064E2"/>
                  </a:outerShdw>
                </a:effectLst>
                <a:latin typeface="Corbel" charset="0"/>
              </a:rPr>
              <a:t>49%</a:t>
            </a:r>
          </a:p>
          <a:p>
            <a:pPr algn="ctr" eaLnBrk="1" hangingPunct="1">
              <a:buFont typeface="Wingdings" charset="0"/>
              <a:buNone/>
              <a:defRPr/>
            </a:pPr>
            <a:endParaRPr lang="en-US" sz="3200" dirty="0">
              <a:effectLst>
                <a:outerShdw blurRad="38100" dist="38100" dir="2700000" algn="tl">
                  <a:srgbClr val="0064E2"/>
                </a:outerShdw>
              </a:effectLst>
              <a:latin typeface="Corbel" charset="0"/>
            </a:endParaRPr>
          </a:p>
          <a:p>
            <a:pPr eaLnBrk="1" hangingPunct="1">
              <a:defRPr/>
            </a:pPr>
            <a:r>
              <a:rPr lang="en-US" sz="3200" dirty="0">
                <a:effectLst>
                  <a:outerShdw blurRad="38100" dist="38100" dir="2700000" algn="tl">
                    <a:srgbClr val="0064E2"/>
                  </a:outerShdw>
                </a:effectLst>
                <a:latin typeface="Corbel" charset="0"/>
              </a:rPr>
              <a:t>United States  </a:t>
            </a:r>
          </a:p>
          <a:p>
            <a:pPr algn="ctr" eaLnBrk="1" hangingPunct="1">
              <a:buFont typeface="Wingdings" charset="0"/>
              <a:buNone/>
              <a:defRPr/>
            </a:pPr>
            <a:r>
              <a:rPr lang="en-US" sz="3200" dirty="0">
                <a:effectLst>
                  <a:outerShdw blurRad="38100" dist="38100" dir="2700000" algn="tl">
                    <a:srgbClr val="0064E2"/>
                  </a:outerShdw>
                </a:effectLst>
                <a:latin typeface="Corbel" charset="0"/>
              </a:rPr>
              <a:t>19%</a:t>
            </a:r>
          </a:p>
        </p:txBody>
      </p:sp>
      <p:sp>
        <p:nvSpPr>
          <p:cNvPr id="5" name="Content Placeholder 4"/>
          <p:cNvSpPr>
            <a:spLocks noGrp="1"/>
          </p:cNvSpPr>
          <p:nvPr>
            <p:ph sz="half" idx="2"/>
          </p:nvPr>
        </p:nvSpPr>
        <p:spPr>
          <a:xfrm>
            <a:off x="4754563" y="2057400"/>
            <a:ext cx="3932237" cy="3979863"/>
          </a:xfrm>
        </p:spPr>
        <p:txBody>
          <a:bodyPr/>
          <a:lstStyle/>
          <a:p>
            <a:pPr eaLnBrk="1" hangingPunct="1">
              <a:defRPr/>
            </a:pPr>
            <a:endParaRPr lang="en-US">
              <a:effectLst>
                <a:outerShdw blurRad="38100" dist="38100" dir="2700000" algn="tl">
                  <a:srgbClr val="0064E2"/>
                </a:outerShdw>
              </a:effectLst>
              <a:latin typeface="Corbel" charset="0"/>
            </a:endParaRPr>
          </a:p>
        </p:txBody>
      </p:sp>
      <p:pic>
        <p:nvPicPr>
          <p:cNvPr id="2458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1905000"/>
            <a:ext cx="5419725" cy="460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4516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a:effectLst>
                  <a:outerShdw blurRad="38100" dist="38100" dir="2700000" algn="tl">
                    <a:srgbClr val="0064E2"/>
                  </a:outerShdw>
                </a:effectLst>
                <a:latin typeface="Corbel" charset="0"/>
              </a:rPr>
              <a:t>Discussion Question</a:t>
            </a:r>
          </a:p>
        </p:txBody>
      </p:sp>
      <p:sp>
        <p:nvSpPr>
          <p:cNvPr id="6" name="Content Placeholder 5"/>
          <p:cNvSpPr>
            <a:spLocks noGrp="1"/>
          </p:cNvSpPr>
          <p:nvPr>
            <p:ph idx="1"/>
          </p:nvPr>
        </p:nvSpPr>
        <p:spPr>
          <a:xfrm>
            <a:off x="457200" y="2667000"/>
            <a:ext cx="8229600" cy="3352800"/>
          </a:xfrm>
        </p:spPr>
        <p:txBody>
          <a:bodyPr>
            <a:normAutofit/>
          </a:bodyPr>
          <a:lstStyle/>
          <a:p>
            <a:pPr marL="0" indent="0" eaLnBrk="1" hangingPunct="1">
              <a:buFont typeface="Wingdings" charset="0"/>
              <a:buNone/>
              <a:defRPr/>
            </a:pPr>
            <a:r>
              <a:rPr lang="en-US" sz="4000" dirty="0"/>
              <a:t>What are the implications of the Van </a:t>
            </a:r>
            <a:r>
              <a:rPr lang="en-US" sz="4000" dirty="0" err="1"/>
              <a:t>Hiele’s</a:t>
            </a:r>
            <a:r>
              <a:rPr lang="en-US" sz="4000" dirty="0"/>
              <a:t> research on how we plan our lessons?</a:t>
            </a:r>
          </a:p>
        </p:txBody>
      </p:sp>
    </p:spTree>
    <p:extLst>
      <p:ext uri="{BB962C8B-B14F-4D97-AF65-F5344CB8AC3E}">
        <p14:creationId xmlns:p14="http://schemas.microsoft.com/office/powerpoint/2010/main" val="409282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Practice/Assessment</a:t>
            </a:r>
          </a:p>
        </p:txBody>
      </p:sp>
      <p:sp>
        <p:nvSpPr>
          <p:cNvPr id="3" name="Content Placeholder 2"/>
          <p:cNvSpPr>
            <a:spLocks noGrp="1"/>
          </p:cNvSpPr>
          <p:nvPr>
            <p:ph idx="1"/>
          </p:nvPr>
        </p:nvSpPr>
        <p:spPr/>
        <p:txBody>
          <a:bodyPr>
            <a:normAutofit/>
          </a:bodyPr>
          <a:lstStyle/>
          <a:p>
            <a:pPr marL="0" indent="0">
              <a:buNone/>
            </a:pPr>
            <a:r>
              <a:rPr lang="en-US" sz="3200" dirty="0"/>
              <a:t>Let’s visit a tangrams puzzle online app to practice manipulating shapes and using them to create other shapes:</a:t>
            </a:r>
          </a:p>
          <a:p>
            <a:pPr marL="0" indent="0">
              <a:buNone/>
            </a:pPr>
            <a:endParaRPr lang="en-US" sz="3200" dirty="0"/>
          </a:p>
          <a:p>
            <a:pPr marL="0" indent="0">
              <a:buNone/>
            </a:pPr>
            <a:r>
              <a:rPr lang="en-US" sz="3200" dirty="0">
                <a:hlinkClick r:id="rId2"/>
              </a:rPr>
              <a:t>http://www.abcya.com/tangrams.htm</a:t>
            </a:r>
            <a:endParaRPr lang="en-US" sz="3200" dirty="0"/>
          </a:p>
        </p:txBody>
      </p:sp>
    </p:spTree>
    <p:extLst>
      <p:ext uri="{BB962C8B-B14F-4D97-AF65-F5344CB8AC3E}">
        <p14:creationId xmlns:p14="http://schemas.microsoft.com/office/powerpoint/2010/main" val="142438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Ohio’s New Mathematics Standards Geometry</a:t>
            </a:r>
          </a:p>
        </p:txBody>
      </p:sp>
      <p:sp>
        <p:nvSpPr>
          <p:cNvPr id="3" name="Content Placeholder 2"/>
          <p:cNvSpPr>
            <a:spLocks noGrp="1"/>
          </p:cNvSpPr>
          <p:nvPr>
            <p:ph idx="1"/>
          </p:nvPr>
        </p:nvSpPr>
        <p:spPr/>
        <p:txBody>
          <a:bodyPr/>
          <a:lstStyle/>
          <a:p>
            <a:pPr marL="0" indent="0">
              <a:spcBef>
                <a:spcPts val="0"/>
              </a:spcBef>
              <a:buNone/>
            </a:pPr>
            <a:r>
              <a:rPr lang="en-US" b="1" dirty="0">
                <a:solidFill>
                  <a:srgbClr val="FF0000"/>
                </a:solidFill>
              </a:rPr>
              <a:t>Kindergarten</a:t>
            </a:r>
          </a:p>
          <a:p>
            <a:pPr>
              <a:spcBef>
                <a:spcPts val="0"/>
              </a:spcBef>
            </a:pPr>
            <a:r>
              <a:rPr lang="en-US" dirty="0">
                <a:solidFill>
                  <a:srgbClr val="FF0000"/>
                </a:solidFill>
              </a:rPr>
              <a:t>Identify and describe shapes</a:t>
            </a:r>
          </a:p>
          <a:p>
            <a:pPr>
              <a:spcBef>
                <a:spcPts val="0"/>
              </a:spcBef>
            </a:pPr>
            <a:r>
              <a:rPr lang="en-US" dirty="0">
                <a:solidFill>
                  <a:srgbClr val="FF0000"/>
                </a:solidFill>
              </a:rPr>
              <a:t>Describe, compare, create, and compose shapes</a:t>
            </a:r>
          </a:p>
          <a:p>
            <a:pPr marL="0" indent="0">
              <a:spcBef>
                <a:spcPts val="0"/>
              </a:spcBef>
              <a:buNone/>
            </a:pPr>
            <a:endParaRPr lang="en-US" dirty="0"/>
          </a:p>
          <a:p>
            <a:pPr marL="0" indent="0">
              <a:spcBef>
                <a:spcPts val="0"/>
              </a:spcBef>
              <a:buNone/>
            </a:pPr>
            <a:r>
              <a:rPr lang="en-US" b="1" dirty="0">
                <a:solidFill>
                  <a:srgbClr val="0000FF"/>
                </a:solidFill>
              </a:rPr>
              <a:t>Grades 1, 2, and 3</a:t>
            </a:r>
          </a:p>
          <a:p>
            <a:pPr>
              <a:spcBef>
                <a:spcPts val="0"/>
              </a:spcBef>
            </a:pPr>
            <a:r>
              <a:rPr lang="en-US" dirty="0">
                <a:solidFill>
                  <a:srgbClr val="0000FF"/>
                </a:solidFill>
              </a:rPr>
              <a:t>Reason with shapes and their attributes</a:t>
            </a:r>
          </a:p>
          <a:p>
            <a:pPr>
              <a:spcBef>
                <a:spcPts val="0"/>
              </a:spcBef>
            </a:pPr>
            <a:endParaRPr lang="en-US" dirty="0"/>
          </a:p>
          <a:p>
            <a:pPr marL="0" indent="0">
              <a:spcBef>
                <a:spcPts val="0"/>
              </a:spcBef>
              <a:buNone/>
            </a:pPr>
            <a:r>
              <a:rPr lang="en-US" b="1" dirty="0">
                <a:solidFill>
                  <a:srgbClr val="FF6600"/>
                </a:solidFill>
              </a:rPr>
              <a:t>Grade 4</a:t>
            </a:r>
          </a:p>
          <a:p>
            <a:pPr>
              <a:spcBef>
                <a:spcPts val="0"/>
              </a:spcBef>
            </a:pPr>
            <a:r>
              <a:rPr lang="en-US" dirty="0">
                <a:solidFill>
                  <a:srgbClr val="FF6600"/>
                </a:solidFill>
              </a:rPr>
              <a:t>Draw and identify lines and angles, and classify shapes by properties of their lines and angles</a:t>
            </a:r>
          </a:p>
          <a:p>
            <a:pPr>
              <a:spcBef>
                <a:spcPts val="0"/>
              </a:spcBef>
            </a:pPr>
            <a:endParaRPr lang="en-US" dirty="0"/>
          </a:p>
        </p:txBody>
      </p:sp>
    </p:spTree>
    <p:extLst>
      <p:ext uri="{BB962C8B-B14F-4D97-AF65-F5344CB8AC3E}">
        <p14:creationId xmlns:p14="http://schemas.microsoft.com/office/powerpoint/2010/main" val="121708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Ohio’s New Mathematics Standards Geometry</a:t>
            </a:r>
          </a:p>
        </p:txBody>
      </p:sp>
      <p:sp>
        <p:nvSpPr>
          <p:cNvPr id="3" name="Content Placeholder 2"/>
          <p:cNvSpPr>
            <a:spLocks noGrp="1"/>
          </p:cNvSpPr>
          <p:nvPr>
            <p:ph idx="1"/>
          </p:nvPr>
        </p:nvSpPr>
        <p:spPr/>
        <p:txBody>
          <a:bodyPr/>
          <a:lstStyle/>
          <a:p>
            <a:pPr marL="0" indent="0">
              <a:spcBef>
                <a:spcPts val="0"/>
              </a:spcBef>
              <a:buNone/>
            </a:pPr>
            <a:r>
              <a:rPr lang="en-US" b="1" dirty="0">
                <a:solidFill>
                  <a:srgbClr val="000090"/>
                </a:solidFill>
              </a:rPr>
              <a:t>Grade 5</a:t>
            </a:r>
          </a:p>
          <a:p>
            <a:pPr>
              <a:spcBef>
                <a:spcPts val="0"/>
              </a:spcBef>
            </a:pPr>
            <a:r>
              <a:rPr lang="en-US" dirty="0">
                <a:solidFill>
                  <a:srgbClr val="000090"/>
                </a:solidFill>
              </a:rPr>
              <a:t>Graph points on the coordinate plane to solve real-world and mathematical problems</a:t>
            </a:r>
          </a:p>
          <a:p>
            <a:pPr>
              <a:spcBef>
                <a:spcPts val="0"/>
              </a:spcBef>
            </a:pPr>
            <a:r>
              <a:rPr lang="en-US" dirty="0">
                <a:solidFill>
                  <a:srgbClr val="000090"/>
                </a:solidFill>
              </a:rPr>
              <a:t>Classify two-dimensional figures into categories based on their properties</a:t>
            </a:r>
          </a:p>
          <a:p>
            <a:pPr>
              <a:spcBef>
                <a:spcPts val="0"/>
              </a:spcBef>
            </a:pPr>
            <a:endParaRPr lang="en-US" dirty="0"/>
          </a:p>
        </p:txBody>
      </p:sp>
    </p:spTree>
    <p:extLst>
      <p:ext uri="{BB962C8B-B14F-4D97-AF65-F5344CB8AC3E}">
        <p14:creationId xmlns:p14="http://schemas.microsoft.com/office/powerpoint/2010/main" val="267085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Tangram Puzzle</a:t>
            </a:r>
          </a:p>
        </p:txBody>
      </p:sp>
      <p:pic>
        <p:nvPicPr>
          <p:cNvPr id="6" name="Picture 5" descr="th-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973" y="2205861"/>
            <a:ext cx="3596705" cy="3640214"/>
          </a:xfrm>
          <a:prstGeom prst="rect">
            <a:avLst/>
          </a:prstGeom>
        </p:spPr>
      </p:pic>
    </p:spTree>
    <p:extLst>
      <p:ext uri="{BB962C8B-B14F-4D97-AF65-F5344CB8AC3E}">
        <p14:creationId xmlns:p14="http://schemas.microsoft.com/office/powerpoint/2010/main" val="329118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Perimeter and Area</a:t>
            </a:r>
          </a:p>
        </p:txBody>
      </p:sp>
      <p:sp>
        <p:nvSpPr>
          <p:cNvPr id="3" name="Content Placeholder 2"/>
          <p:cNvSpPr>
            <a:spLocks noGrp="1"/>
          </p:cNvSpPr>
          <p:nvPr>
            <p:ph idx="1"/>
          </p:nvPr>
        </p:nvSpPr>
        <p:spPr/>
        <p:txBody>
          <a:bodyPr>
            <a:noAutofit/>
          </a:bodyPr>
          <a:lstStyle/>
          <a:p>
            <a:r>
              <a:rPr lang="en-US" sz="3400" dirty="0"/>
              <a:t>How do the </a:t>
            </a:r>
            <a:r>
              <a:rPr lang="en-US" sz="3400" b="1" dirty="0"/>
              <a:t>perimeters</a:t>
            </a:r>
            <a:r>
              <a:rPr lang="en-US" sz="3400" dirty="0"/>
              <a:t> of the pieces compare (Grade 3 – attributes of shapes)?</a:t>
            </a:r>
          </a:p>
          <a:p>
            <a:r>
              <a:rPr lang="en-US" sz="3400" dirty="0"/>
              <a:t>How do the </a:t>
            </a:r>
            <a:r>
              <a:rPr lang="en-US" sz="3400" b="1" dirty="0"/>
              <a:t>areas</a:t>
            </a:r>
            <a:r>
              <a:rPr lang="en-US" sz="3400" dirty="0"/>
              <a:t> of the pieces compare (Grade 4 – areas of rectangles, Grade 5 – area and volume)</a:t>
            </a:r>
          </a:p>
        </p:txBody>
      </p:sp>
    </p:spTree>
    <p:extLst>
      <p:ext uri="{BB962C8B-B14F-4D97-AF65-F5344CB8AC3E}">
        <p14:creationId xmlns:p14="http://schemas.microsoft.com/office/powerpoint/2010/main" val="318773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a:t>
            </a:r>
          </a:p>
        </p:txBody>
      </p:sp>
      <p:sp>
        <p:nvSpPr>
          <p:cNvPr id="3" name="Content Placeholder 2"/>
          <p:cNvSpPr>
            <a:spLocks noGrp="1"/>
          </p:cNvSpPr>
          <p:nvPr>
            <p:ph idx="1"/>
          </p:nvPr>
        </p:nvSpPr>
        <p:spPr/>
        <p:txBody>
          <a:bodyPr>
            <a:normAutofit/>
          </a:bodyPr>
          <a:lstStyle/>
          <a:p>
            <a:pPr marL="0" indent="0" algn="ctr">
              <a:buNone/>
            </a:pPr>
            <a:r>
              <a:rPr lang="en-US" sz="3600" dirty="0"/>
              <a:t>Can you create shapes with certain “dollar values”?</a:t>
            </a:r>
          </a:p>
        </p:txBody>
      </p:sp>
      <p:pic>
        <p:nvPicPr>
          <p:cNvPr id="4" name="Picture 3" descr="th-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166" y="3702587"/>
            <a:ext cx="2861776" cy="21493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691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Ohio’s New Mathematics Standards Geometry</a:t>
            </a:r>
          </a:p>
        </p:txBody>
      </p:sp>
      <p:sp>
        <p:nvSpPr>
          <p:cNvPr id="3" name="Content Placeholder 2"/>
          <p:cNvSpPr>
            <a:spLocks noGrp="1"/>
          </p:cNvSpPr>
          <p:nvPr>
            <p:ph idx="1"/>
          </p:nvPr>
        </p:nvSpPr>
        <p:spPr/>
        <p:txBody>
          <a:bodyPr/>
          <a:lstStyle/>
          <a:p>
            <a:pPr marL="0" indent="0">
              <a:spcBef>
                <a:spcPts val="0"/>
              </a:spcBef>
              <a:buNone/>
            </a:pPr>
            <a:r>
              <a:rPr lang="en-US" b="1" dirty="0">
                <a:solidFill>
                  <a:srgbClr val="FF0000"/>
                </a:solidFill>
              </a:rPr>
              <a:t>Kindergarten</a:t>
            </a:r>
          </a:p>
          <a:p>
            <a:pPr>
              <a:spcBef>
                <a:spcPts val="0"/>
              </a:spcBef>
            </a:pPr>
            <a:r>
              <a:rPr lang="en-US" dirty="0">
                <a:solidFill>
                  <a:srgbClr val="FF0000"/>
                </a:solidFill>
              </a:rPr>
              <a:t>Identify and describe shapes</a:t>
            </a:r>
          </a:p>
          <a:p>
            <a:pPr>
              <a:spcBef>
                <a:spcPts val="0"/>
              </a:spcBef>
            </a:pPr>
            <a:r>
              <a:rPr lang="en-US" dirty="0">
                <a:solidFill>
                  <a:srgbClr val="FF0000"/>
                </a:solidFill>
              </a:rPr>
              <a:t>Describe, compare, create, and compose shapes</a:t>
            </a:r>
          </a:p>
          <a:p>
            <a:pPr marL="0" indent="0">
              <a:spcBef>
                <a:spcPts val="0"/>
              </a:spcBef>
              <a:buNone/>
            </a:pPr>
            <a:endParaRPr lang="en-US" dirty="0"/>
          </a:p>
          <a:p>
            <a:pPr marL="0" indent="0">
              <a:spcBef>
                <a:spcPts val="0"/>
              </a:spcBef>
              <a:buNone/>
            </a:pPr>
            <a:r>
              <a:rPr lang="en-US" b="1" dirty="0">
                <a:solidFill>
                  <a:srgbClr val="0000FF"/>
                </a:solidFill>
              </a:rPr>
              <a:t>Grades 1, 2, and 3</a:t>
            </a:r>
          </a:p>
          <a:p>
            <a:pPr>
              <a:spcBef>
                <a:spcPts val="0"/>
              </a:spcBef>
            </a:pPr>
            <a:r>
              <a:rPr lang="en-US" dirty="0">
                <a:solidFill>
                  <a:srgbClr val="0000FF"/>
                </a:solidFill>
              </a:rPr>
              <a:t>Reason with shapes and their attributes</a:t>
            </a:r>
          </a:p>
          <a:p>
            <a:pPr>
              <a:spcBef>
                <a:spcPts val="0"/>
              </a:spcBef>
            </a:pPr>
            <a:endParaRPr lang="en-US" dirty="0"/>
          </a:p>
          <a:p>
            <a:pPr marL="0" indent="0">
              <a:spcBef>
                <a:spcPts val="0"/>
              </a:spcBef>
              <a:buNone/>
            </a:pPr>
            <a:r>
              <a:rPr lang="en-US" b="1" dirty="0">
                <a:solidFill>
                  <a:srgbClr val="FF6600"/>
                </a:solidFill>
              </a:rPr>
              <a:t>Grade 4</a:t>
            </a:r>
          </a:p>
          <a:p>
            <a:pPr>
              <a:spcBef>
                <a:spcPts val="0"/>
              </a:spcBef>
            </a:pPr>
            <a:r>
              <a:rPr lang="en-US" dirty="0">
                <a:solidFill>
                  <a:srgbClr val="FF6600"/>
                </a:solidFill>
              </a:rPr>
              <a:t>Draw and identify lines and angles, and classify shapes by properties of their lines and angles</a:t>
            </a:r>
          </a:p>
          <a:p>
            <a:pPr>
              <a:spcBef>
                <a:spcPts val="0"/>
              </a:spcBef>
            </a:pPr>
            <a:endParaRPr lang="en-US" dirty="0"/>
          </a:p>
        </p:txBody>
      </p:sp>
    </p:spTree>
    <p:extLst>
      <p:ext uri="{BB962C8B-B14F-4D97-AF65-F5344CB8AC3E}">
        <p14:creationId xmlns:p14="http://schemas.microsoft.com/office/powerpoint/2010/main" val="65901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Ohio’s New Mathematics Standards Geometry</a:t>
            </a:r>
          </a:p>
        </p:txBody>
      </p:sp>
      <p:sp>
        <p:nvSpPr>
          <p:cNvPr id="3" name="Content Placeholder 2"/>
          <p:cNvSpPr>
            <a:spLocks noGrp="1"/>
          </p:cNvSpPr>
          <p:nvPr>
            <p:ph idx="1"/>
          </p:nvPr>
        </p:nvSpPr>
        <p:spPr/>
        <p:txBody>
          <a:bodyPr/>
          <a:lstStyle/>
          <a:p>
            <a:pPr marL="0" indent="0">
              <a:spcBef>
                <a:spcPts val="0"/>
              </a:spcBef>
              <a:buNone/>
            </a:pPr>
            <a:r>
              <a:rPr lang="en-US" b="1" dirty="0">
                <a:solidFill>
                  <a:srgbClr val="000090"/>
                </a:solidFill>
              </a:rPr>
              <a:t>Grade 5</a:t>
            </a:r>
          </a:p>
          <a:p>
            <a:pPr>
              <a:spcBef>
                <a:spcPts val="0"/>
              </a:spcBef>
            </a:pPr>
            <a:r>
              <a:rPr lang="en-US" dirty="0">
                <a:solidFill>
                  <a:srgbClr val="000090"/>
                </a:solidFill>
              </a:rPr>
              <a:t>Graph points on the coordinate plane to solve real-world and mathematical problems</a:t>
            </a:r>
          </a:p>
          <a:p>
            <a:pPr>
              <a:spcBef>
                <a:spcPts val="0"/>
              </a:spcBef>
            </a:pPr>
            <a:r>
              <a:rPr lang="en-US" dirty="0">
                <a:solidFill>
                  <a:srgbClr val="000090"/>
                </a:solidFill>
              </a:rPr>
              <a:t>Classify two-dimensional figures into categories based on their properties</a:t>
            </a:r>
          </a:p>
          <a:p>
            <a:pPr>
              <a:spcBef>
                <a:spcPts val="0"/>
              </a:spcBef>
            </a:pPr>
            <a:endParaRPr lang="en-US" dirty="0"/>
          </a:p>
        </p:txBody>
      </p:sp>
    </p:spTree>
    <p:extLst>
      <p:ext uri="{BB962C8B-B14F-4D97-AF65-F5344CB8AC3E}">
        <p14:creationId xmlns:p14="http://schemas.microsoft.com/office/powerpoint/2010/main" val="93497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Tuesday Morning</a:t>
            </a:r>
          </a:p>
        </p:txBody>
      </p:sp>
      <p:sp>
        <p:nvSpPr>
          <p:cNvPr id="3" name="Content Placeholder 2"/>
          <p:cNvSpPr>
            <a:spLocks noGrp="1"/>
          </p:cNvSpPr>
          <p:nvPr>
            <p:ph idx="1"/>
          </p:nvPr>
        </p:nvSpPr>
        <p:spPr>
          <a:xfrm>
            <a:off x="900112" y="2060286"/>
            <a:ext cx="7345363" cy="4005235"/>
          </a:xfrm>
        </p:spPr>
        <p:txBody>
          <a:bodyPr>
            <a:normAutofit/>
          </a:bodyPr>
          <a:lstStyle/>
          <a:p>
            <a:pPr marL="0" indent="0" algn="ctr">
              <a:buNone/>
            </a:pPr>
            <a:r>
              <a:rPr lang="en-US" sz="3600" dirty="0"/>
              <a:t>Mosaics of Shapes and How Children Develop an Understanding of Geometry</a:t>
            </a:r>
          </a:p>
        </p:txBody>
      </p:sp>
      <p:pic>
        <p:nvPicPr>
          <p:cNvPr id="4" name="Picture 3" descr="15856744053_15d8508e09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112" y="3871693"/>
            <a:ext cx="2494913" cy="1723049"/>
          </a:xfrm>
          <a:prstGeom prst="rect">
            <a:avLst/>
          </a:prstGeom>
        </p:spPr>
      </p:pic>
      <p:pic>
        <p:nvPicPr>
          <p:cNvPr id="5" name="Picture 4" descr="16482466171_235210a636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993" y="4121201"/>
            <a:ext cx="2786877" cy="2090158"/>
          </a:xfrm>
          <a:prstGeom prst="rect">
            <a:avLst/>
          </a:prstGeom>
        </p:spPr>
      </p:pic>
      <p:pic>
        <p:nvPicPr>
          <p:cNvPr id="6" name="Picture 5" descr="16050691895_441af95a52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6741" y="4323256"/>
            <a:ext cx="2517471" cy="1888103"/>
          </a:xfrm>
          <a:prstGeom prst="rect">
            <a:avLst/>
          </a:prstGeom>
        </p:spPr>
      </p:pic>
    </p:spTree>
    <p:extLst>
      <p:ext uri="{BB962C8B-B14F-4D97-AF65-F5344CB8AC3E}">
        <p14:creationId xmlns:p14="http://schemas.microsoft.com/office/powerpoint/2010/main" val="350795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Geometry Mosaic</a:t>
            </a:r>
          </a:p>
        </p:txBody>
      </p:sp>
      <p:sp>
        <p:nvSpPr>
          <p:cNvPr id="3" name="Content Placeholder 2"/>
          <p:cNvSpPr>
            <a:spLocks noGrp="1"/>
          </p:cNvSpPr>
          <p:nvPr>
            <p:ph idx="1"/>
          </p:nvPr>
        </p:nvSpPr>
        <p:spPr/>
        <p:txBody>
          <a:bodyPr>
            <a:normAutofit/>
          </a:bodyPr>
          <a:lstStyle/>
          <a:p>
            <a:r>
              <a:rPr lang="en-US" sz="3600" dirty="0"/>
              <a:t>Cut out all of the pieces</a:t>
            </a:r>
          </a:p>
          <a:p>
            <a:r>
              <a:rPr lang="en-US" sz="3600" dirty="0"/>
              <a:t>Determine the most descriptive name for each of the pieces</a:t>
            </a:r>
          </a:p>
          <a:p>
            <a:r>
              <a:rPr lang="en-US" sz="3600" dirty="0"/>
              <a:t>Let’s try putting pieces together to form new shapes</a:t>
            </a:r>
          </a:p>
        </p:txBody>
      </p:sp>
    </p:spTree>
    <p:extLst>
      <p:ext uri="{BB962C8B-B14F-4D97-AF65-F5344CB8AC3E}">
        <p14:creationId xmlns:p14="http://schemas.microsoft.com/office/powerpoint/2010/main" val="352657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177</TotalTime>
  <Words>617</Words>
  <Application>Microsoft Office PowerPoint</Application>
  <PresentationFormat>On-screen Show (4:3)</PresentationFormat>
  <Paragraphs>81</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Arial</vt:lpstr>
      <vt:lpstr>Brush Script MT</vt:lpstr>
      <vt:lpstr>Calibri</vt:lpstr>
      <vt:lpstr>Calisto MT</vt:lpstr>
      <vt:lpstr>Corbel</vt:lpstr>
      <vt:lpstr>Wingdings</vt:lpstr>
      <vt:lpstr>Capital</vt:lpstr>
      <vt:lpstr>Monday Morning</vt:lpstr>
      <vt:lpstr>Making Shapes</vt:lpstr>
      <vt:lpstr>Tangram Puzzle</vt:lpstr>
      <vt:lpstr>Perimeter and Area</vt:lpstr>
      <vt:lpstr>Problems</vt:lpstr>
      <vt:lpstr>Ohio’s New Mathematics Standards Geometry</vt:lpstr>
      <vt:lpstr>Ohio’s New Mathematics Standards Geometry</vt:lpstr>
      <vt:lpstr>Tuesday Morning</vt:lpstr>
      <vt:lpstr>Geometry Mosaic</vt:lpstr>
      <vt:lpstr>A Little Psychology …</vt:lpstr>
      <vt:lpstr>The Van Hiele Model</vt:lpstr>
      <vt:lpstr>PowerPoint Presentation</vt:lpstr>
      <vt:lpstr>Pierre Van Hiele (1959)</vt:lpstr>
      <vt:lpstr>Stages of Development</vt:lpstr>
      <vt:lpstr>Stages of Development</vt:lpstr>
      <vt:lpstr>Stages of Development</vt:lpstr>
      <vt:lpstr>Stages of Development</vt:lpstr>
      <vt:lpstr>Stages of Development</vt:lpstr>
      <vt:lpstr>Properties of the Levels</vt:lpstr>
      <vt:lpstr>How many triangles do you see?</vt:lpstr>
      <vt:lpstr>From Focus on Reasoning and Sense Making (NCTM)…</vt:lpstr>
      <vt:lpstr>% of 12th Graders?</vt:lpstr>
      <vt:lpstr>Discussion Question</vt:lpstr>
      <vt:lpstr>Practice/Assessment</vt:lpstr>
      <vt:lpstr>Ohio’s New Mathematics Standards Geometry</vt:lpstr>
      <vt:lpstr>Ohio’s New Mathematics Standards Geometry</vt:lpstr>
    </vt:vector>
  </TitlesOfParts>
  <Company>BGSU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Van Hiele Model</dc:title>
  <dc:creator>Daniel Joseph Brahier</dc:creator>
  <cp:lastModifiedBy>Sandy Zirkes</cp:lastModifiedBy>
  <cp:revision>7</cp:revision>
  <dcterms:created xsi:type="dcterms:W3CDTF">2017-06-05T15:11:09Z</dcterms:created>
  <dcterms:modified xsi:type="dcterms:W3CDTF">2017-06-07T23:10:38Z</dcterms:modified>
</cp:coreProperties>
</file>