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5" r:id="rId2"/>
    <p:sldId id="283" r:id="rId3"/>
    <p:sldId id="284" r:id="rId4"/>
    <p:sldId id="301" r:id="rId5"/>
    <p:sldId id="285" r:id="rId6"/>
    <p:sldId id="286" r:id="rId7"/>
    <p:sldId id="287" r:id="rId8"/>
    <p:sldId id="288" r:id="rId9"/>
    <p:sldId id="289" r:id="rId10"/>
    <p:sldId id="291" r:id="rId11"/>
    <p:sldId id="292" r:id="rId12"/>
    <p:sldId id="293" r:id="rId13"/>
    <p:sldId id="290" r:id="rId14"/>
    <p:sldId id="294" r:id="rId15"/>
    <p:sldId id="295" r:id="rId16"/>
    <p:sldId id="296" r:id="rId17"/>
    <p:sldId id="297" r:id="rId18"/>
    <p:sldId id="298" r:id="rId19"/>
    <p:sldId id="299" r:id="rId20"/>
    <p:sldId id="300" r:id="rId21"/>
    <p:sldId id="279" r:id="rId22"/>
    <p:sldId id="302" r:id="rId23"/>
    <p:sldId id="303" r:id="rId24"/>
    <p:sldId id="304" r:id="rId25"/>
    <p:sldId id="309" r:id="rId26"/>
    <p:sldId id="308" r:id="rId27"/>
    <p:sldId id="305" r:id="rId28"/>
    <p:sldId id="306" r:id="rId29"/>
    <p:sldId id="307" r:id="rId30"/>
    <p:sldId id="310" r:id="rId31"/>
    <p:sldId id="311" r:id="rId32"/>
    <p:sldId id="312" r:id="rId33"/>
    <p:sldId id="313" r:id="rId34"/>
    <p:sldId id="314" r:id="rId35"/>
    <p:sldId id="315" r:id="rId36"/>
    <p:sldId id="316" r:id="rId37"/>
    <p:sldId id="31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2" d="100"/>
          <a:sy n="52" d="100"/>
        </p:scale>
        <p:origin x="1363"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343A1AEB-7B6E-E341-8BAF-BC6EFB4AA7CD}" type="datetimeFigureOut">
              <a:rPr lang="en-US" smtClean="0"/>
              <a:t>6/7/2017</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6B8CE2F0-B7A8-BA48-BE28-B2CFE7CE29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3A1AEB-7B6E-E341-8BAF-BC6EFB4AA7C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CE2F0-B7A8-BA48-BE28-B2CFE7CE299A}"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343A1AEB-7B6E-E341-8BAF-BC6EFB4AA7C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343A1AEB-7B6E-E341-8BAF-BC6EFB4AA7C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43A1AEB-7B6E-E341-8BAF-BC6EFB4AA7C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43A1AEB-7B6E-E341-8BAF-BC6EFB4AA7C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43A1AEB-7B6E-E341-8BAF-BC6EFB4AA7C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343A1AEB-7B6E-E341-8BAF-BC6EFB4AA7CD}" type="datetimeFigureOut">
              <a:rPr lang="en-US" smtClean="0"/>
              <a:t>6/7/2017</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3A1AEB-7B6E-E341-8BAF-BC6EFB4AA7C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43A1AEB-7B6E-E341-8BAF-BC6EFB4AA7C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343A1AEB-7B6E-E341-8BAF-BC6EFB4AA7CD}" type="datetimeFigureOut">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43A1AEB-7B6E-E341-8BAF-BC6EFB4AA7CD}" type="datetimeFigureOut">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343A1AEB-7B6E-E341-8BAF-BC6EFB4AA7CD}" type="datetimeFigureOut">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343A1AEB-7B6E-E341-8BAF-BC6EFB4AA7C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CE2F0-B7A8-BA48-BE28-B2CFE7CE29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343A1AEB-7B6E-E341-8BAF-BC6EFB4AA7CD}" type="datetimeFigureOut">
              <a:rPr lang="en-US" smtClean="0"/>
              <a:t>6/7/2017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6B8CE2F0-B7A8-BA48-BE28-B2CFE7CE299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eachingchannel.org/videos/ratios-and-proportions-lesson-sba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Wednesday Morning</a:t>
            </a:r>
          </a:p>
        </p:txBody>
      </p:sp>
      <p:sp>
        <p:nvSpPr>
          <p:cNvPr id="3" name="Content Placeholder 2"/>
          <p:cNvSpPr>
            <a:spLocks noGrp="1"/>
          </p:cNvSpPr>
          <p:nvPr>
            <p:ph idx="1"/>
          </p:nvPr>
        </p:nvSpPr>
        <p:spPr/>
        <p:txBody>
          <a:bodyPr>
            <a:normAutofit/>
          </a:bodyPr>
          <a:lstStyle/>
          <a:p>
            <a:pPr marL="0" indent="0" algn="ctr">
              <a:buNone/>
            </a:pPr>
            <a:r>
              <a:rPr lang="en-US" sz="3600" dirty="0"/>
              <a:t>Ratios to Proportions: </a:t>
            </a:r>
          </a:p>
          <a:p>
            <a:pPr marL="0" indent="0" algn="ctr">
              <a:buNone/>
            </a:pPr>
            <a:r>
              <a:rPr lang="en-US" sz="3600" dirty="0"/>
              <a:t>An Introduction</a:t>
            </a:r>
          </a:p>
        </p:txBody>
      </p:sp>
      <p:pic>
        <p:nvPicPr>
          <p:cNvPr id="5" name="Picture 4"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391" y="3998049"/>
            <a:ext cx="2857500" cy="1285875"/>
          </a:xfrm>
          <a:prstGeom prst="rect">
            <a:avLst/>
          </a:prstGeom>
        </p:spPr>
      </p:pic>
    </p:spTree>
    <p:extLst>
      <p:ext uri="{BB962C8B-B14F-4D97-AF65-F5344CB8AC3E}">
        <p14:creationId xmlns:p14="http://schemas.microsoft.com/office/powerpoint/2010/main" val="211965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Fraction of the Picture is Blue?</a:t>
            </a:r>
          </a:p>
        </p:txBody>
      </p:sp>
      <p:pic>
        <p:nvPicPr>
          <p:cNvPr id="4" name="Picture 3" descr="Blue Frac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337" y="1712919"/>
            <a:ext cx="3910222" cy="4625903"/>
          </a:xfrm>
          <a:prstGeom prst="rect">
            <a:avLst/>
          </a:prstGeom>
          <a:ln>
            <a:noFill/>
          </a:ln>
          <a:effectLst>
            <a:softEdge rad="112500"/>
          </a:effectLst>
        </p:spPr>
      </p:pic>
    </p:spTree>
    <p:extLst>
      <p:ext uri="{BB962C8B-B14F-4D97-AF65-F5344CB8AC3E}">
        <p14:creationId xmlns:p14="http://schemas.microsoft.com/office/powerpoint/2010/main" val="29205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Problem</a:t>
            </a:r>
          </a:p>
        </p:txBody>
      </p:sp>
      <p:sp>
        <p:nvSpPr>
          <p:cNvPr id="3" name="Content Placeholder 2"/>
          <p:cNvSpPr>
            <a:spLocks noGrp="1"/>
          </p:cNvSpPr>
          <p:nvPr>
            <p:ph idx="1"/>
          </p:nvPr>
        </p:nvSpPr>
        <p:spPr>
          <a:xfrm>
            <a:off x="817043" y="1716216"/>
            <a:ext cx="7602053" cy="4553448"/>
          </a:xfrm>
        </p:spPr>
        <p:txBody>
          <a:bodyPr>
            <a:normAutofit lnSpcReduction="10000"/>
          </a:bodyPr>
          <a:lstStyle/>
          <a:p>
            <a:pPr marL="0" indent="0">
              <a:buNone/>
            </a:pPr>
            <a:endParaRPr lang="en-US" dirty="0"/>
          </a:p>
          <a:p>
            <a:pPr marL="0" indent="0">
              <a:buNone/>
            </a:pPr>
            <a:r>
              <a:rPr lang="en-US" dirty="0"/>
              <a:t>Consider the problem</a:t>
            </a:r>
          </a:p>
          <a:p>
            <a:pPr marL="0" indent="0">
              <a:buNone/>
            </a:pPr>
            <a:endParaRPr lang="en-US" dirty="0"/>
          </a:p>
          <a:p>
            <a:pPr marL="0" indent="0">
              <a:buNone/>
            </a:pPr>
            <a:r>
              <a:rPr lang="en-US" dirty="0"/>
              <a:t>What does the ½ in the answer represent?</a:t>
            </a:r>
          </a:p>
          <a:p>
            <a:pPr marL="457200" indent="-457200">
              <a:buAutoNum type="alphaUcParenR"/>
            </a:pPr>
            <a:r>
              <a:rPr lang="en-US" dirty="0"/>
              <a:t>½ of ¾ </a:t>
            </a:r>
          </a:p>
          <a:p>
            <a:pPr marL="457200" indent="-457200">
              <a:buAutoNum type="alphaUcParenR"/>
            </a:pPr>
            <a:r>
              <a:rPr lang="en-US" dirty="0"/>
              <a:t>½ of ½</a:t>
            </a:r>
          </a:p>
          <a:p>
            <a:pPr marL="457200" indent="-457200">
              <a:buAutoNum type="alphaUcParenR"/>
            </a:pPr>
            <a:r>
              <a:rPr lang="en-US" dirty="0"/>
              <a:t>½ of 1</a:t>
            </a:r>
          </a:p>
          <a:p>
            <a:pPr marL="457200" indent="-457200">
              <a:buAutoNum type="alphaUcParenR"/>
            </a:pPr>
            <a:r>
              <a:rPr lang="en-US" dirty="0"/>
              <a:t>None of these</a:t>
            </a:r>
          </a:p>
        </p:txBody>
      </p:sp>
      <p:graphicFrame>
        <p:nvGraphicFramePr>
          <p:cNvPr id="5" name="Object 4"/>
          <p:cNvGraphicFramePr>
            <a:graphicFrameLocks noChangeAspect="1"/>
          </p:cNvGraphicFramePr>
          <p:nvPr>
            <p:extLst>
              <p:ext uri="{D42A27DB-BD31-4B8C-83A1-F6EECF244321}">
                <p14:modId xmlns:p14="http://schemas.microsoft.com/office/powerpoint/2010/main" val="562868200"/>
              </p:ext>
            </p:extLst>
          </p:nvPr>
        </p:nvGraphicFramePr>
        <p:xfrm>
          <a:off x="4215099" y="1822782"/>
          <a:ext cx="2543108" cy="1383094"/>
        </p:xfrm>
        <a:graphic>
          <a:graphicData uri="http://schemas.openxmlformats.org/presentationml/2006/ole">
            <mc:AlternateContent xmlns:mc="http://schemas.openxmlformats.org/markup-compatibility/2006">
              <mc:Choice xmlns:v="urn:schemas-microsoft-com:vml" Requires="v">
                <p:oleObj spid="_x0000_s1035" name="Equation" r:id="rId3" imgW="723900" imgH="393700" progId="Equation.DSMT4">
                  <p:embed/>
                </p:oleObj>
              </mc:Choice>
              <mc:Fallback>
                <p:oleObj name="Equation" r:id="rId3" imgW="723900" imgH="393700" progId="Equation.DSMT4">
                  <p:embed/>
                  <p:pic>
                    <p:nvPicPr>
                      <p:cNvPr id="0" name=""/>
                      <p:cNvPicPr/>
                      <p:nvPr/>
                    </p:nvPicPr>
                    <p:blipFill>
                      <a:blip r:embed="rId4"/>
                      <a:stretch>
                        <a:fillRect/>
                      </a:stretch>
                    </p:blipFill>
                    <p:spPr>
                      <a:xfrm>
                        <a:off x="4215099" y="1822782"/>
                        <a:ext cx="2543108" cy="1383094"/>
                      </a:xfrm>
                      <a:prstGeom prst="rect">
                        <a:avLst/>
                      </a:prstGeom>
                    </p:spPr>
                  </p:pic>
                </p:oleObj>
              </mc:Fallback>
            </mc:AlternateContent>
          </a:graphicData>
        </a:graphic>
      </p:graphicFrame>
    </p:spTree>
    <p:extLst>
      <p:ext uri="{BB962C8B-B14F-4D97-AF65-F5344CB8AC3E}">
        <p14:creationId xmlns:p14="http://schemas.microsoft.com/office/powerpoint/2010/main" val="258208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ssolve">
                                      <p:cBhvr>
                                        <p:cTn id="16" dur="500"/>
                                        <p:tgtEl>
                                          <p:spTgt spid="3">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dissolv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Ratios and Proportions</a:t>
            </a:r>
          </a:p>
        </p:txBody>
      </p:sp>
      <p:sp>
        <p:nvSpPr>
          <p:cNvPr id="3" name="Content Placeholder 2"/>
          <p:cNvSpPr>
            <a:spLocks noGrp="1"/>
          </p:cNvSpPr>
          <p:nvPr>
            <p:ph idx="1"/>
          </p:nvPr>
        </p:nvSpPr>
        <p:spPr/>
        <p:txBody>
          <a:bodyPr>
            <a:normAutofit/>
          </a:bodyPr>
          <a:lstStyle/>
          <a:p>
            <a:pPr marL="0" indent="0">
              <a:buNone/>
            </a:pPr>
            <a:r>
              <a:rPr lang="en-US" sz="3600" dirty="0"/>
              <a:t>Perhaps the most important issue to “notice” when working with ratios and proportions is thinking about what represents the “whole”</a:t>
            </a:r>
          </a:p>
        </p:txBody>
      </p:sp>
      <p:pic>
        <p:nvPicPr>
          <p:cNvPr id="4" name="Picture 3" descr="th-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077" y="4339440"/>
            <a:ext cx="2029960" cy="1432913"/>
          </a:xfrm>
          <a:prstGeom prst="rect">
            <a:avLst/>
          </a:prstGeom>
        </p:spPr>
      </p:pic>
    </p:spTree>
    <p:extLst>
      <p:ext uri="{BB962C8B-B14F-4D97-AF65-F5344CB8AC3E}">
        <p14:creationId xmlns:p14="http://schemas.microsoft.com/office/powerpoint/2010/main" val="230585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Number Do You See?</a:t>
            </a:r>
          </a:p>
        </p:txBody>
      </p:sp>
      <p:sp>
        <p:nvSpPr>
          <p:cNvPr id="4" name="Oval 3"/>
          <p:cNvSpPr/>
          <p:nvPr/>
        </p:nvSpPr>
        <p:spPr>
          <a:xfrm>
            <a:off x="2273511" y="2835824"/>
            <a:ext cx="822960" cy="822960"/>
          </a:xfrm>
          <a:prstGeom prst="ellipse">
            <a:avLst/>
          </a:prstGeom>
          <a:solidFill>
            <a:srgbClr val="80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Oval 4"/>
          <p:cNvSpPr/>
          <p:nvPr/>
        </p:nvSpPr>
        <p:spPr>
          <a:xfrm>
            <a:off x="4834061" y="3996200"/>
            <a:ext cx="822960" cy="822960"/>
          </a:xfrm>
          <a:prstGeom prst="ellipse">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Oval 5"/>
          <p:cNvSpPr/>
          <p:nvPr/>
        </p:nvSpPr>
        <p:spPr>
          <a:xfrm>
            <a:off x="2273511" y="3996200"/>
            <a:ext cx="822960" cy="822960"/>
          </a:xfrm>
          <a:prstGeom prst="ellipse">
            <a:avLst/>
          </a:prstGeom>
          <a:solidFill>
            <a:srgbClr val="80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Oval 6"/>
          <p:cNvSpPr/>
          <p:nvPr/>
        </p:nvSpPr>
        <p:spPr>
          <a:xfrm>
            <a:off x="3553786" y="2835824"/>
            <a:ext cx="822960" cy="822960"/>
          </a:xfrm>
          <a:prstGeom prst="ellipse">
            <a:avLst/>
          </a:prstGeom>
          <a:solidFill>
            <a:srgbClr val="80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Oval 7"/>
          <p:cNvSpPr/>
          <p:nvPr/>
        </p:nvSpPr>
        <p:spPr>
          <a:xfrm>
            <a:off x="4834061" y="2835824"/>
            <a:ext cx="822960" cy="822960"/>
          </a:xfrm>
          <a:prstGeom prst="ellipse">
            <a:avLst/>
          </a:prstGeom>
          <a:solidFill>
            <a:srgbClr val="80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Oval 8"/>
          <p:cNvSpPr/>
          <p:nvPr/>
        </p:nvSpPr>
        <p:spPr>
          <a:xfrm>
            <a:off x="3538983" y="3996200"/>
            <a:ext cx="822960" cy="822960"/>
          </a:xfrm>
          <a:prstGeom prst="ellipse">
            <a:avLst/>
          </a:prstGeom>
          <a:solidFill>
            <a:srgbClr val="80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Oval 9"/>
          <p:cNvSpPr/>
          <p:nvPr/>
        </p:nvSpPr>
        <p:spPr>
          <a:xfrm>
            <a:off x="6061050" y="2835824"/>
            <a:ext cx="822960" cy="822960"/>
          </a:xfrm>
          <a:prstGeom prst="ellipse">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Oval 10"/>
          <p:cNvSpPr/>
          <p:nvPr/>
        </p:nvSpPr>
        <p:spPr>
          <a:xfrm>
            <a:off x="6061050" y="3996200"/>
            <a:ext cx="822960" cy="822960"/>
          </a:xfrm>
          <a:prstGeom prst="ellipse">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1114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Hummingbird Feeder</a:t>
            </a:r>
          </a:p>
        </p:txBody>
      </p:sp>
      <p:sp>
        <p:nvSpPr>
          <p:cNvPr id="3" name="Content Placeholder 2"/>
          <p:cNvSpPr>
            <a:spLocks noGrp="1"/>
          </p:cNvSpPr>
          <p:nvPr>
            <p:ph idx="1"/>
          </p:nvPr>
        </p:nvSpPr>
        <p:spPr>
          <a:xfrm>
            <a:off x="900112" y="1864914"/>
            <a:ext cx="7345363" cy="4466914"/>
          </a:xfrm>
        </p:spPr>
        <p:txBody>
          <a:bodyPr>
            <a:noAutofit/>
          </a:bodyPr>
          <a:lstStyle/>
          <a:p>
            <a:pPr marL="0" indent="0">
              <a:buNone/>
            </a:pPr>
            <a:r>
              <a:rPr lang="en-US" sz="3000" dirty="0"/>
              <a:t>Nectar for the feeder is to include ¼ cup of sugar for every cup of water.</a:t>
            </a:r>
          </a:p>
          <a:p>
            <a:pPr marL="0" indent="0">
              <a:buNone/>
            </a:pPr>
            <a:endParaRPr lang="en-US" sz="3000" dirty="0"/>
          </a:p>
          <a:p>
            <a:pPr marL="0" indent="0">
              <a:buNone/>
            </a:pPr>
            <a:endParaRPr lang="en-US" sz="3000" dirty="0"/>
          </a:p>
          <a:p>
            <a:pPr marL="0" indent="0">
              <a:buNone/>
            </a:pPr>
            <a:endParaRPr lang="en-US" sz="3000" dirty="0"/>
          </a:p>
          <a:p>
            <a:pPr marL="0" indent="0">
              <a:buNone/>
            </a:pPr>
            <a:r>
              <a:rPr lang="en-US" sz="3000" dirty="0"/>
              <a:t>What ingredients will I need to make 30 cups of nectar for the feeder?</a:t>
            </a:r>
          </a:p>
        </p:txBody>
      </p:sp>
      <p:pic>
        <p:nvPicPr>
          <p:cNvPr id="4" name="Picture 3" descr="45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901" y="2557597"/>
            <a:ext cx="2620838" cy="2620838"/>
          </a:xfrm>
          <a:prstGeom prst="rect">
            <a:avLst/>
          </a:prstGeom>
          <a:ln>
            <a:noFill/>
          </a:ln>
          <a:effectLst>
            <a:softEdge rad="112500"/>
          </a:effectLst>
        </p:spPr>
      </p:pic>
    </p:spTree>
    <p:extLst>
      <p:ext uri="{BB962C8B-B14F-4D97-AF65-F5344CB8AC3E}">
        <p14:creationId xmlns:p14="http://schemas.microsoft.com/office/powerpoint/2010/main" val="281211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Hummingbird Feeder</a:t>
            </a:r>
          </a:p>
        </p:txBody>
      </p:sp>
      <p:sp>
        <p:nvSpPr>
          <p:cNvPr id="3" name="Content Placeholder 2"/>
          <p:cNvSpPr>
            <a:spLocks noGrp="1"/>
          </p:cNvSpPr>
          <p:nvPr>
            <p:ph idx="1"/>
          </p:nvPr>
        </p:nvSpPr>
        <p:spPr>
          <a:xfrm>
            <a:off x="900112" y="1864914"/>
            <a:ext cx="7345363" cy="4466914"/>
          </a:xfrm>
        </p:spPr>
        <p:txBody>
          <a:bodyPr>
            <a:noAutofit/>
          </a:bodyPr>
          <a:lstStyle/>
          <a:p>
            <a:pPr marL="0" indent="0">
              <a:buNone/>
            </a:pPr>
            <a:r>
              <a:rPr lang="en-US" sz="3000" dirty="0"/>
              <a:t>I just bought a 12-fluid-ounce hummingbird feeder.  If I want to make enough nectar to fill the feeder twice, approximately how much sugar and how much water will I need?</a:t>
            </a:r>
          </a:p>
          <a:p>
            <a:pPr marL="0" indent="0">
              <a:buNone/>
            </a:pPr>
            <a:endParaRPr lang="en-US" sz="3000" dirty="0"/>
          </a:p>
        </p:txBody>
      </p:sp>
      <p:pic>
        <p:nvPicPr>
          <p:cNvPr id="5" name="Picture 4" descr="Hummingbird-feeder-with-Annas-Hummingbi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0389" y="3847075"/>
            <a:ext cx="3121152" cy="23408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70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Mixing Paint</a:t>
            </a:r>
          </a:p>
        </p:txBody>
      </p:sp>
      <p:sp>
        <p:nvSpPr>
          <p:cNvPr id="3" name="Content Placeholder 2"/>
          <p:cNvSpPr>
            <a:spLocks noGrp="1"/>
          </p:cNvSpPr>
          <p:nvPr>
            <p:ph idx="1"/>
          </p:nvPr>
        </p:nvSpPr>
        <p:spPr>
          <a:xfrm>
            <a:off x="900112" y="2133601"/>
            <a:ext cx="4899117" cy="3803998"/>
          </a:xfrm>
        </p:spPr>
        <p:txBody>
          <a:bodyPr>
            <a:normAutofit/>
          </a:bodyPr>
          <a:lstStyle/>
          <a:p>
            <a:pPr marL="0" indent="0">
              <a:buNone/>
            </a:pPr>
            <a:r>
              <a:rPr lang="en-US" sz="2800" dirty="0"/>
              <a:t>Jessica gets her favorite shade of purple paint by mixing 2 cups of blue paint with 3 cups of red paint.  How many cups of blue and red paint does Jessica need to make 20 cups of her favorite purple paint?</a:t>
            </a:r>
          </a:p>
          <a:p>
            <a:pPr marL="0" indent="0">
              <a:buNone/>
            </a:pPr>
            <a:r>
              <a:rPr lang="en-US" sz="2800" dirty="0"/>
              <a:t>Use snap cubes to model this.</a:t>
            </a:r>
          </a:p>
        </p:txBody>
      </p:sp>
      <p:pic>
        <p:nvPicPr>
          <p:cNvPr id="4" name="Picture 3" descr="th-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488" y="2676531"/>
            <a:ext cx="2362200" cy="2390775"/>
          </a:xfrm>
          <a:prstGeom prst="rect">
            <a:avLst/>
          </a:prstGeom>
        </p:spPr>
      </p:pic>
    </p:spTree>
    <p:extLst>
      <p:ext uri="{BB962C8B-B14F-4D97-AF65-F5344CB8AC3E}">
        <p14:creationId xmlns:p14="http://schemas.microsoft.com/office/powerpoint/2010/main" val="215136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Mixing Paint</a:t>
            </a:r>
          </a:p>
        </p:txBody>
      </p:sp>
      <p:sp>
        <p:nvSpPr>
          <p:cNvPr id="3" name="Content Placeholder 2"/>
          <p:cNvSpPr>
            <a:spLocks noGrp="1"/>
          </p:cNvSpPr>
          <p:nvPr>
            <p:ph idx="1"/>
          </p:nvPr>
        </p:nvSpPr>
        <p:spPr/>
        <p:txBody>
          <a:bodyPr>
            <a:normAutofit/>
          </a:bodyPr>
          <a:lstStyle/>
          <a:p>
            <a:pPr marL="0" indent="0" algn="ctr">
              <a:buNone/>
            </a:pPr>
            <a:r>
              <a:rPr lang="en-US" sz="3600" dirty="0"/>
              <a:t>Let’s see how an actual Grade 6 class handled this task on the first day of their Ratios Unit:</a:t>
            </a:r>
          </a:p>
          <a:p>
            <a:pPr marL="0" indent="0" algn="ctr">
              <a:buNone/>
            </a:pPr>
            <a:endParaRPr lang="en-US" sz="3600" dirty="0"/>
          </a:p>
          <a:p>
            <a:pPr marL="0" indent="0" algn="ctr">
              <a:buNone/>
            </a:pPr>
            <a:r>
              <a:rPr lang="en-US" sz="3600" dirty="0">
                <a:hlinkClick r:id="rId2"/>
              </a:rPr>
              <a:t>VIDEO</a:t>
            </a:r>
            <a:endParaRPr lang="en-US" sz="3600" dirty="0"/>
          </a:p>
        </p:txBody>
      </p:sp>
    </p:spTree>
    <p:extLst>
      <p:ext uri="{BB962C8B-B14F-4D97-AF65-F5344CB8AC3E}">
        <p14:creationId xmlns:p14="http://schemas.microsoft.com/office/powerpoint/2010/main" val="196597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Mixing Paint</a:t>
            </a:r>
          </a:p>
        </p:txBody>
      </p:sp>
      <p:sp>
        <p:nvSpPr>
          <p:cNvPr id="3" name="Content Placeholder 2"/>
          <p:cNvSpPr>
            <a:spLocks noGrp="1"/>
          </p:cNvSpPr>
          <p:nvPr>
            <p:ph idx="1"/>
          </p:nvPr>
        </p:nvSpPr>
        <p:spPr/>
        <p:txBody>
          <a:bodyPr>
            <a:normAutofit fontScale="85000" lnSpcReduction="20000"/>
          </a:bodyPr>
          <a:lstStyle/>
          <a:p>
            <a:pPr marL="0" indent="0">
              <a:buNone/>
            </a:pPr>
            <a:r>
              <a:rPr lang="en-US" sz="3600" i="1" dirty="0"/>
              <a:t>Questions</a:t>
            </a:r>
          </a:p>
          <a:p>
            <a:pPr marL="742950" indent="-742950">
              <a:buFont typeface="+mj-lt"/>
              <a:buAutoNum type="arabicPeriod"/>
            </a:pPr>
            <a:r>
              <a:rPr lang="en-US" sz="3600" dirty="0"/>
              <a:t>What misconceptions did the children appear to have?</a:t>
            </a:r>
          </a:p>
          <a:p>
            <a:pPr marL="742950" indent="-742950">
              <a:buFont typeface="+mj-lt"/>
              <a:buAutoNum type="arabicPeriod"/>
            </a:pPr>
            <a:r>
              <a:rPr lang="en-US" sz="3600" dirty="0"/>
              <a:t>How did the teacher attempt to resolve those misconceptions?</a:t>
            </a:r>
          </a:p>
          <a:p>
            <a:pPr marL="742950" indent="-742950">
              <a:buFont typeface="+mj-lt"/>
              <a:buAutoNum type="arabicPeriod"/>
            </a:pPr>
            <a:r>
              <a:rPr lang="en-US" sz="3600" dirty="0"/>
              <a:t>What suggestions would you have for changing the lesson </a:t>
            </a:r>
            <a:r>
              <a:rPr lang="en-US" sz="3600" b="1" dirty="0"/>
              <a:t>and</a:t>
            </a:r>
            <a:r>
              <a:rPr lang="en-US" sz="3600" dirty="0"/>
              <a:t> for where she should go next with the lesson?</a:t>
            </a:r>
          </a:p>
        </p:txBody>
      </p:sp>
    </p:spTree>
    <p:extLst>
      <p:ext uri="{BB962C8B-B14F-4D97-AF65-F5344CB8AC3E}">
        <p14:creationId xmlns:p14="http://schemas.microsoft.com/office/powerpoint/2010/main" val="376040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Mixing Paint</a:t>
            </a:r>
          </a:p>
        </p:txBody>
      </p:sp>
      <p:sp>
        <p:nvSpPr>
          <p:cNvPr id="3" name="Content Placeholder 2"/>
          <p:cNvSpPr>
            <a:spLocks noGrp="1"/>
          </p:cNvSpPr>
          <p:nvPr>
            <p:ph idx="1"/>
          </p:nvPr>
        </p:nvSpPr>
        <p:spPr/>
        <p:txBody>
          <a:bodyPr>
            <a:normAutofit/>
          </a:bodyPr>
          <a:lstStyle/>
          <a:p>
            <a:pPr marL="0" indent="0">
              <a:buNone/>
            </a:pPr>
            <a:r>
              <a:rPr lang="en-US" sz="3600" i="1" dirty="0"/>
              <a:t>Questions</a:t>
            </a:r>
          </a:p>
          <a:p>
            <a:pPr marL="742950" indent="-742950">
              <a:buFont typeface="+mj-lt"/>
              <a:buAutoNum type="arabicPeriod"/>
            </a:pPr>
            <a:r>
              <a:rPr lang="en-US" sz="3600" dirty="0"/>
              <a:t>How can we use Cuisenaire Rods to model this problem?</a:t>
            </a:r>
          </a:p>
          <a:p>
            <a:pPr marL="742950" indent="-742950">
              <a:buFont typeface="+mj-lt"/>
              <a:buAutoNum type="arabicPeriod"/>
            </a:pPr>
            <a:r>
              <a:rPr lang="en-US" sz="3600" dirty="0"/>
              <a:t>What other approaches can be used to model and solve this problem?</a:t>
            </a:r>
          </a:p>
        </p:txBody>
      </p:sp>
    </p:spTree>
    <p:extLst>
      <p:ext uri="{BB962C8B-B14F-4D97-AF65-F5344CB8AC3E}">
        <p14:creationId xmlns:p14="http://schemas.microsoft.com/office/powerpoint/2010/main" val="278074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Activity</a:t>
            </a:r>
          </a:p>
        </p:txBody>
      </p:sp>
      <p:sp>
        <p:nvSpPr>
          <p:cNvPr id="3" name="Content Placeholder 2"/>
          <p:cNvSpPr>
            <a:spLocks noGrp="1"/>
          </p:cNvSpPr>
          <p:nvPr>
            <p:ph idx="1"/>
          </p:nvPr>
        </p:nvSpPr>
        <p:spPr>
          <a:xfrm>
            <a:off x="1118525" y="2133601"/>
            <a:ext cx="7345363" cy="3931920"/>
          </a:xfrm>
        </p:spPr>
        <p:txBody>
          <a:bodyPr>
            <a:normAutofit/>
          </a:bodyPr>
          <a:lstStyle/>
          <a:p>
            <a:pPr marL="0" indent="0">
              <a:buNone/>
            </a:pPr>
            <a:r>
              <a:rPr lang="en-US" sz="4200" dirty="0"/>
              <a:t>On the next slide, count the total number of vowels that you see – you will have 30 seconds.</a:t>
            </a:r>
          </a:p>
        </p:txBody>
      </p:sp>
      <p:pic>
        <p:nvPicPr>
          <p:cNvPr id="4" name="Picture 3" descr="th-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984" y="4177381"/>
            <a:ext cx="2801772" cy="2098349"/>
          </a:xfrm>
          <a:prstGeom prst="rect">
            <a:avLst/>
          </a:prstGeom>
        </p:spPr>
      </p:pic>
    </p:spTree>
    <p:extLst>
      <p:ext uri="{BB962C8B-B14F-4D97-AF65-F5344CB8AC3E}">
        <p14:creationId xmlns:p14="http://schemas.microsoft.com/office/powerpoint/2010/main" val="37225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Mixing Paint</a:t>
            </a:r>
          </a:p>
        </p:txBody>
      </p:sp>
      <p:sp>
        <p:nvSpPr>
          <p:cNvPr id="3" name="Content Placeholder 2"/>
          <p:cNvSpPr>
            <a:spLocks noGrp="1"/>
          </p:cNvSpPr>
          <p:nvPr>
            <p:ph idx="1"/>
          </p:nvPr>
        </p:nvSpPr>
        <p:spPr/>
        <p:txBody>
          <a:bodyPr>
            <a:normAutofit/>
          </a:bodyPr>
          <a:lstStyle/>
          <a:p>
            <a:pPr marL="0" indent="0">
              <a:buNone/>
            </a:pPr>
            <a:r>
              <a:rPr lang="en-US" sz="3600" dirty="0"/>
              <a:t>Let’s look at a download from the </a:t>
            </a:r>
            <a:r>
              <a:rPr lang="en-US" sz="3600" i="1" dirty="0"/>
              <a:t>Illustrative Mathematics</a:t>
            </a:r>
            <a:r>
              <a:rPr lang="en-US" sz="3600" dirty="0"/>
              <a:t> website that poses the problem and six different solution methods …</a:t>
            </a:r>
          </a:p>
        </p:txBody>
      </p:sp>
      <p:pic>
        <p:nvPicPr>
          <p:cNvPr id="4" name="Picture 3" descr="I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9425" y="4734192"/>
            <a:ext cx="3462340" cy="1008449"/>
          </a:xfrm>
          <a:prstGeom prst="rect">
            <a:avLst/>
          </a:prstGeom>
        </p:spPr>
      </p:pic>
    </p:spTree>
    <p:extLst>
      <p:ext uri="{BB962C8B-B14F-4D97-AF65-F5344CB8AC3E}">
        <p14:creationId xmlns:p14="http://schemas.microsoft.com/office/powerpoint/2010/main" val="401167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Morning</a:t>
            </a:r>
          </a:p>
        </p:txBody>
      </p:sp>
      <p:sp>
        <p:nvSpPr>
          <p:cNvPr id="3" name="Content Placeholder 2"/>
          <p:cNvSpPr>
            <a:spLocks noGrp="1"/>
          </p:cNvSpPr>
          <p:nvPr>
            <p:ph idx="1"/>
          </p:nvPr>
        </p:nvSpPr>
        <p:spPr>
          <a:xfrm>
            <a:off x="900112" y="2060286"/>
            <a:ext cx="7345363" cy="4005235"/>
          </a:xfrm>
        </p:spPr>
        <p:txBody>
          <a:bodyPr>
            <a:normAutofit/>
          </a:bodyPr>
          <a:lstStyle/>
          <a:p>
            <a:pPr marL="0" indent="0" algn="ctr">
              <a:buNone/>
            </a:pPr>
            <a:r>
              <a:rPr lang="en-US" sz="3600" dirty="0"/>
              <a:t>Ratio, Proportion, and Algebra</a:t>
            </a:r>
          </a:p>
        </p:txBody>
      </p:sp>
      <p:pic>
        <p:nvPicPr>
          <p:cNvPr id="8" name="Picture 7" descr="0001c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321" y="2901223"/>
            <a:ext cx="4429464" cy="3164298"/>
          </a:xfrm>
          <a:prstGeom prst="rect">
            <a:avLst/>
          </a:prstGeom>
        </p:spPr>
      </p:pic>
    </p:spTree>
    <p:extLst>
      <p:ext uri="{BB962C8B-B14F-4D97-AF65-F5344CB8AC3E}">
        <p14:creationId xmlns:p14="http://schemas.microsoft.com/office/powerpoint/2010/main" val="350795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Problem</a:t>
            </a:r>
          </a:p>
        </p:txBody>
      </p:sp>
      <p:sp>
        <p:nvSpPr>
          <p:cNvPr id="3" name="Content Placeholder 2"/>
          <p:cNvSpPr>
            <a:spLocks noGrp="1"/>
          </p:cNvSpPr>
          <p:nvPr>
            <p:ph idx="1"/>
          </p:nvPr>
        </p:nvSpPr>
        <p:spPr>
          <a:xfrm>
            <a:off x="900112" y="2133601"/>
            <a:ext cx="7048295" cy="2892787"/>
          </a:xfrm>
        </p:spPr>
        <p:txBody>
          <a:bodyPr>
            <a:normAutofit fontScale="92500" lnSpcReduction="10000"/>
          </a:bodyPr>
          <a:lstStyle/>
          <a:p>
            <a:pPr marL="0" indent="0">
              <a:buNone/>
            </a:pPr>
            <a:r>
              <a:rPr lang="en-US" sz="3200" dirty="0"/>
              <a:t>Carol spends 17 hours in a 2-week period practicing her culinary skills.  How many hours does she practice in 5 weeks?</a:t>
            </a:r>
          </a:p>
          <a:p>
            <a:pPr marL="0" indent="0">
              <a:buNone/>
            </a:pPr>
            <a:r>
              <a:rPr lang="en-US" sz="3200" i="1" dirty="0"/>
              <a:t>Come up with as many ways of representing and solving this problem as you can think of and be prepared to share solutions.</a:t>
            </a:r>
          </a:p>
        </p:txBody>
      </p:sp>
      <p:pic>
        <p:nvPicPr>
          <p:cNvPr id="4" name="Pictur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1878" y="4850221"/>
            <a:ext cx="2835176" cy="1481608"/>
          </a:xfrm>
          <a:prstGeom prst="rect">
            <a:avLst/>
          </a:prstGeom>
          <a:ln>
            <a:noFill/>
          </a:ln>
          <a:effectLst>
            <a:softEdge rad="112500"/>
          </a:effectLst>
        </p:spPr>
      </p:pic>
    </p:spTree>
    <p:extLst>
      <p:ext uri="{BB962C8B-B14F-4D97-AF65-F5344CB8AC3E}">
        <p14:creationId xmlns:p14="http://schemas.microsoft.com/office/powerpoint/2010/main" val="16134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Proportions</a:t>
            </a:r>
          </a:p>
        </p:txBody>
      </p:sp>
      <p:sp>
        <p:nvSpPr>
          <p:cNvPr id="3" name="Content Placeholder 2"/>
          <p:cNvSpPr>
            <a:spLocks noGrp="1"/>
          </p:cNvSpPr>
          <p:nvPr>
            <p:ph idx="1"/>
          </p:nvPr>
        </p:nvSpPr>
        <p:spPr/>
        <p:txBody>
          <a:bodyPr>
            <a:normAutofit/>
          </a:bodyPr>
          <a:lstStyle/>
          <a:p>
            <a:pPr marL="0" indent="0">
              <a:buNone/>
            </a:pPr>
            <a:r>
              <a:rPr lang="en-US" sz="3200" dirty="0"/>
              <a:t>Why does “cross multiplication” work as a method for solving proportions?</a:t>
            </a:r>
          </a:p>
        </p:txBody>
      </p:sp>
      <p:pic>
        <p:nvPicPr>
          <p:cNvPr id="4" name="Picture 3" descr="Unknown-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300" y="3536952"/>
            <a:ext cx="3289300" cy="2463800"/>
          </a:xfrm>
          <a:prstGeom prst="rect">
            <a:avLst/>
          </a:prstGeom>
        </p:spPr>
      </p:pic>
    </p:spTree>
    <p:extLst>
      <p:ext uri="{BB962C8B-B14F-4D97-AF65-F5344CB8AC3E}">
        <p14:creationId xmlns:p14="http://schemas.microsoft.com/office/powerpoint/2010/main" val="84100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miter lim="800000"/>
            <a:headEnd/>
            <a:tailEnd/>
          </a:ln>
        </p:spPr>
        <p:txBody>
          <a:bodyPr rtlCol="0">
            <a:normAutofit/>
          </a:bodyPr>
          <a:lstStyle/>
          <a:p>
            <a:pPr fontAlgn="auto">
              <a:spcAft>
                <a:spcPts val="0"/>
              </a:spcAft>
              <a:defRPr/>
            </a:pPr>
            <a:r>
              <a:rPr lang="en-US" dirty="0">
                <a:solidFill>
                  <a:schemeClr val="accent1">
                    <a:satMod val="150000"/>
                  </a:schemeClr>
                </a:solidFill>
                <a:latin typeface="Veranda"/>
                <a:cs typeface="Veranda"/>
              </a:rPr>
              <a:t>The Ball Bouncing Experiment</a:t>
            </a:r>
          </a:p>
        </p:txBody>
      </p:sp>
    </p:spTree>
    <p:extLst>
      <p:ext uri="{BB962C8B-B14F-4D97-AF65-F5344CB8AC3E}">
        <p14:creationId xmlns:p14="http://schemas.microsoft.com/office/powerpoint/2010/main" val="406612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Problem/Task</a:t>
            </a:r>
          </a:p>
        </p:txBody>
      </p:sp>
      <p:sp>
        <p:nvSpPr>
          <p:cNvPr id="3" name="Content Placeholder 2"/>
          <p:cNvSpPr>
            <a:spLocks noGrp="1"/>
          </p:cNvSpPr>
          <p:nvPr>
            <p:ph idx="1"/>
          </p:nvPr>
        </p:nvSpPr>
        <p:spPr/>
        <p:txBody>
          <a:bodyPr>
            <a:normAutofit/>
          </a:bodyPr>
          <a:lstStyle/>
          <a:p>
            <a:pPr marL="0" indent="0">
              <a:buNone/>
            </a:pPr>
            <a:r>
              <a:rPr lang="en-US" sz="3200" dirty="0"/>
              <a:t>Which ball bounces “best” – a super ball, a golf ball, a tennis ball, or a ping pong ball?</a:t>
            </a:r>
          </a:p>
        </p:txBody>
      </p:sp>
      <p:pic>
        <p:nvPicPr>
          <p:cNvPr id="4" name="Picture 3" descr="Unknown-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41" y="3676545"/>
            <a:ext cx="1642392" cy="1642392"/>
          </a:xfrm>
          <a:prstGeom prst="rect">
            <a:avLst/>
          </a:prstGeom>
        </p:spPr>
      </p:pic>
      <p:pic>
        <p:nvPicPr>
          <p:cNvPr id="5" name="Picture 4" descr="Unknown-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685" y="4423418"/>
            <a:ext cx="2038581" cy="1881767"/>
          </a:xfrm>
          <a:prstGeom prst="rect">
            <a:avLst/>
          </a:prstGeom>
        </p:spPr>
      </p:pic>
      <p:pic>
        <p:nvPicPr>
          <p:cNvPr id="6" name="Picture 5" descr="Unknown-4.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9288" y="3367142"/>
            <a:ext cx="2112552" cy="2112552"/>
          </a:xfrm>
          <a:prstGeom prst="rect">
            <a:avLst/>
          </a:prstGeom>
        </p:spPr>
      </p:pic>
      <p:pic>
        <p:nvPicPr>
          <p:cNvPr id="7" name="Picture 6" descr="Unknown-5.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7507" y="4308081"/>
            <a:ext cx="1997104" cy="1997104"/>
          </a:xfrm>
          <a:prstGeom prst="rect">
            <a:avLst/>
          </a:prstGeom>
        </p:spPr>
      </p:pic>
    </p:spTree>
    <p:extLst>
      <p:ext uri="{BB962C8B-B14F-4D97-AF65-F5344CB8AC3E}">
        <p14:creationId xmlns:p14="http://schemas.microsoft.com/office/powerpoint/2010/main" val="292863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fontScale="90000"/>
          </a:bodyPr>
          <a:lstStyle/>
          <a:p>
            <a:r>
              <a:rPr lang="en-US" dirty="0">
                <a:latin typeface="Verdana"/>
                <a:cs typeface="Verdana"/>
              </a:rPr>
              <a:t>Ball Bouncing – Questions</a:t>
            </a:r>
          </a:p>
        </p:txBody>
      </p:sp>
      <p:sp>
        <p:nvSpPr>
          <p:cNvPr id="3" name="Rectangle 2"/>
          <p:cNvSpPr/>
          <p:nvPr/>
        </p:nvSpPr>
        <p:spPr>
          <a:xfrm>
            <a:off x="577850" y="2074863"/>
            <a:ext cx="7681913" cy="3970318"/>
          </a:xfrm>
          <a:prstGeom prst="rect">
            <a:avLst/>
          </a:prstGeom>
        </p:spPr>
        <p:txBody>
          <a:bodyPr>
            <a:spAutoFit/>
          </a:bodyPr>
          <a:lstStyle/>
          <a:p>
            <a:pPr marL="285750" indent="-285750">
              <a:buFont typeface="Wingdings" charset="2"/>
              <a:buChar char="Ø"/>
              <a:defRPr/>
            </a:pPr>
            <a:r>
              <a:rPr lang="en-US" sz="2800" dirty="0">
                <a:latin typeface="Verdana"/>
                <a:cs typeface="Verdana"/>
              </a:rPr>
              <a:t>What does the slope of the line of best fit represent in “real life” terms?</a:t>
            </a:r>
          </a:p>
          <a:p>
            <a:pPr>
              <a:defRPr/>
            </a:pPr>
            <a:endParaRPr lang="en-US" sz="2800" dirty="0">
              <a:latin typeface="Verdana"/>
              <a:cs typeface="Verdana"/>
            </a:endParaRPr>
          </a:p>
          <a:p>
            <a:pPr marL="285750" indent="-285750">
              <a:buFont typeface="Wingdings" charset="2"/>
              <a:buChar char="Ø"/>
              <a:defRPr/>
            </a:pPr>
            <a:r>
              <a:rPr lang="en-US" sz="2800" dirty="0">
                <a:latin typeface="Verdana"/>
                <a:cs typeface="Verdana"/>
              </a:rPr>
              <a:t>Which ball bounces the </a:t>
            </a:r>
            <a:r>
              <a:rPr lang="en-US" sz="2800" i="1" dirty="0">
                <a:latin typeface="Verdana"/>
                <a:cs typeface="Verdana"/>
              </a:rPr>
              <a:t>best</a:t>
            </a:r>
            <a:r>
              <a:rPr lang="en-US" sz="2800" dirty="0">
                <a:latin typeface="Verdana"/>
                <a:cs typeface="Verdana"/>
              </a:rPr>
              <a:t> from a </a:t>
            </a:r>
            <a:r>
              <a:rPr lang="en-US" sz="2800" dirty="0" err="1">
                <a:latin typeface="Verdana"/>
                <a:cs typeface="Verdana"/>
              </a:rPr>
              <a:t>freefall</a:t>
            </a:r>
            <a:r>
              <a:rPr lang="en-US" sz="2800" dirty="0">
                <a:latin typeface="Verdana"/>
                <a:cs typeface="Verdana"/>
              </a:rPr>
              <a:t>?  How do you know?</a:t>
            </a:r>
          </a:p>
          <a:p>
            <a:pPr marL="285750" indent="-285750">
              <a:buFont typeface="Wingdings" charset="2"/>
              <a:buChar char="Ø"/>
              <a:defRPr/>
            </a:pPr>
            <a:endParaRPr lang="en-US" sz="2800" dirty="0">
              <a:latin typeface="Verdana"/>
              <a:cs typeface="Verdana"/>
            </a:endParaRPr>
          </a:p>
          <a:p>
            <a:pPr marL="285750" indent="-285750">
              <a:buFont typeface="Wingdings" charset="2"/>
              <a:buChar char="Ø"/>
              <a:defRPr/>
            </a:pPr>
            <a:r>
              <a:rPr lang="en-US" sz="2800" i="1" dirty="0">
                <a:solidFill>
                  <a:srgbClr val="FF0000"/>
                </a:solidFill>
                <a:latin typeface="Verdana"/>
                <a:cs typeface="Verdana"/>
              </a:rPr>
              <a:t>What are the mean, median, mode, and range of the slopes for each ball?</a:t>
            </a:r>
          </a:p>
          <a:p>
            <a:pPr>
              <a:defRPr/>
            </a:pPr>
            <a:endParaRPr lang="en-US" sz="2800" dirty="0">
              <a:latin typeface="Verdana"/>
              <a:cs typeface="Verdana"/>
            </a:endParaRPr>
          </a:p>
        </p:txBody>
      </p:sp>
    </p:spTree>
    <p:extLst>
      <p:ext uri="{BB962C8B-B14F-4D97-AF65-F5344CB8AC3E}">
        <p14:creationId xmlns:p14="http://schemas.microsoft.com/office/powerpoint/2010/main" val="137171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latin typeface="Verdana"/>
                <a:cs typeface="Verdana"/>
              </a:rPr>
              <a:t>Ball Bouncing Activity</a:t>
            </a:r>
          </a:p>
        </p:txBody>
      </p:sp>
      <p:sp>
        <p:nvSpPr>
          <p:cNvPr id="25602" name="Content Placeholder 2"/>
          <p:cNvSpPr>
            <a:spLocks noGrp="1"/>
          </p:cNvSpPr>
          <p:nvPr>
            <p:ph idx="1"/>
          </p:nvPr>
        </p:nvSpPr>
        <p:spPr>
          <a:xfrm>
            <a:off x="247650" y="1631950"/>
            <a:ext cx="8439150" cy="4356100"/>
          </a:xfrm>
        </p:spPr>
        <p:txBody>
          <a:bodyPr>
            <a:normAutofit/>
          </a:bodyPr>
          <a:lstStyle/>
          <a:p>
            <a:r>
              <a:rPr lang="en-US" dirty="0">
                <a:latin typeface="Veranda"/>
                <a:cs typeface="Veranda"/>
              </a:rPr>
              <a:t>Students divided into teams of 3 or 4</a:t>
            </a:r>
          </a:p>
          <a:p>
            <a:r>
              <a:rPr lang="en-US" dirty="0">
                <a:latin typeface="Veranda"/>
                <a:cs typeface="Veranda"/>
              </a:rPr>
              <a:t>Each team given a tennis, ping pong, golf, and super ball and a meter stick</a:t>
            </a:r>
          </a:p>
          <a:p>
            <a:r>
              <a:rPr lang="en-US" dirty="0">
                <a:latin typeface="Veranda"/>
                <a:cs typeface="Veranda"/>
              </a:rPr>
              <a:t>Students drop each ball from at least 5 different heights, recording the drop height (x) and the bounce height (y) for each</a:t>
            </a:r>
          </a:p>
          <a:p>
            <a:r>
              <a:rPr lang="en-US" dirty="0">
                <a:latin typeface="Veranda"/>
                <a:cs typeface="Veranda"/>
              </a:rPr>
              <a:t>Data are organized into tables</a:t>
            </a:r>
          </a:p>
          <a:p>
            <a:r>
              <a:rPr lang="en-US" dirty="0">
                <a:latin typeface="Veranda"/>
                <a:cs typeface="Veranda"/>
              </a:rPr>
              <a:t>Scatter plots are drawn for each ball</a:t>
            </a:r>
          </a:p>
        </p:txBody>
      </p:sp>
      <p:pic>
        <p:nvPicPr>
          <p:cNvPr id="25603" name="Picture 3" descr="Unknown-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44810" y="4977945"/>
            <a:ext cx="1262062"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4" descr="Unknown-1.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4230" y="4130906"/>
            <a:ext cx="1004888" cy="92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2941" y="4130906"/>
            <a:ext cx="1008678" cy="1199641"/>
          </a:xfrm>
          <a:prstGeom prst="rect">
            <a:avLst/>
          </a:prstGeom>
          <a:ln>
            <a:noFill/>
          </a:ln>
          <a:effectLst>
            <a:softEdge rad="112500"/>
          </a:effectLst>
        </p:spPr>
      </p:pic>
    </p:spTree>
    <p:extLst>
      <p:ext uri="{BB962C8B-B14F-4D97-AF65-F5344CB8AC3E}">
        <p14:creationId xmlns:p14="http://schemas.microsoft.com/office/powerpoint/2010/main" val="116882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err="1">
                <a:latin typeface="Verdana"/>
                <a:cs typeface="Verdana"/>
              </a:rPr>
              <a:t>Superball</a:t>
            </a:r>
            <a:r>
              <a:rPr lang="en-US" dirty="0">
                <a:latin typeface="Verdana"/>
                <a:cs typeface="Verdana"/>
              </a:rPr>
              <a:t> Scatterplot</a:t>
            </a:r>
          </a:p>
        </p:txBody>
      </p:sp>
      <p:pic>
        <p:nvPicPr>
          <p:cNvPr id="26626" name="Picture 7" descr="Superbal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927225"/>
            <a:ext cx="5270500" cy="356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7" name="Picture 8" descr="Unknown.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6289" y="5119247"/>
            <a:ext cx="2635292" cy="111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8" name="Picture 1" descr="Super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2038" y="1509713"/>
            <a:ext cx="2795587" cy="380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9862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ormAutofit fontScale="90000"/>
          </a:bodyPr>
          <a:lstStyle/>
          <a:p>
            <a:r>
              <a:rPr lang="en-US" dirty="0">
                <a:latin typeface="Verdana"/>
                <a:cs typeface="Verdana"/>
              </a:rPr>
              <a:t>Ball Bouncing – Group Data</a:t>
            </a:r>
          </a:p>
        </p:txBody>
      </p:sp>
      <p:graphicFrame>
        <p:nvGraphicFramePr>
          <p:cNvPr id="27650" name="Object 4"/>
          <p:cNvGraphicFramePr>
            <a:graphicFrameLocks noChangeAspect="1"/>
          </p:cNvGraphicFramePr>
          <p:nvPr/>
        </p:nvGraphicFramePr>
        <p:xfrm>
          <a:off x="493713" y="2201863"/>
          <a:ext cx="8193087" cy="3838575"/>
        </p:xfrm>
        <a:graphic>
          <a:graphicData uri="http://schemas.openxmlformats.org/presentationml/2006/ole">
            <mc:AlternateContent xmlns:mc="http://schemas.openxmlformats.org/markup-compatibility/2006">
              <mc:Choice xmlns:v="urn:schemas-microsoft-com:vml" Requires="v">
                <p:oleObj spid="_x0000_s2055" name="Document" r:id="rId3" imgW="6641856" imgH="3111385" progId="Word.Document.12">
                  <p:embed/>
                </p:oleObj>
              </mc:Choice>
              <mc:Fallback>
                <p:oleObj name="Document" r:id="rId3" imgW="6641856" imgH="3111385"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3" y="2201863"/>
                        <a:ext cx="8193087" cy="383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256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0476" y="1172998"/>
            <a:ext cx="3397526" cy="4524315"/>
          </a:xfrm>
          <a:prstGeom prst="rect">
            <a:avLst/>
          </a:prstGeom>
        </p:spPr>
        <p:txBody>
          <a:bodyPr wrap="square">
            <a:spAutoFit/>
          </a:bodyPr>
          <a:lstStyle/>
          <a:p>
            <a:r>
              <a:rPr lang="en-US" sz="3200" dirty="0"/>
              <a:t>Dollar Bill</a:t>
            </a:r>
            <a:br>
              <a:rPr lang="en-US" sz="3200" dirty="0"/>
            </a:br>
            <a:r>
              <a:rPr lang="en-US" sz="3200" dirty="0"/>
              <a:t>Dice	</a:t>
            </a:r>
            <a:br>
              <a:rPr lang="en-US" sz="3200" dirty="0"/>
            </a:br>
            <a:r>
              <a:rPr lang="en-US" sz="3200" dirty="0"/>
              <a:t>Tricycle</a:t>
            </a:r>
            <a:br>
              <a:rPr lang="en-US" sz="3200" dirty="0"/>
            </a:br>
            <a:r>
              <a:rPr lang="en-US" sz="3200" dirty="0"/>
              <a:t>Four Leaf Clover</a:t>
            </a:r>
            <a:br>
              <a:rPr lang="en-US" sz="3200" dirty="0"/>
            </a:br>
            <a:r>
              <a:rPr lang="en-US" sz="3200" dirty="0"/>
              <a:t>Hand</a:t>
            </a:r>
            <a:br>
              <a:rPr lang="en-US" sz="3200" dirty="0"/>
            </a:br>
            <a:r>
              <a:rPr lang="en-US" sz="3200" dirty="0"/>
              <a:t>Six-Pack</a:t>
            </a:r>
            <a:br>
              <a:rPr lang="en-US" sz="3200" dirty="0"/>
            </a:br>
            <a:r>
              <a:rPr lang="en-US" sz="3200" dirty="0"/>
              <a:t>Seven-Up</a:t>
            </a:r>
          </a:p>
          <a:p>
            <a:r>
              <a:rPr lang="en-US" sz="3200" dirty="0"/>
              <a:t>Octopus</a:t>
            </a:r>
            <a:br>
              <a:rPr lang="en-US" sz="3200" dirty="0"/>
            </a:br>
            <a:endParaRPr lang="en-US" sz="3200" dirty="0"/>
          </a:p>
        </p:txBody>
      </p:sp>
      <p:sp>
        <p:nvSpPr>
          <p:cNvPr id="5" name="Rectangle 4"/>
          <p:cNvSpPr/>
          <p:nvPr/>
        </p:nvSpPr>
        <p:spPr>
          <a:xfrm>
            <a:off x="4995932" y="1156818"/>
            <a:ext cx="3150044" cy="3539430"/>
          </a:xfrm>
          <a:prstGeom prst="rect">
            <a:avLst/>
          </a:prstGeom>
        </p:spPr>
        <p:txBody>
          <a:bodyPr wrap="square">
            <a:spAutoFit/>
          </a:bodyPr>
          <a:lstStyle/>
          <a:p>
            <a:r>
              <a:rPr lang="en-US" sz="3200" dirty="0"/>
              <a:t>Cat Lives</a:t>
            </a:r>
            <a:br>
              <a:rPr lang="en-US" sz="3200" dirty="0"/>
            </a:br>
            <a:r>
              <a:rPr lang="en-US" sz="3200" dirty="0"/>
              <a:t>Bowling Pins</a:t>
            </a:r>
            <a:br>
              <a:rPr lang="en-US" sz="3200" dirty="0"/>
            </a:br>
            <a:r>
              <a:rPr lang="en-US" sz="3200" dirty="0"/>
              <a:t>Football Team</a:t>
            </a:r>
            <a:br>
              <a:rPr lang="en-US" sz="3200" dirty="0"/>
            </a:br>
            <a:r>
              <a:rPr lang="en-US" sz="3200" dirty="0"/>
              <a:t>Dozen Eggs</a:t>
            </a:r>
            <a:br>
              <a:rPr lang="en-US" sz="3200" dirty="0"/>
            </a:br>
            <a:r>
              <a:rPr lang="en-US" sz="3200" dirty="0"/>
              <a:t>Unlucky Friday</a:t>
            </a:r>
            <a:br>
              <a:rPr lang="en-US" sz="3200" dirty="0"/>
            </a:br>
            <a:r>
              <a:rPr lang="en-US" sz="3200" dirty="0"/>
              <a:t>Valentine’s Day</a:t>
            </a:r>
            <a:br>
              <a:rPr lang="en-US" sz="3200" dirty="0"/>
            </a:br>
            <a:r>
              <a:rPr lang="en-US" sz="3200" dirty="0"/>
              <a:t>Quarter Hour</a:t>
            </a:r>
          </a:p>
        </p:txBody>
      </p:sp>
    </p:spTree>
    <p:extLst>
      <p:ext uri="{BB962C8B-B14F-4D97-AF65-F5344CB8AC3E}">
        <p14:creationId xmlns:p14="http://schemas.microsoft.com/office/powerpoint/2010/main" val="266297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Slope</a:t>
            </a:r>
          </a:p>
        </p:txBody>
      </p:sp>
      <p:sp>
        <p:nvSpPr>
          <p:cNvPr id="3" name="Content Placeholder 2"/>
          <p:cNvSpPr>
            <a:spLocks noGrp="1"/>
          </p:cNvSpPr>
          <p:nvPr>
            <p:ph idx="1"/>
          </p:nvPr>
        </p:nvSpPr>
        <p:spPr/>
        <p:txBody>
          <a:bodyPr>
            <a:noAutofit/>
          </a:bodyPr>
          <a:lstStyle/>
          <a:p>
            <a:r>
              <a:rPr lang="en-US" sz="3000" dirty="0"/>
              <a:t>In each case, the </a:t>
            </a:r>
            <a:r>
              <a:rPr lang="en-US" sz="3000" i="1" dirty="0"/>
              <a:t>slope</a:t>
            </a:r>
            <a:r>
              <a:rPr lang="en-US" sz="3000" dirty="0"/>
              <a:t> represents a rate of change – a </a:t>
            </a:r>
            <a:r>
              <a:rPr lang="en-US" sz="3000" i="1" dirty="0"/>
              <a:t>ratio</a:t>
            </a:r>
            <a:r>
              <a:rPr lang="en-US" sz="3000" dirty="0"/>
              <a:t> that can be used to determine bounce height for a ball dropped from any height.</a:t>
            </a:r>
          </a:p>
          <a:p>
            <a:r>
              <a:rPr lang="en-US" sz="3000" dirty="0"/>
              <a:t>Bounce heights can be determined by using </a:t>
            </a:r>
            <a:r>
              <a:rPr lang="en-US" sz="3000" i="1" dirty="0"/>
              <a:t>proportions</a:t>
            </a:r>
            <a:r>
              <a:rPr lang="en-US" sz="3000" dirty="0"/>
              <a:t> based on the slope (e.g., how high would we expect the tennis ball to bounce if dropped from 85 cm?).</a:t>
            </a:r>
          </a:p>
        </p:txBody>
      </p:sp>
    </p:spTree>
    <p:extLst>
      <p:ext uri="{BB962C8B-B14F-4D97-AF65-F5344CB8AC3E}">
        <p14:creationId xmlns:p14="http://schemas.microsoft.com/office/powerpoint/2010/main" val="49141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Wooden Cubes Task</a:t>
            </a:r>
          </a:p>
        </p:txBody>
      </p:sp>
      <p:sp>
        <p:nvSpPr>
          <p:cNvPr id="3" name="Content Placeholder 2"/>
          <p:cNvSpPr>
            <a:spLocks noGrp="1"/>
          </p:cNvSpPr>
          <p:nvPr>
            <p:ph idx="1"/>
          </p:nvPr>
        </p:nvSpPr>
        <p:spPr/>
        <p:txBody>
          <a:bodyPr>
            <a:normAutofit/>
          </a:bodyPr>
          <a:lstStyle/>
          <a:p>
            <a:pPr marL="0" indent="0">
              <a:buNone/>
            </a:pPr>
            <a:r>
              <a:rPr lang="en-US" sz="3200" dirty="0"/>
              <a:t>In this task, we make a comparison of two different types of wooden cubes by weighing them on a balance.</a:t>
            </a:r>
          </a:p>
        </p:txBody>
      </p:sp>
      <p:pic>
        <p:nvPicPr>
          <p:cNvPr id="4" name="Picture 3" descr="Unknown-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729" y="3597618"/>
            <a:ext cx="2971800" cy="2743200"/>
          </a:xfrm>
          <a:prstGeom prst="rect">
            <a:avLst/>
          </a:prstGeom>
        </p:spPr>
      </p:pic>
    </p:spTree>
    <p:extLst>
      <p:ext uri="{BB962C8B-B14F-4D97-AF65-F5344CB8AC3E}">
        <p14:creationId xmlns:p14="http://schemas.microsoft.com/office/powerpoint/2010/main" val="237851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Wooden Cubes Task</a:t>
            </a:r>
          </a:p>
        </p:txBody>
      </p:sp>
      <p:sp>
        <p:nvSpPr>
          <p:cNvPr id="3" name="Content Placeholder 2"/>
          <p:cNvSpPr>
            <a:spLocks noGrp="1"/>
          </p:cNvSpPr>
          <p:nvPr>
            <p:ph idx="1"/>
          </p:nvPr>
        </p:nvSpPr>
        <p:spPr/>
        <p:txBody>
          <a:bodyPr>
            <a:normAutofit/>
          </a:bodyPr>
          <a:lstStyle/>
          <a:p>
            <a:r>
              <a:rPr lang="en-US" sz="3200" dirty="0"/>
              <a:t>How do the slopes of the lines compare?</a:t>
            </a:r>
          </a:p>
          <a:p>
            <a:r>
              <a:rPr lang="en-US" sz="3200" dirty="0"/>
              <a:t>What does this tell us about the two types of wood?</a:t>
            </a:r>
          </a:p>
          <a:p>
            <a:r>
              <a:rPr lang="en-US" sz="3200" dirty="0"/>
              <a:t>Can we write an inequality that compares these slopes?</a:t>
            </a:r>
          </a:p>
        </p:txBody>
      </p:sp>
    </p:spTree>
    <p:extLst>
      <p:ext uri="{BB962C8B-B14F-4D97-AF65-F5344CB8AC3E}">
        <p14:creationId xmlns:p14="http://schemas.microsoft.com/office/powerpoint/2010/main" val="94646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Ohio Learning Standards</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sz="3100" b="1" dirty="0"/>
              <a:t>Grade 6</a:t>
            </a:r>
          </a:p>
          <a:p>
            <a:pPr marL="0" indent="0">
              <a:buNone/>
            </a:pPr>
            <a:r>
              <a:rPr lang="en-US" b="1" dirty="0"/>
              <a:t>6.EE.7 </a:t>
            </a:r>
            <a:r>
              <a:rPr lang="en-US" dirty="0"/>
              <a:t>Solve real-world and mathematical problems by writing and solving equations of the form </a:t>
            </a:r>
            <a:r>
              <a:rPr lang="en-US" i="1" dirty="0"/>
              <a:t>x </a:t>
            </a:r>
            <a:r>
              <a:rPr lang="en-US" dirty="0"/>
              <a:t>+ </a:t>
            </a:r>
            <a:r>
              <a:rPr lang="en-US" i="1" dirty="0"/>
              <a:t>p </a:t>
            </a:r>
            <a:r>
              <a:rPr lang="en-US" dirty="0"/>
              <a:t>= </a:t>
            </a:r>
            <a:r>
              <a:rPr lang="en-US" i="1" dirty="0"/>
              <a:t>q </a:t>
            </a:r>
            <a:r>
              <a:rPr lang="en-US" dirty="0"/>
              <a:t>and </a:t>
            </a:r>
            <a:r>
              <a:rPr lang="en-US" i="1" dirty="0" err="1"/>
              <a:t>px</a:t>
            </a:r>
            <a:r>
              <a:rPr lang="en-US" i="1" dirty="0"/>
              <a:t> </a:t>
            </a:r>
            <a:r>
              <a:rPr lang="en-US" dirty="0"/>
              <a:t>= </a:t>
            </a:r>
            <a:r>
              <a:rPr lang="en-US" i="1" dirty="0"/>
              <a:t>q </a:t>
            </a:r>
            <a:r>
              <a:rPr lang="en-US" dirty="0"/>
              <a:t>for cases in which </a:t>
            </a:r>
            <a:r>
              <a:rPr lang="en-US" i="1" dirty="0"/>
              <a:t>p</a:t>
            </a:r>
            <a:r>
              <a:rPr lang="en-US" dirty="0"/>
              <a:t>, </a:t>
            </a:r>
            <a:r>
              <a:rPr lang="en-US" i="1" dirty="0"/>
              <a:t>q, </a:t>
            </a:r>
            <a:r>
              <a:rPr lang="en-US" dirty="0"/>
              <a:t>and </a:t>
            </a:r>
            <a:r>
              <a:rPr lang="en-US" i="1" dirty="0"/>
              <a:t>x </a:t>
            </a:r>
            <a:r>
              <a:rPr lang="en-US" dirty="0"/>
              <a:t>are all nonnegative rational numbers. </a:t>
            </a:r>
          </a:p>
          <a:p>
            <a:pPr marL="0" indent="0">
              <a:buNone/>
            </a:pPr>
            <a:r>
              <a:rPr lang="en-US" b="1" dirty="0"/>
              <a:t>6.EE.9 </a:t>
            </a:r>
            <a:r>
              <a:rPr lang="en-US" dirty="0"/>
              <a:t>Use variables to represent two quantities in a real-world problem that change in relationship to one another; write an equation to express one quantity, thought of as the dependent variable, in terms of the other quantity, thought of as the independent variable. Analyze the relationship between the dependent and independent variables using graphs and tables, and relate these to the equation. </a:t>
            </a:r>
            <a:r>
              <a:rPr lang="en-US" i="1" dirty="0"/>
              <a:t>For example, in a problem involving motion at constant speed, list and graph ordered pairs of distances and times, and write the equation d = 65t to represent the relationship between distance and time.</a:t>
            </a:r>
            <a:endParaRPr lang="en-US" dirty="0"/>
          </a:p>
        </p:txBody>
      </p:sp>
    </p:spTree>
    <p:extLst>
      <p:ext uri="{BB962C8B-B14F-4D97-AF65-F5344CB8AC3E}">
        <p14:creationId xmlns:p14="http://schemas.microsoft.com/office/powerpoint/2010/main" val="388443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Ohio Learning Standards</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3100" b="1" dirty="0"/>
              <a:t>Grade 7</a:t>
            </a:r>
          </a:p>
          <a:p>
            <a:pPr marL="0" indent="0">
              <a:buNone/>
            </a:pPr>
            <a:r>
              <a:rPr lang="en-US" b="1" dirty="0"/>
              <a:t>7.EE.3 </a:t>
            </a:r>
            <a:r>
              <a:rPr lang="en-US" dirty="0"/>
              <a:t>Solve multi-step real-life and mathematical problems posed with positive and negative rational numbers in any form (whole numbers, fractions, and decimals), using tools strategically. Apply properties of operations to calculate with numbers in any form; convert between forms as appropriate; and assess the reasonableness of answers using mental computation and estimation strategies. </a:t>
            </a:r>
            <a:r>
              <a:rPr lang="en-US" i="1" dirty="0"/>
              <a:t>For example, if a woman making $25 an hour gets a 10% raise, she will make an additional 1/10 of her salary an hour, or $2.50, for a new salary of $27.50. </a:t>
            </a:r>
            <a:endParaRPr lang="en-US" dirty="0"/>
          </a:p>
        </p:txBody>
      </p:sp>
    </p:spTree>
    <p:extLst>
      <p:ext uri="{BB962C8B-B14F-4D97-AF65-F5344CB8AC3E}">
        <p14:creationId xmlns:p14="http://schemas.microsoft.com/office/powerpoint/2010/main" val="91473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Ohio Learning Standards</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sz="3100" b="1" dirty="0"/>
              <a:t>Grade 8</a:t>
            </a:r>
          </a:p>
          <a:p>
            <a:pPr marL="0" indent="0">
              <a:buNone/>
            </a:pPr>
            <a:r>
              <a:rPr lang="en-US" b="1" dirty="0"/>
              <a:t>8.F.2 </a:t>
            </a:r>
            <a:r>
              <a:rPr lang="en-US" dirty="0"/>
              <a:t>Compare properties of two functions each represented in a different way (algebraically, graphically, numerically in tables, or by verbal descriptions). </a:t>
            </a:r>
            <a:r>
              <a:rPr lang="en-US" i="1" dirty="0"/>
              <a:t>For example, given a linear function represented by a table of values and a linear function represented by an algebraic expression, determine which function has the greater rate of change. </a:t>
            </a:r>
          </a:p>
          <a:p>
            <a:pPr marL="0" indent="0">
              <a:buNone/>
            </a:pPr>
            <a:r>
              <a:rPr lang="en-US" b="1" dirty="0"/>
              <a:t>8.F.4 </a:t>
            </a:r>
            <a:r>
              <a:rPr lang="en-US" dirty="0"/>
              <a:t>Construct a function to model a linear relationship between two quantities. Determine the rate of change and initial value of the function from a description of a relationship or from two (</a:t>
            </a:r>
            <a:r>
              <a:rPr lang="en-US" i="1" dirty="0"/>
              <a:t>x</a:t>
            </a:r>
            <a:r>
              <a:rPr lang="en-US" dirty="0"/>
              <a:t>, </a:t>
            </a:r>
            <a:r>
              <a:rPr lang="en-US" i="1" dirty="0"/>
              <a:t>y</a:t>
            </a:r>
            <a:r>
              <a:rPr lang="en-US" dirty="0"/>
              <a:t>) values, including reading these from a table or from a graph. Interpret the rate of change and initial value of a linear function in terms of the situation it models, and in terms of its graph or a table of values. </a:t>
            </a:r>
          </a:p>
        </p:txBody>
      </p:sp>
    </p:spTree>
    <p:extLst>
      <p:ext uri="{BB962C8B-B14F-4D97-AF65-F5344CB8AC3E}">
        <p14:creationId xmlns:p14="http://schemas.microsoft.com/office/powerpoint/2010/main" val="312412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a:t>
            </a:r>
          </a:p>
        </p:txBody>
      </p:sp>
      <p:sp>
        <p:nvSpPr>
          <p:cNvPr id="3" name="Content Placeholder 2"/>
          <p:cNvSpPr>
            <a:spLocks noGrp="1"/>
          </p:cNvSpPr>
          <p:nvPr>
            <p:ph idx="1"/>
          </p:nvPr>
        </p:nvSpPr>
        <p:spPr/>
        <p:txBody>
          <a:bodyPr>
            <a:normAutofit/>
          </a:bodyPr>
          <a:lstStyle/>
          <a:p>
            <a:r>
              <a:rPr lang="en-US" sz="3200" dirty="0"/>
              <a:t>The topics of ratio and proportion are not intended to be taught in a vacuum.</a:t>
            </a:r>
          </a:p>
          <a:p>
            <a:r>
              <a:rPr lang="en-US" sz="3200" dirty="0"/>
              <a:t>There are many opportunities within the study of “algebra” to address the issues of ratio and proportion and integrate these standards.</a:t>
            </a:r>
          </a:p>
        </p:txBody>
      </p:sp>
    </p:spTree>
    <p:extLst>
      <p:ext uri="{BB962C8B-B14F-4D97-AF65-F5344CB8AC3E}">
        <p14:creationId xmlns:p14="http://schemas.microsoft.com/office/powerpoint/2010/main" val="420883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233581" y="256941"/>
            <a:ext cx="4635247" cy="6064838"/>
          </a:xfrm>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02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97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Words</a:t>
            </a:r>
          </a:p>
        </p:txBody>
      </p:sp>
      <p:sp>
        <p:nvSpPr>
          <p:cNvPr id="3" name="Content Placeholder 2"/>
          <p:cNvSpPr>
            <a:spLocks noGrp="1"/>
          </p:cNvSpPr>
          <p:nvPr>
            <p:ph idx="1"/>
          </p:nvPr>
        </p:nvSpPr>
        <p:spPr/>
        <p:txBody>
          <a:bodyPr>
            <a:normAutofit/>
          </a:bodyPr>
          <a:lstStyle/>
          <a:p>
            <a:pPr marL="0" indent="0">
              <a:buNone/>
            </a:pPr>
            <a:r>
              <a:rPr lang="en-US" sz="4000" dirty="0"/>
              <a:t>Write down any </a:t>
            </a:r>
            <a:r>
              <a:rPr lang="en-US" sz="4000" b="1" dirty="0"/>
              <a:t>words</a:t>
            </a:r>
            <a:r>
              <a:rPr lang="en-US" sz="4000" dirty="0"/>
              <a:t> you remember from the previous slide</a:t>
            </a:r>
          </a:p>
        </p:txBody>
      </p:sp>
      <p:pic>
        <p:nvPicPr>
          <p:cNvPr id="4" name="Picture 3" descr="th-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715" y="3991321"/>
            <a:ext cx="3128038" cy="17645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769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 for Patterns</a:t>
            </a:r>
          </a:p>
        </p:txBody>
      </p:sp>
    </p:spTree>
    <p:extLst>
      <p:ext uri="{BB962C8B-B14F-4D97-AF65-F5344CB8AC3E}">
        <p14:creationId xmlns:p14="http://schemas.microsoft.com/office/powerpoint/2010/main" val="161388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0476" y="2070956"/>
            <a:ext cx="3397526" cy="4524315"/>
          </a:xfrm>
          <a:prstGeom prst="rect">
            <a:avLst/>
          </a:prstGeom>
        </p:spPr>
        <p:txBody>
          <a:bodyPr wrap="square">
            <a:spAutoFit/>
          </a:bodyPr>
          <a:lstStyle/>
          <a:p>
            <a:r>
              <a:rPr lang="en-US" sz="3200" dirty="0"/>
              <a:t>Dollar Bill</a:t>
            </a:r>
            <a:br>
              <a:rPr lang="en-US" sz="3200" dirty="0"/>
            </a:br>
            <a:r>
              <a:rPr lang="en-US" sz="3200" dirty="0"/>
              <a:t>Dice	</a:t>
            </a:r>
            <a:br>
              <a:rPr lang="en-US" sz="3200" dirty="0"/>
            </a:br>
            <a:r>
              <a:rPr lang="en-US" sz="3200" dirty="0"/>
              <a:t>Tricycle</a:t>
            </a:r>
            <a:br>
              <a:rPr lang="en-US" sz="3200" dirty="0"/>
            </a:br>
            <a:r>
              <a:rPr lang="en-US" sz="3200" dirty="0"/>
              <a:t>Four Leaf Clover</a:t>
            </a:r>
            <a:br>
              <a:rPr lang="en-US" sz="3200" dirty="0"/>
            </a:br>
            <a:r>
              <a:rPr lang="en-US" sz="3200" dirty="0"/>
              <a:t>Hand</a:t>
            </a:r>
            <a:br>
              <a:rPr lang="en-US" sz="3200" dirty="0"/>
            </a:br>
            <a:r>
              <a:rPr lang="en-US" sz="3200" dirty="0"/>
              <a:t>Six-Pack</a:t>
            </a:r>
            <a:br>
              <a:rPr lang="en-US" sz="3200" dirty="0"/>
            </a:br>
            <a:r>
              <a:rPr lang="en-US" sz="3200" dirty="0"/>
              <a:t>Seven-Up</a:t>
            </a:r>
          </a:p>
          <a:p>
            <a:r>
              <a:rPr lang="en-US" sz="3200" dirty="0"/>
              <a:t>Octopus</a:t>
            </a:r>
            <a:br>
              <a:rPr lang="en-US" sz="3200" dirty="0"/>
            </a:br>
            <a:endParaRPr lang="en-US" sz="3200" dirty="0"/>
          </a:p>
        </p:txBody>
      </p:sp>
      <p:sp>
        <p:nvSpPr>
          <p:cNvPr id="5" name="Rectangle 4"/>
          <p:cNvSpPr/>
          <p:nvPr/>
        </p:nvSpPr>
        <p:spPr>
          <a:xfrm>
            <a:off x="4995932" y="2038594"/>
            <a:ext cx="3150044" cy="3539430"/>
          </a:xfrm>
          <a:prstGeom prst="rect">
            <a:avLst/>
          </a:prstGeom>
        </p:spPr>
        <p:txBody>
          <a:bodyPr wrap="square">
            <a:spAutoFit/>
          </a:bodyPr>
          <a:lstStyle/>
          <a:p>
            <a:r>
              <a:rPr lang="en-US" sz="3200" dirty="0"/>
              <a:t>Cat Lives</a:t>
            </a:r>
            <a:br>
              <a:rPr lang="en-US" sz="3200" dirty="0"/>
            </a:br>
            <a:r>
              <a:rPr lang="en-US" sz="3200" dirty="0"/>
              <a:t>Bowling Pins</a:t>
            </a:r>
            <a:br>
              <a:rPr lang="en-US" sz="3200" dirty="0"/>
            </a:br>
            <a:r>
              <a:rPr lang="en-US" sz="3200" dirty="0"/>
              <a:t>Football Team</a:t>
            </a:r>
            <a:br>
              <a:rPr lang="en-US" sz="3200" dirty="0"/>
            </a:br>
            <a:r>
              <a:rPr lang="en-US" sz="3200" dirty="0"/>
              <a:t>Dozen Eggs</a:t>
            </a:r>
            <a:br>
              <a:rPr lang="en-US" sz="3200" dirty="0"/>
            </a:br>
            <a:r>
              <a:rPr lang="en-US" sz="3200" dirty="0"/>
              <a:t>Unlucky Friday</a:t>
            </a:r>
            <a:br>
              <a:rPr lang="en-US" sz="3200" dirty="0"/>
            </a:br>
            <a:r>
              <a:rPr lang="en-US" sz="3200" dirty="0"/>
              <a:t>Valentine’s Day</a:t>
            </a:r>
            <a:br>
              <a:rPr lang="en-US" sz="3200" dirty="0"/>
            </a:br>
            <a:r>
              <a:rPr lang="en-US" sz="3200" dirty="0"/>
              <a:t>Quarter Hour</a:t>
            </a:r>
          </a:p>
        </p:txBody>
      </p:sp>
      <p:sp>
        <p:nvSpPr>
          <p:cNvPr id="2" name="Title 1"/>
          <p:cNvSpPr>
            <a:spLocks noGrp="1"/>
          </p:cNvSpPr>
          <p:nvPr>
            <p:ph type="title"/>
          </p:nvPr>
        </p:nvSpPr>
        <p:spPr/>
        <p:txBody>
          <a:bodyPr/>
          <a:lstStyle/>
          <a:p>
            <a:r>
              <a:rPr lang="en-US" dirty="0"/>
              <a:t>Look for Patterns</a:t>
            </a:r>
          </a:p>
        </p:txBody>
      </p:sp>
    </p:spTree>
    <p:extLst>
      <p:ext uri="{BB962C8B-B14F-4D97-AF65-F5344CB8AC3E}">
        <p14:creationId xmlns:p14="http://schemas.microsoft.com/office/powerpoint/2010/main" val="234529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Again</a:t>
            </a:r>
          </a:p>
        </p:txBody>
      </p:sp>
      <p:sp>
        <p:nvSpPr>
          <p:cNvPr id="3" name="Content Placeholder 2"/>
          <p:cNvSpPr>
            <a:spLocks noGrp="1"/>
          </p:cNvSpPr>
          <p:nvPr>
            <p:ph idx="1"/>
          </p:nvPr>
        </p:nvSpPr>
        <p:spPr>
          <a:xfrm>
            <a:off x="574344" y="1860618"/>
            <a:ext cx="8121708" cy="4327963"/>
          </a:xfrm>
        </p:spPr>
        <p:txBody>
          <a:bodyPr>
            <a:normAutofit/>
          </a:bodyPr>
          <a:lstStyle/>
          <a:p>
            <a:r>
              <a:rPr lang="en-US" sz="2600" dirty="0"/>
              <a:t>How many words do you remember this time?</a:t>
            </a:r>
          </a:p>
          <a:p>
            <a:r>
              <a:rPr lang="en-US" sz="2600" dirty="0"/>
              <a:t>Are you “smarter” than you were the first time you were asked to list words?  What changed?</a:t>
            </a:r>
          </a:p>
          <a:p>
            <a:pPr marL="0" indent="0">
              <a:buNone/>
            </a:pPr>
            <a:r>
              <a:rPr lang="en-US" sz="2600" dirty="0"/>
              <a:t>You can significantly increase your performance on a learning task if they:</a:t>
            </a:r>
          </a:p>
          <a:p>
            <a:pPr marL="457200" lvl="0" indent="-457200">
              <a:buFont typeface="+mj-lt"/>
              <a:buAutoNum type="arabicPeriod"/>
            </a:pPr>
            <a:r>
              <a:rPr lang="en-US" sz="2600" dirty="0"/>
              <a:t>Are very clear about what you will be required to do</a:t>
            </a:r>
          </a:p>
          <a:p>
            <a:pPr marL="457200" lvl="0" indent="-457200">
              <a:buFont typeface="+mj-lt"/>
              <a:buAutoNum type="arabicPeriod"/>
            </a:pPr>
            <a:r>
              <a:rPr lang="en-US" sz="2600" dirty="0"/>
              <a:t>Have a strategy for “noticing” things so you can link and relate to the information</a:t>
            </a:r>
          </a:p>
          <a:p>
            <a:endParaRPr lang="en-US" sz="2600" dirty="0"/>
          </a:p>
        </p:txBody>
      </p:sp>
    </p:spTree>
    <p:extLst>
      <p:ext uri="{BB962C8B-B14F-4D97-AF65-F5344CB8AC3E}">
        <p14:creationId xmlns:p14="http://schemas.microsoft.com/office/powerpoint/2010/main" val="147537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Chances</a:t>
            </a:r>
          </a:p>
        </p:txBody>
      </p:sp>
      <p:sp>
        <p:nvSpPr>
          <p:cNvPr id="3" name="Content Placeholder 2"/>
          <p:cNvSpPr>
            <a:spLocks noGrp="1"/>
          </p:cNvSpPr>
          <p:nvPr>
            <p:ph idx="1"/>
          </p:nvPr>
        </p:nvSpPr>
        <p:spPr/>
        <p:txBody>
          <a:bodyPr>
            <a:normAutofit/>
          </a:bodyPr>
          <a:lstStyle/>
          <a:p>
            <a:pPr marL="0" indent="0">
              <a:buNone/>
            </a:pPr>
            <a:r>
              <a:rPr lang="en-US" sz="4000" dirty="0"/>
              <a:t>The chances of finding “it” are greatly increased if you are asked to look for “it”!</a:t>
            </a:r>
          </a:p>
        </p:txBody>
      </p:sp>
      <p:pic>
        <p:nvPicPr>
          <p:cNvPr id="4" name="Picture 3"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071" y="3684271"/>
            <a:ext cx="2381250" cy="2381250"/>
          </a:xfrm>
          <a:prstGeom prst="rect">
            <a:avLst/>
          </a:prstGeom>
          <a:ln>
            <a:noFill/>
          </a:ln>
          <a:effectLst>
            <a:softEdge rad="112500"/>
          </a:effectLst>
        </p:spPr>
      </p:pic>
    </p:spTree>
    <p:extLst>
      <p:ext uri="{BB962C8B-B14F-4D97-AF65-F5344CB8AC3E}">
        <p14:creationId xmlns:p14="http://schemas.microsoft.com/office/powerpoint/2010/main" val="411801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398</TotalTime>
  <Words>1275</Words>
  <Application>Microsoft Office PowerPoint</Application>
  <PresentationFormat>On-screen Show (4:3)</PresentationFormat>
  <Paragraphs>109</Paragraphs>
  <Slides>37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6" baseType="lpstr">
      <vt:lpstr>Arial</vt:lpstr>
      <vt:lpstr>Brush Script MT</vt:lpstr>
      <vt:lpstr>Calisto MT</vt:lpstr>
      <vt:lpstr>Veranda</vt:lpstr>
      <vt:lpstr>Verdana</vt:lpstr>
      <vt:lpstr>Wingdings</vt:lpstr>
      <vt:lpstr>Capital</vt:lpstr>
      <vt:lpstr>Equation</vt:lpstr>
      <vt:lpstr>Document</vt:lpstr>
      <vt:lpstr>Wednesday Morning</vt:lpstr>
      <vt:lpstr>Counting Activity</vt:lpstr>
      <vt:lpstr>PowerPoint Presentation</vt:lpstr>
      <vt:lpstr>PowerPoint Presentation</vt:lpstr>
      <vt:lpstr>Words</vt:lpstr>
      <vt:lpstr>Look for Patterns</vt:lpstr>
      <vt:lpstr>Look for Patterns</vt:lpstr>
      <vt:lpstr>Looking Again</vt:lpstr>
      <vt:lpstr>Chances</vt:lpstr>
      <vt:lpstr>What Fraction of the Picture is Blue?</vt:lpstr>
      <vt:lpstr>Division Problem</vt:lpstr>
      <vt:lpstr>Ratios and Proportions</vt:lpstr>
      <vt:lpstr>What Number Do You See?</vt:lpstr>
      <vt:lpstr>Hummingbird Feeder</vt:lpstr>
      <vt:lpstr>Hummingbird Feeder</vt:lpstr>
      <vt:lpstr>Mixing Paint</vt:lpstr>
      <vt:lpstr>Mixing Paint</vt:lpstr>
      <vt:lpstr>Mixing Paint</vt:lpstr>
      <vt:lpstr>Mixing Paint</vt:lpstr>
      <vt:lpstr>Mixing Paint</vt:lpstr>
      <vt:lpstr>Thursday Morning</vt:lpstr>
      <vt:lpstr>A Problem</vt:lpstr>
      <vt:lpstr>Proportions</vt:lpstr>
      <vt:lpstr>The Ball Bouncing Experiment</vt:lpstr>
      <vt:lpstr>The Problem/Task</vt:lpstr>
      <vt:lpstr>Ball Bouncing – Questions</vt:lpstr>
      <vt:lpstr>Ball Bouncing Activity</vt:lpstr>
      <vt:lpstr>Superball Scatterplot</vt:lpstr>
      <vt:lpstr>Ball Bouncing – Group Data</vt:lpstr>
      <vt:lpstr>Slope</vt:lpstr>
      <vt:lpstr>Wooden Cubes Task</vt:lpstr>
      <vt:lpstr>Wooden Cubes Task</vt:lpstr>
      <vt:lpstr>Ohio Learning Standards</vt:lpstr>
      <vt:lpstr>Ohio Learning Standards</vt:lpstr>
      <vt:lpstr>Ohio Learning Standards</vt:lpstr>
      <vt:lpstr>Message</vt:lpstr>
      <vt:lpstr>PowerPoint Presentation</vt:lpstr>
    </vt:vector>
  </TitlesOfParts>
  <Company>BGSU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Van Hiele Model</dc:title>
  <dc:creator>Daniel Joseph Brahier</dc:creator>
  <cp:lastModifiedBy>Sandy Zirkes</cp:lastModifiedBy>
  <cp:revision>20</cp:revision>
  <dcterms:created xsi:type="dcterms:W3CDTF">2017-06-05T15:11:09Z</dcterms:created>
  <dcterms:modified xsi:type="dcterms:W3CDTF">2017-06-07T23:22:29Z</dcterms:modified>
</cp:coreProperties>
</file>