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4" r:id="rId1"/>
  </p:sldMasterIdLst>
  <p:notesMasterIdLst>
    <p:notesMasterId r:id="rId26"/>
  </p:notesMasterIdLst>
  <p:sldIdLst>
    <p:sldId id="277" r:id="rId2"/>
    <p:sldId id="280" r:id="rId3"/>
    <p:sldId id="282" r:id="rId4"/>
    <p:sldId id="299" r:id="rId5"/>
    <p:sldId id="300" r:id="rId6"/>
    <p:sldId id="302" r:id="rId7"/>
    <p:sldId id="301" r:id="rId8"/>
    <p:sldId id="303" r:id="rId9"/>
    <p:sldId id="279" r:id="rId10"/>
    <p:sldId id="278" r:id="rId11"/>
    <p:sldId id="281" r:id="rId12"/>
    <p:sldId id="304" r:id="rId13"/>
    <p:sldId id="306" r:id="rId14"/>
    <p:sldId id="307" r:id="rId15"/>
    <p:sldId id="309" r:id="rId16"/>
    <p:sldId id="310" r:id="rId17"/>
    <p:sldId id="311" r:id="rId18"/>
    <p:sldId id="308" r:id="rId19"/>
    <p:sldId id="305" r:id="rId20"/>
    <p:sldId id="284" r:id="rId21"/>
    <p:sldId id="285" r:id="rId22"/>
    <p:sldId id="287" r:id="rId23"/>
    <p:sldId id="297" r:id="rId24"/>
    <p:sldId id="29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1614"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84F00C-1BBA-4A2B-BBC4-E381F8BAB755}" type="datetimeFigureOut">
              <a:rPr lang="en-US" smtClean="0"/>
              <a:t>9/28/2017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449C40-EC35-4D99-9D7F-347BA05B831D}" type="slidenum">
              <a:rPr lang="en-US" smtClean="0"/>
              <a:t>‹#›</a:t>
            </a:fld>
            <a:endParaRPr lang="en-US" dirty="0"/>
          </a:p>
        </p:txBody>
      </p:sp>
    </p:spTree>
    <p:extLst>
      <p:ext uri="{BB962C8B-B14F-4D97-AF65-F5344CB8AC3E}">
        <p14:creationId xmlns:p14="http://schemas.microsoft.com/office/powerpoint/2010/main" val="3663331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069975"/>
          </a:xfrm>
          <a:prstGeom prst="rect">
            <a:avLst/>
          </a:prstGeom>
        </p:spPr>
        <p:txBody>
          <a:bodyPr/>
          <a:lstStyle>
            <a:lvl1pPr algn="ctr">
              <a:defRPr sz="3400" cap="all"/>
            </a:lvl1pPr>
          </a:lstStyle>
          <a:p>
            <a:r>
              <a:rPr lang="en-US" smtClean="0"/>
              <a:t>Click to edit Master title style</a:t>
            </a:r>
            <a:endParaRPr lang="en-US" dirty="0"/>
          </a:p>
        </p:txBody>
      </p:sp>
      <p:sp>
        <p:nvSpPr>
          <p:cNvPr id="3" name="Subtitle 2"/>
          <p:cNvSpPr>
            <a:spLocks noGrp="1"/>
          </p:cNvSpPr>
          <p:nvPr>
            <p:ph type="subTitle" idx="1"/>
          </p:nvPr>
        </p:nvSpPr>
        <p:spPr>
          <a:xfrm>
            <a:off x="1371600" y="3200400"/>
            <a:ext cx="6400800" cy="9144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940E2E49-5452-4E64-AE18-2845350CF503}" type="datetime1">
              <a:rPr lang="en-US" smtClean="0"/>
              <a:t>9/28/2017</a:t>
            </a:fld>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8229600" cy="6096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057400"/>
            <a:ext cx="8229600" cy="32004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3A748924-6669-4640-8816-D9D3FACE6D76}" type="datetime1">
              <a:rPr lang="en-US" smtClean="0"/>
              <a:t>9/28/2017</a:t>
            </a:fld>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75E81BC3-6112-475A-BDFC-86C0ED53A7EA}" type="datetime1">
              <a:rPr lang="en-US" smtClean="0"/>
              <a:t>9/28/2017</a:t>
            </a:fld>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438564"/>
            <a:ext cx="8229600" cy="6096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381000" y="2140524"/>
            <a:ext cx="8229600" cy="3200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8314AD22-A2E4-4C76-A780-9AE0815109F5}" type="datetime1">
              <a:rPr lang="en-US" smtClean="0"/>
              <a:t>9/28/2017</a:t>
            </a:fld>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78BE9472-36CC-4DB2-83BC-E0D9A0697F8D}" type="datetime1">
              <a:rPr lang="en-US" smtClean="0"/>
              <a:t>9/28/2017</a:t>
            </a:fld>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8229600" cy="6096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EF031D62-47FD-4113-928F-F79E9B9F2E7D}" type="datetime1">
              <a:rPr lang="en-US" smtClean="0"/>
              <a:t>9/28/2017</a:t>
            </a:fld>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8229600" cy="6096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4E61BE96-676F-4E62-AE59-E85B67EB7625}" type="datetime1">
              <a:rPr lang="en-US" smtClean="0"/>
              <a:t>9/28/2017</a:t>
            </a:fld>
            <a:endParaRPr lang="en-US" dirty="0"/>
          </a:p>
        </p:txBody>
      </p:sp>
      <p:sp>
        <p:nvSpPr>
          <p:cNvPr id="8" name="Rectangle 5"/>
          <p:cNvSpPr>
            <a:spLocks noGrp="1" noChangeArrowheads="1"/>
          </p:cNvSpPr>
          <p:nvPr>
            <p:ph type="ftr" sz="quarter" idx="11"/>
          </p:nvPr>
        </p:nvSpPr>
        <p:spPr>
          <a:ln/>
        </p:spPr>
        <p:txBody>
          <a:bodyPr/>
          <a:lstStyle>
            <a:lvl1pPr>
              <a:defRPr/>
            </a:lvl1pPr>
          </a:lstStyle>
          <a:p>
            <a:endParaRPr lang="en-US" dirty="0"/>
          </a:p>
        </p:txBody>
      </p:sp>
      <p:sp>
        <p:nvSpPr>
          <p:cNvPr id="9"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8229600" cy="6096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D71D5233-9FAE-45B7-9A74-5B23E58BA527}" type="datetime1">
              <a:rPr lang="en-US" smtClean="0"/>
              <a:t>9/28/2017</a:t>
            </a:fld>
            <a:endParaRPr lang="en-US" dirty="0"/>
          </a:p>
        </p:txBody>
      </p:sp>
      <p:sp>
        <p:nvSpPr>
          <p:cNvPr id="4" name="Rectangle 5"/>
          <p:cNvSpPr>
            <a:spLocks noGrp="1" noChangeArrowheads="1"/>
          </p:cNvSpPr>
          <p:nvPr>
            <p:ph type="ftr" sz="quarter" idx="11"/>
          </p:nvPr>
        </p:nvSpPr>
        <p:spPr>
          <a:ln/>
        </p:spPr>
        <p:txBody>
          <a:bodyPr/>
          <a:lstStyle>
            <a:lvl1pPr>
              <a:defRPr/>
            </a:lvl1pPr>
          </a:lstStyle>
          <a:p>
            <a:endParaRPr lang="en-US" dirty="0"/>
          </a:p>
        </p:txBody>
      </p:sp>
      <p:sp>
        <p:nvSpPr>
          <p:cNvPr id="5"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8A16E8CD-4F23-40F3-BA16-CB368670C323}" type="datetime1">
              <a:rPr lang="en-US" smtClean="0"/>
              <a:t>9/28/2017</a:t>
            </a:fld>
            <a:endParaRPr lang="en-US" dirty="0"/>
          </a:p>
        </p:txBody>
      </p:sp>
      <p:sp>
        <p:nvSpPr>
          <p:cNvPr id="3" name="Rectangle 5"/>
          <p:cNvSpPr>
            <a:spLocks noGrp="1" noChangeArrowheads="1"/>
          </p:cNvSpPr>
          <p:nvPr>
            <p:ph type="ftr" sz="quarter" idx="11"/>
          </p:nvPr>
        </p:nvSpPr>
        <p:spPr>
          <a:ln/>
        </p:spPr>
        <p:txBody>
          <a:bodyPr/>
          <a:lstStyle>
            <a:lvl1pPr>
              <a:defRPr/>
            </a:lvl1pPr>
          </a:lstStyle>
          <a:p>
            <a:endParaRPr lang="en-US" dirty="0"/>
          </a:p>
        </p:txBody>
      </p:sp>
      <p:sp>
        <p:nvSpPr>
          <p:cNvPr id="4"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AAB03314-9693-46D5-889B-791843D351BB}" type="datetime1">
              <a:rPr lang="en-US" smtClean="0"/>
              <a:t>9/28/2017</a:t>
            </a:fld>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DF11F805-7122-4001-B4AC-FAF0823F9C26}" type="datetime1">
              <a:rPr lang="en-US" smtClean="0"/>
              <a:t>9/28/2017</a:t>
            </a:fld>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fld id="{DF28FB93-0A08-4E7D-8E63-9EFA29F1E093}" type="slidenum">
              <a:rPr lang="en-US" smtClean="0"/>
              <a:pPr/>
              <a:t>‹#›</a:t>
            </a:fld>
            <a:endParaRPr lang="en-US" dirty="0"/>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54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8" charset="0"/>
                <a:ea typeface="ＭＳ Ｐゴシック" pitchFamily="-108" charset="-128"/>
                <a:cs typeface="ＭＳ Ｐゴシック" pitchFamily="-108" charset="-128"/>
              </a:defRPr>
            </a:lvl1pPr>
          </a:lstStyle>
          <a:p>
            <a:fld id="{7EC32B10-6886-4A84-94D0-BAA618BEC2C6}" type="datetime1">
              <a:rPr lang="en-US" smtClean="0"/>
              <a:t>9/28/2017</a:t>
            </a:fld>
            <a:endParaRPr lang="en-US" dirty="0"/>
          </a:p>
        </p:txBody>
      </p:sp>
      <p:sp>
        <p:nvSpPr>
          <p:cNvPr id="1054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8" charset="0"/>
                <a:ea typeface="ＭＳ Ｐゴシック" pitchFamily="-108" charset="-128"/>
                <a:cs typeface="ＭＳ Ｐゴシック" pitchFamily="-108" charset="-128"/>
              </a:defRPr>
            </a:lvl1pPr>
          </a:lstStyle>
          <a:p>
            <a:endParaRPr lang="en-US" dirty="0"/>
          </a:p>
        </p:txBody>
      </p:sp>
      <p:sp>
        <p:nvSpPr>
          <p:cNvPr id="1054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F28FB93-0A08-4E7D-8E63-9EFA29F1E093}" type="slidenum">
              <a:rPr lang="en-US" smtClean="0"/>
              <a:pPr/>
              <a:t>‹#›</a:t>
            </a:fld>
            <a:endParaRPr lang="en-US" dirty="0"/>
          </a:p>
        </p:txBody>
      </p:sp>
      <p:pic>
        <p:nvPicPr>
          <p:cNvPr id="3079" name="Picture 6" descr="bgsuLogo.wmf"/>
          <p:cNvPicPr>
            <a:picLocks noChangeAspect="1"/>
          </p:cNvPicPr>
          <p:nvPr/>
        </p:nvPicPr>
        <p:blipFill>
          <a:blip r:embed="rId14" cstate="print"/>
          <a:srcRect/>
          <a:stretch>
            <a:fillRect/>
          </a:stretch>
        </p:blipFill>
        <p:spPr bwMode="auto">
          <a:xfrm>
            <a:off x="222250" y="6337300"/>
            <a:ext cx="1028700" cy="304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85"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Lst>
  <p:transition spd="med">
    <p:fade/>
  </p:transition>
  <p:timing>
    <p:tnLst>
      <p:par>
        <p:cTn id="1" dur="indefinite" restart="never" nodeType="tmRoot"/>
      </p:par>
    </p:tnLst>
  </p:timing>
  <p:hf hdr="0" ftr="0" dt="0"/>
  <p:txStyles>
    <p:titleStyle>
      <a:lvl1pPr algn="l" rtl="0" eaLnBrk="1" fontAlgn="base" hangingPunct="1">
        <a:spcBef>
          <a:spcPct val="0"/>
        </a:spcBef>
        <a:spcAft>
          <a:spcPct val="0"/>
        </a:spcAft>
        <a:defRPr sz="3400" i="1">
          <a:solidFill>
            <a:srgbClr val="595959"/>
          </a:solidFill>
          <a:latin typeface="Times"/>
          <a:ea typeface="ＭＳ Ｐゴシック" pitchFamily="-112" charset="-128"/>
          <a:cs typeface="Times"/>
        </a:defRPr>
      </a:lvl1pPr>
      <a:lvl2pPr algn="l" rtl="0" eaLnBrk="1" fontAlgn="base" hangingPunct="1">
        <a:spcBef>
          <a:spcPct val="0"/>
        </a:spcBef>
        <a:spcAft>
          <a:spcPct val="0"/>
        </a:spcAft>
        <a:defRPr sz="3400" i="1">
          <a:solidFill>
            <a:srgbClr val="595959"/>
          </a:solidFill>
          <a:latin typeface="Times" pitchFamily="-112" charset="0"/>
          <a:ea typeface="ＭＳ Ｐゴシック" pitchFamily="-112" charset="-128"/>
          <a:cs typeface="Times" pitchFamily="-108" charset="0"/>
        </a:defRPr>
      </a:lvl2pPr>
      <a:lvl3pPr algn="l" rtl="0" eaLnBrk="1" fontAlgn="base" hangingPunct="1">
        <a:spcBef>
          <a:spcPct val="0"/>
        </a:spcBef>
        <a:spcAft>
          <a:spcPct val="0"/>
        </a:spcAft>
        <a:defRPr sz="3400" i="1">
          <a:solidFill>
            <a:srgbClr val="595959"/>
          </a:solidFill>
          <a:latin typeface="Times" pitchFamily="-112" charset="0"/>
          <a:ea typeface="ＭＳ Ｐゴシック" pitchFamily="-112" charset="-128"/>
          <a:cs typeface="Times" pitchFamily="-108" charset="0"/>
        </a:defRPr>
      </a:lvl3pPr>
      <a:lvl4pPr algn="l" rtl="0" eaLnBrk="1" fontAlgn="base" hangingPunct="1">
        <a:spcBef>
          <a:spcPct val="0"/>
        </a:spcBef>
        <a:spcAft>
          <a:spcPct val="0"/>
        </a:spcAft>
        <a:defRPr sz="3400" i="1">
          <a:solidFill>
            <a:srgbClr val="595959"/>
          </a:solidFill>
          <a:latin typeface="Times" pitchFamily="-112" charset="0"/>
          <a:ea typeface="ＭＳ Ｐゴシック" pitchFamily="-112" charset="-128"/>
          <a:cs typeface="Times" pitchFamily="-108" charset="0"/>
        </a:defRPr>
      </a:lvl4pPr>
      <a:lvl5pPr algn="l" rtl="0" eaLnBrk="1" fontAlgn="base" hangingPunct="1">
        <a:spcBef>
          <a:spcPct val="0"/>
        </a:spcBef>
        <a:spcAft>
          <a:spcPct val="0"/>
        </a:spcAft>
        <a:defRPr sz="3400" i="1">
          <a:solidFill>
            <a:srgbClr val="595959"/>
          </a:solidFill>
          <a:latin typeface="Times" pitchFamily="-112" charset="0"/>
          <a:ea typeface="ＭＳ Ｐゴシック" pitchFamily="-112" charset="-128"/>
          <a:cs typeface="Times" pitchFamily="-108"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SzPct val="100000"/>
        <a:buBlip>
          <a:blip r:embed="rId15"/>
        </a:buBlip>
        <a:defRPr sz="2800">
          <a:solidFill>
            <a:schemeClr val="tx1"/>
          </a:solidFill>
          <a:latin typeface="Garamond"/>
          <a:ea typeface="ＭＳ Ｐゴシック" pitchFamily="-112" charset="-128"/>
          <a:cs typeface="Garamond"/>
        </a:defRPr>
      </a:lvl1pPr>
      <a:lvl2pPr marL="742950" indent="-285750" algn="l" rtl="0" eaLnBrk="1" fontAlgn="base" hangingPunct="1">
        <a:spcBef>
          <a:spcPct val="20000"/>
        </a:spcBef>
        <a:spcAft>
          <a:spcPct val="0"/>
        </a:spcAft>
        <a:buSzPct val="100000"/>
        <a:buBlip>
          <a:blip r:embed="rId15"/>
        </a:buBlip>
        <a:defRPr sz="2600">
          <a:solidFill>
            <a:schemeClr val="tx1"/>
          </a:solidFill>
          <a:latin typeface="Garamond"/>
          <a:ea typeface="ＭＳ Ｐゴシック" pitchFamily="-112" charset="-128"/>
          <a:cs typeface="Garamond"/>
        </a:defRPr>
      </a:lvl2pPr>
      <a:lvl3pPr marL="1143000" indent="-228600" algn="l" rtl="0" eaLnBrk="1" fontAlgn="base" hangingPunct="1">
        <a:spcBef>
          <a:spcPct val="20000"/>
        </a:spcBef>
        <a:spcAft>
          <a:spcPct val="0"/>
        </a:spcAft>
        <a:buSzPct val="100000"/>
        <a:buBlip>
          <a:blip r:embed="rId15"/>
        </a:buBlip>
        <a:defRPr sz="2400">
          <a:solidFill>
            <a:schemeClr val="tx1"/>
          </a:solidFill>
          <a:latin typeface="Garamond"/>
          <a:ea typeface="ＭＳ Ｐゴシック" pitchFamily="-112" charset="-128"/>
          <a:cs typeface="Garamond"/>
        </a:defRPr>
      </a:lvl3pPr>
      <a:lvl4pPr marL="1600200" indent="-228600" algn="l" rtl="0" eaLnBrk="1" fontAlgn="base" hangingPunct="1">
        <a:spcBef>
          <a:spcPct val="20000"/>
        </a:spcBef>
        <a:spcAft>
          <a:spcPct val="0"/>
        </a:spcAft>
        <a:buSzPct val="100000"/>
        <a:buBlip>
          <a:blip r:embed="rId15"/>
        </a:buBlip>
        <a:defRPr sz="2000">
          <a:solidFill>
            <a:schemeClr val="tx1"/>
          </a:solidFill>
          <a:latin typeface="Garamond"/>
          <a:ea typeface="ＭＳ Ｐゴシック" pitchFamily="-112" charset="-128"/>
          <a:cs typeface="Garamond"/>
        </a:defRPr>
      </a:lvl4pPr>
      <a:lvl5pPr marL="2057400" indent="-228600" algn="l" rtl="0" eaLnBrk="1" fontAlgn="base" hangingPunct="1">
        <a:spcBef>
          <a:spcPct val="20000"/>
        </a:spcBef>
        <a:spcAft>
          <a:spcPct val="0"/>
        </a:spcAft>
        <a:buSzPct val="100000"/>
        <a:buBlip>
          <a:blip r:embed="rId15"/>
        </a:buBlip>
        <a:defRPr sz="2000">
          <a:solidFill>
            <a:schemeClr val="tx1"/>
          </a:solidFill>
          <a:latin typeface="Garamond"/>
          <a:ea typeface="ＭＳ Ｐゴシック" pitchFamily="-112" charset="-128"/>
          <a:cs typeface="Garamond"/>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75601"/>
            <a:ext cx="8559797" cy="609600"/>
          </a:xfrm>
        </p:spPr>
        <p:txBody>
          <a:bodyPr/>
          <a:lstStyle/>
          <a:p>
            <a:pPr algn="ctr"/>
            <a:r>
              <a:rPr lang="en-US" b="1" dirty="0" smtClean="0">
                <a:solidFill>
                  <a:schemeClr val="tx1">
                    <a:lumMod val="75000"/>
                    <a:lumOff val="25000"/>
                  </a:schemeClr>
                </a:solidFill>
              </a:rPr>
              <a:t>Fair Labor Standards Act Overview for Supervisors–</a:t>
            </a:r>
            <a:br>
              <a:rPr lang="en-US" b="1" dirty="0" smtClean="0">
                <a:solidFill>
                  <a:schemeClr val="tx1">
                    <a:lumMod val="75000"/>
                    <a:lumOff val="25000"/>
                  </a:schemeClr>
                </a:solidFill>
              </a:rPr>
            </a:br>
            <a:r>
              <a:rPr lang="en-US" b="1" dirty="0" smtClean="0">
                <a:solidFill>
                  <a:schemeClr val="tx1">
                    <a:lumMod val="75000"/>
                    <a:lumOff val="25000"/>
                  </a:schemeClr>
                </a:solidFill>
              </a:rPr>
              <a:t> A Practical Approach</a:t>
            </a:r>
            <a:endParaRPr lang="en-US" b="1" dirty="0">
              <a:solidFill>
                <a:schemeClr val="tx1">
                  <a:lumMod val="75000"/>
                  <a:lumOff val="25000"/>
                </a:schemeClr>
              </a:solidFill>
            </a:endParaRPr>
          </a:p>
        </p:txBody>
      </p:sp>
      <p:sp>
        <p:nvSpPr>
          <p:cNvPr id="4" name="Slide Number Placeholder 3"/>
          <p:cNvSpPr>
            <a:spLocks noGrp="1"/>
          </p:cNvSpPr>
          <p:nvPr>
            <p:ph type="sldNum" sz="quarter" idx="12"/>
          </p:nvPr>
        </p:nvSpPr>
        <p:spPr/>
        <p:txBody>
          <a:bodyPr/>
          <a:lstStyle/>
          <a:p>
            <a:fld id="{DF28FB93-0A08-4E7D-8E63-9EFA29F1E093}" type="slidenum">
              <a:rPr lang="en-US" smtClean="0"/>
              <a:pPr/>
              <a:t>1</a:t>
            </a:fld>
            <a:endParaRPr lang="en-US" dirty="0"/>
          </a:p>
        </p:txBody>
      </p:sp>
      <p:sp>
        <p:nvSpPr>
          <p:cNvPr id="5" name="TextBox 4"/>
          <p:cNvSpPr txBox="1"/>
          <p:nvPr/>
        </p:nvSpPr>
        <p:spPr>
          <a:xfrm>
            <a:off x="118534" y="4877919"/>
            <a:ext cx="5266266" cy="1200329"/>
          </a:xfrm>
          <a:prstGeom prst="rect">
            <a:avLst/>
          </a:prstGeom>
          <a:noFill/>
        </p:spPr>
        <p:txBody>
          <a:bodyPr wrap="square" rtlCol="0">
            <a:spAutoFit/>
          </a:bodyPr>
          <a:lstStyle/>
          <a:p>
            <a:r>
              <a:rPr lang="en-US" dirty="0" smtClean="0">
                <a:latin typeface="Garamond" panose="02020404030301010803" pitchFamily="18" charset="0"/>
              </a:rPr>
              <a:t>Presented </a:t>
            </a:r>
            <a:r>
              <a:rPr lang="en-US" dirty="0" smtClean="0">
                <a:latin typeface="Garamond" panose="02020404030301010803" pitchFamily="18" charset="0"/>
              </a:rPr>
              <a:t>by: </a:t>
            </a:r>
          </a:p>
          <a:p>
            <a:r>
              <a:rPr lang="en-US" dirty="0" smtClean="0">
                <a:latin typeface="Garamond" panose="02020404030301010803" pitchFamily="18" charset="0"/>
              </a:rPr>
              <a:t>Viva McCarver, Chief Human Resources </a:t>
            </a:r>
            <a:r>
              <a:rPr lang="en-US" dirty="0" smtClean="0">
                <a:latin typeface="Garamond" panose="02020404030301010803" pitchFamily="18" charset="0"/>
              </a:rPr>
              <a:t>Officer?</a:t>
            </a:r>
          </a:p>
          <a:p>
            <a:r>
              <a:rPr lang="en-US" dirty="0" smtClean="0">
                <a:latin typeface="Garamond" panose="02020404030301010803" pitchFamily="18" charset="0"/>
              </a:rPr>
              <a:t>Sandy Heck, Director of Human Resources and Benefits</a:t>
            </a:r>
            <a:endParaRPr lang="en-US" dirty="0" smtClean="0">
              <a:latin typeface="Garamond" panose="02020404030301010803" pitchFamily="18" charset="0"/>
            </a:endParaRPr>
          </a:p>
          <a:p>
            <a:r>
              <a:rPr lang="en-US" dirty="0" smtClean="0">
                <a:latin typeface="Garamond" panose="02020404030301010803" pitchFamily="18" charset="0"/>
              </a:rPr>
              <a:t>Pat Kelly, Compensation Analyst</a:t>
            </a:r>
            <a:endParaRPr lang="en-US" dirty="0">
              <a:latin typeface="Garamond" panose="02020404030301010803"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25551" y="3429000"/>
            <a:ext cx="2286000" cy="2286000"/>
          </a:xfrm>
          <a:prstGeom prst="rect">
            <a:avLst/>
          </a:prstGeom>
        </p:spPr>
      </p:pic>
    </p:spTree>
    <p:extLst>
      <p:ext uri="{BB962C8B-B14F-4D97-AF65-F5344CB8AC3E}">
        <p14:creationId xmlns:p14="http://schemas.microsoft.com/office/powerpoint/2010/main" val="3508287133"/>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482" y="626623"/>
            <a:ext cx="8409317" cy="609600"/>
          </a:xfrm>
        </p:spPr>
        <p:txBody>
          <a:bodyPr/>
          <a:lstStyle/>
          <a:p>
            <a:r>
              <a:rPr lang="en-US" b="1" dirty="0" smtClean="0">
                <a:solidFill>
                  <a:schemeClr val="bg1"/>
                </a:solidFill>
                <a:effectLst>
                  <a:outerShdw blurRad="38100" dist="38100" dir="2700000" algn="tl">
                    <a:srgbClr val="000000">
                      <a:alpha val="43137"/>
                    </a:srgbClr>
                  </a:outerShdw>
                </a:effectLst>
              </a:rPr>
              <a:t>BGSU Classified Staff Handbook Says About</a:t>
            </a:r>
            <a:endParaRPr lang="en-US" dirty="0"/>
          </a:p>
        </p:txBody>
      </p:sp>
      <p:sp>
        <p:nvSpPr>
          <p:cNvPr id="3" name="Content Placeholder 2"/>
          <p:cNvSpPr>
            <a:spLocks noGrp="1"/>
          </p:cNvSpPr>
          <p:nvPr>
            <p:ph idx="1"/>
          </p:nvPr>
        </p:nvSpPr>
        <p:spPr>
          <a:xfrm>
            <a:off x="381000" y="1847225"/>
            <a:ext cx="8229600" cy="4035989"/>
          </a:xfrm>
        </p:spPr>
        <p:txBody>
          <a:bodyPr/>
          <a:lstStyle/>
          <a:p>
            <a:r>
              <a:rPr lang="en-US" dirty="0" smtClean="0"/>
              <a:t>FLSA</a:t>
            </a:r>
          </a:p>
          <a:p>
            <a:endParaRPr lang="en-US" dirty="0" smtClean="0"/>
          </a:p>
          <a:p>
            <a:pPr lvl="1"/>
            <a:r>
              <a:rPr lang="en-US" sz="2000" dirty="0"/>
              <a:t>Not reporting all hours </a:t>
            </a:r>
            <a:r>
              <a:rPr lang="en-US" sz="2000" dirty="0" smtClean="0"/>
              <a:t>worked/all paid time </a:t>
            </a:r>
            <a:r>
              <a:rPr lang="en-US" sz="2000" dirty="0"/>
              <a:t>is a violation of BGSU</a:t>
            </a:r>
            <a:r>
              <a:rPr lang="en-US" sz="2000" dirty="0" smtClean="0"/>
              <a:t>/ State/Federal law; cannot waive overtime/compensatory time</a:t>
            </a:r>
            <a:endParaRPr lang="en-US" sz="2000" dirty="0"/>
          </a:p>
          <a:p>
            <a:pPr lvl="1"/>
            <a:r>
              <a:rPr lang="en-US" sz="2000" dirty="0" smtClean="0"/>
              <a:t>Work week:  168 hours/7 days</a:t>
            </a:r>
          </a:p>
          <a:p>
            <a:pPr lvl="2"/>
            <a:r>
              <a:rPr lang="en-US" sz="1800" dirty="0" smtClean="0"/>
              <a:t>Sunday (12:01 a.m.) through Saturday (11:59 p.m.)</a:t>
            </a:r>
          </a:p>
          <a:p>
            <a:pPr lvl="1"/>
            <a:r>
              <a:rPr lang="en-US" sz="2000" dirty="0" smtClean="0"/>
              <a:t>Report hours through Self Service Time and Labor and approved by supervisor- no sharing of passwords</a:t>
            </a:r>
          </a:p>
          <a:p>
            <a:pPr lvl="1"/>
            <a:r>
              <a:rPr lang="en-US" sz="2000" dirty="0" smtClean="0"/>
              <a:t>Entitled to overtime pay for any hours worked above 40 in a work week </a:t>
            </a:r>
          </a:p>
          <a:p>
            <a:pPr lvl="2"/>
            <a:r>
              <a:rPr lang="en-US" sz="1800" dirty="0" smtClean="0"/>
              <a:t>Includes work time and paid time off- sick/vacation/personal</a:t>
            </a:r>
            <a:endParaRPr lang="en-US" sz="1800" strike="sngStrike" dirty="0" smtClean="0">
              <a:solidFill>
                <a:srgbClr val="0000FF"/>
              </a:solidFill>
            </a:endParaRPr>
          </a:p>
          <a:p>
            <a:pPr lvl="1"/>
            <a:endParaRPr lang="en-US" sz="2000"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10</a:t>
            </a:fld>
            <a:endParaRPr lang="en-US" dirty="0"/>
          </a:p>
        </p:txBody>
      </p:sp>
    </p:spTree>
    <p:extLst>
      <p:ext uri="{BB962C8B-B14F-4D97-AF65-F5344CB8AC3E}">
        <p14:creationId xmlns:p14="http://schemas.microsoft.com/office/powerpoint/2010/main" val="2087480591"/>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1829"/>
            <a:ext cx="83058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Says About</a:t>
            </a:r>
            <a:endParaRPr lang="en-US" dirty="0"/>
          </a:p>
        </p:txBody>
      </p:sp>
      <p:sp>
        <p:nvSpPr>
          <p:cNvPr id="3" name="Content Placeholder 2"/>
          <p:cNvSpPr>
            <a:spLocks noGrp="1"/>
          </p:cNvSpPr>
          <p:nvPr>
            <p:ph idx="1"/>
          </p:nvPr>
        </p:nvSpPr>
        <p:spPr>
          <a:xfrm>
            <a:off x="381000" y="2140524"/>
            <a:ext cx="8229600" cy="3751318"/>
          </a:xfrm>
        </p:spPr>
        <p:txBody>
          <a:bodyPr/>
          <a:lstStyle/>
          <a:p>
            <a:r>
              <a:rPr lang="en-US" dirty="0" smtClean="0"/>
              <a:t>FLSA</a:t>
            </a:r>
          </a:p>
          <a:p>
            <a:endParaRPr lang="en-US" dirty="0" smtClean="0"/>
          </a:p>
          <a:p>
            <a:pPr lvl="1"/>
            <a:r>
              <a:rPr lang="en-US" sz="2000" dirty="0"/>
              <a:t>Overtime or Compensatory time may be </a:t>
            </a:r>
            <a:r>
              <a:rPr lang="en-US" sz="2000" dirty="0" smtClean="0"/>
              <a:t>used at 1 ½ times rate/hours</a:t>
            </a:r>
          </a:p>
          <a:p>
            <a:pPr lvl="1"/>
            <a:r>
              <a:rPr lang="en-US" sz="2000" dirty="0" smtClean="0"/>
              <a:t>The payment of compensatory time </a:t>
            </a:r>
            <a:r>
              <a:rPr lang="en-US" sz="2000" dirty="0"/>
              <a:t>must be </a:t>
            </a:r>
            <a:r>
              <a:rPr lang="en-US" sz="2000" dirty="0" smtClean="0"/>
              <a:t>mutually </a:t>
            </a:r>
            <a:r>
              <a:rPr lang="en-US" sz="2000" dirty="0"/>
              <a:t>agreed upon by </a:t>
            </a:r>
            <a:r>
              <a:rPr lang="en-US" sz="2000" dirty="0" smtClean="0"/>
              <a:t>employee/supervisor based on budgetary constraints</a:t>
            </a:r>
            <a:endParaRPr lang="en-US" sz="2000" dirty="0"/>
          </a:p>
          <a:p>
            <a:pPr lvl="1"/>
            <a:r>
              <a:rPr lang="en-US" sz="2000" dirty="0" smtClean="0"/>
              <a:t>When employee works overtime, the choice </a:t>
            </a:r>
            <a:r>
              <a:rPr lang="en-US" sz="2000" dirty="0"/>
              <a:t>of overtime/compensatory time is employee’s alone</a:t>
            </a:r>
          </a:p>
          <a:p>
            <a:pPr lvl="1"/>
            <a:r>
              <a:rPr lang="en-US" sz="2000" dirty="0"/>
              <a:t>Reminder- maximum of 240 compensatory time can be carried. Anything above will be paid as overtime.</a:t>
            </a:r>
          </a:p>
        </p:txBody>
      </p:sp>
      <p:sp>
        <p:nvSpPr>
          <p:cNvPr id="4" name="Slide Number Placeholder 3"/>
          <p:cNvSpPr>
            <a:spLocks noGrp="1"/>
          </p:cNvSpPr>
          <p:nvPr>
            <p:ph type="sldNum" sz="quarter" idx="12"/>
          </p:nvPr>
        </p:nvSpPr>
        <p:spPr/>
        <p:txBody>
          <a:bodyPr/>
          <a:lstStyle/>
          <a:p>
            <a:fld id="{DF28FB93-0A08-4E7D-8E63-9EFA29F1E093}" type="slidenum">
              <a:rPr lang="en-US" smtClean="0"/>
              <a:pPr/>
              <a:t>11</a:t>
            </a:fld>
            <a:endParaRPr lang="en-US" dirty="0"/>
          </a:p>
        </p:txBody>
      </p:sp>
      <p:pic>
        <p:nvPicPr>
          <p:cNvPr id="6" name="Picture 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803762" y="1587410"/>
            <a:ext cx="972412" cy="1440611"/>
          </a:xfrm>
          <a:prstGeom prst="rect">
            <a:avLst/>
          </a:prstGeom>
        </p:spPr>
      </p:pic>
    </p:spTree>
    <p:extLst>
      <p:ext uri="{BB962C8B-B14F-4D97-AF65-F5344CB8AC3E}">
        <p14:creationId xmlns:p14="http://schemas.microsoft.com/office/powerpoint/2010/main" val="1455693693"/>
      </p:ext>
    </p:extLst>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1829"/>
            <a:ext cx="8305800" cy="609600"/>
          </a:xfrm>
        </p:spPr>
        <p:txBody>
          <a:bodyPr/>
          <a:lstStyle/>
          <a:p>
            <a:r>
              <a:rPr lang="en-US" b="1" dirty="0">
                <a:solidFill>
                  <a:srgbClr val="FFFFFF"/>
                </a:solidFill>
                <a:effectLst>
                  <a:outerShdw blurRad="38100" dist="38100" dir="2700000" algn="tl">
                    <a:srgbClr val="000000">
                      <a:alpha val="43137"/>
                    </a:srgbClr>
                  </a:outerShdw>
                </a:effectLst>
              </a:rPr>
              <a:t>Fair Labor Standards Act Says About</a:t>
            </a:r>
            <a:endParaRPr lang="en-US" dirty="0"/>
          </a:p>
        </p:txBody>
      </p:sp>
      <p:sp>
        <p:nvSpPr>
          <p:cNvPr id="3" name="Content Placeholder 2"/>
          <p:cNvSpPr>
            <a:spLocks noGrp="1"/>
          </p:cNvSpPr>
          <p:nvPr>
            <p:ph idx="1"/>
          </p:nvPr>
        </p:nvSpPr>
        <p:spPr>
          <a:xfrm>
            <a:off x="381000" y="2140524"/>
            <a:ext cx="8229600" cy="3751318"/>
          </a:xfrm>
        </p:spPr>
        <p:txBody>
          <a:bodyPr/>
          <a:lstStyle/>
          <a:p>
            <a:r>
              <a:rPr lang="en-US" dirty="0" smtClean="0"/>
              <a:t>Examples of Compensable Time</a:t>
            </a:r>
          </a:p>
          <a:p>
            <a:endParaRPr lang="en-US" dirty="0" smtClean="0"/>
          </a:p>
          <a:p>
            <a:pPr>
              <a:lnSpc>
                <a:spcPct val="90000"/>
              </a:lnSpc>
            </a:pPr>
            <a:r>
              <a:rPr lang="en-US" altLang="en-US" sz="2000" dirty="0"/>
              <a:t>Performing principal </a:t>
            </a:r>
            <a:r>
              <a:rPr lang="en-US" altLang="en-US" sz="2000" dirty="0" smtClean="0"/>
              <a:t>duties or closely related duties either during or outside of work hours</a:t>
            </a:r>
            <a:endParaRPr lang="en-US" altLang="en-US" sz="2000" dirty="0"/>
          </a:p>
          <a:p>
            <a:pPr>
              <a:lnSpc>
                <a:spcPct val="90000"/>
              </a:lnSpc>
            </a:pPr>
            <a:r>
              <a:rPr lang="en-US" altLang="en-US" sz="2000" dirty="0" smtClean="0"/>
              <a:t>Travel </a:t>
            </a:r>
            <a:r>
              <a:rPr lang="en-US" altLang="en-US" sz="2000" dirty="0"/>
              <a:t>time </a:t>
            </a:r>
            <a:r>
              <a:rPr lang="en-US" altLang="en-US" sz="2000" dirty="0" smtClean="0"/>
              <a:t>between campuses (Bowling Green or Firelands Campuses, or Perrysburg locations)</a:t>
            </a:r>
            <a:endParaRPr lang="en-US" altLang="en-US" sz="2000" dirty="0"/>
          </a:p>
          <a:p>
            <a:pPr>
              <a:lnSpc>
                <a:spcPct val="90000"/>
              </a:lnSpc>
            </a:pPr>
            <a:r>
              <a:rPr lang="en-US" altLang="en-US" sz="2000" dirty="0"/>
              <a:t>Employer required training</a:t>
            </a:r>
          </a:p>
          <a:p>
            <a:pPr>
              <a:lnSpc>
                <a:spcPct val="90000"/>
              </a:lnSpc>
            </a:pPr>
            <a:r>
              <a:rPr lang="en-US" altLang="en-US" sz="2000" dirty="0"/>
              <a:t>Breaks (&lt;20 minutes)</a:t>
            </a:r>
          </a:p>
          <a:p>
            <a:pPr>
              <a:lnSpc>
                <a:spcPct val="90000"/>
              </a:lnSpc>
            </a:pPr>
            <a:r>
              <a:rPr lang="en-US" altLang="en-US" sz="2000" dirty="0"/>
              <a:t>Pre- and </a:t>
            </a:r>
            <a:r>
              <a:rPr lang="en-US" altLang="en-US" sz="2000" dirty="0" err="1"/>
              <a:t>postliminary</a:t>
            </a:r>
            <a:r>
              <a:rPr lang="en-US" altLang="en-US" sz="2000" dirty="0"/>
              <a:t> activities</a:t>
            </a:r>
            <a:r>
              <a:rPr lang="en-US" altLang="en-US" sz="2400" dirty="0"/>
              <a:t> </a:t>
            </a:r>
            <a:r>
              <a:rPr lang="en-US" altLang="en-US" sz="1600" dirty="0"/>
              <a:t>(checking job locations, fueling cars, picking up mail at P.O., putting away tools at the end of the day)</a:t>
            </a:r>
            <a:endParaRPr lang="en-US" altLang="en-US" sz="2400"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12</a:t>
            </a:fld>
            <a:endParaRPr lang="en-US" dirty="0"/>
          </a:p>
        </p:txBody>
      </p:sp>
      <p:pic>
        <p:nvPicPr>
          <p:cNvPr id="6" name="Picture 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803762" y="1587410"/>
            <a:ext cx="972412" cy="1440611"/>
          </a:xfrm>
          <a:prstGeom prst="rect">
            <a:avLst/>
          </a:prstGeom>
        </p:spPr>
      </p:pic>
    </p:spTree>
    <p:extLst>
      <p:ext uri="{BB962C8B-B14F-4D97-AF65-F5344CB8AC3E}">
        <p14:creationId xmlns:p14="http://schemas.microsoft.com/office/powerpoint/2010/main" val="1489386841"/>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1829"/>
            <a:ext cx="83058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Says About</a:t>
            </a:r>
            <a:endParaRPr lang="en-US" dirty="0"/>
          </a:p>
        </p:txBody>
      </p:sp>
      <p:sp>
        <p:nvSpPr>
          <p:cNvPr id="3" name="Content Placeholder 2"/>
          <p:cNvSpPr>
            <a:spLocks noGrp="1"/>
          </p:cNvSpPr>
          <p:nvPr>
            <p:ph idx="1"/>
          </p:nvPr>
        </p:nvSpPr>
        <p:spPr>
          <a:xfrm>
            <a:off x="381000" y="2140524"/>
            <a:ext cx="8229600" cy="3751318"/>
          </a:xfrm>
        </p:spPr>
        <p:txBody>
          <a:bodyPr/>
          <a:lstStyle/>
          <a:p>
            <a:r>
              <a:rPr lang="en-US" dirty="0" smtClean="0"/>
              <a:t>Examples of Compensable Time</a:t>
            </a:r>
          </a:p>
          <a:p>
            <a:endParaRPr lang="en-US" dirty="0" smtClean="0"/>
          </a:p>
          <a:p>
            <a:pPr>
              <a:lnSpc>
                <a:spcPct val="75000"/>
              </a:lnSpc>
            </a:pPr>
            <a:r>
              <a:rPr lang="en-US" altLang="en-US" sz="2000" dirty="0"/>
              <a:t>Preparatory work related to principal duties</a:t>
            </a:r>
          </a:p>
          <a:p>
            <a:r>
              <a:rPr lang="en-US" altLang="en-US" sz="2000" dirty="0"/>
              <a:t>“Waiting” or “standing by” for work </a:t>
            </a:r>
          </a:p>
          <a:p>
            <a:r>
              <a:rPr lang="en-US" altLang="en-US" sz="2000" dirty="0"/>
              <a:t>“Unauthorized” work performed </a:t>
            </a:r>
            <a:r>
              <a:rPr lang="en-US" altLang="en-US" sz="1600" dirty="0"/>
              <a:t>(with or </a:t>
            </a:r>
            <a:r>
              <a:rPr lang="en-US" altLang="en-US" sz="1600" dirty="0" smtClean="0"/>
              <a:t>without </a:t>
            </a:r>
            <a:r>
              <a:rPr lang="en-US" altLang="en-US" sz="1600" dirty="0"/>
              <a:t>Supervisor’s knowledge)</a:t>
            </a:r>
            <a:endParaRPr lang="en-US" altLang="en-US" sz="2000" dirty="0"/>
          </a:p>
          <a:p>
            <a:pPr>
              <a:lnSpc>
                <a:spcPct val="75000"/>
              </a:lnSpc>
            </a:pPr>
            <a:r>
              <a:rPr lang="en-US" altLang="en-US" sz="2000" dirty="0"/>
              <a:t>Employee arrives early to work &amp; begins working</a:t>
            </a:r>
          </a:p>
          <a:p>
            <a:pPr>
              <a:lnSpc>
                <a:spcPct val="75000"/>
              </a:lnSpc>
            </a:pPr>
            <a:r>
              <a:rPr lang="en-US" altLang="en-US" sz="2000" dirty="0"/>
              <a:t>Meal time if an employee is not “free” from work duties</a:t>
            </a:r>
          </a:p>
        </p:txBody>
      </p:sp>
      <p:sp>
        <p:nvSpPr>
          <p:cNvPr id="4" name="Slide Number Placeholder 3"/>
          <p:cNvSpPr>
            <a:spLocks noGrp="1"/>
          </p:cNvSpPr>
          <p:nvPr>
            <p:ph type="sldNum" sz="quarter" idx="12"/>
          </p:nvPr>
        </p:nvSpPr>
        <p:spPr/>
        <p:txBody>
          <a:bodyPr/>
          <a:lstStyle/>
          <a:p>
            <a:fld id="{DF28FB93-0A08-4E7D-8E63-9EFA29F1E093}" type="slidenum">
              <a:rPr lang="en-US" smtClean="0"/>
              <a:pPr/>
              <a:t>13</a:t>
            </a:fld>
            <a:endParaRPr lang="en-US" dirty="0"/>
          </a:p>
        </p:txBody>
      </p:sp>
      <p:pic>
        <p:nvPicPr>
          <p:cNvPr id="7" name="Picture 9"/>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819900" y="5028242"/>
            <a:ext cx="12954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89920"/>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1829"/>
            <a:ext cx="83058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Says About</a:t>
            </a:r>
            <a:endParaRPr lang="en-US" dirty="0"/>
          </a:p>
        </p:txBody>
      </p:sp>
      <p:sp>
        <p:nvSpPr>
          <p:cNvPr id="3" name="Content Placeholder 2"/>
          <p:cNvSpPr>
            <a:spLocks noGrp="1"/>
          </p:cNvSpPr>
          <p:nvPr>
            <p:ph idx="1"/>
          </p:nvPr>
        </p:nvSpPr>
        <p:spPr>
          <a:xfrm>
            <a:off x="381000" y="1587410"/>
            <a:ext cx="7776882" cy="4304432"/>
          </a:xfrm>
        </p:spPr>
        <p:txBody>
          <a:bodyPr/>
          <a:lstStyle/>
          <a:p>
            <a:pPr>
              <a:buNone/>
            </a:pPr>
            <a:r>
              <a:rPr lang="en-US" altLang="en-US" dirty="0">
                <a:latin typeface="Garamond" panose="02020404030301010803" pitchFamily="18" charset="0"/>
              </a:rPr>
              <a:t>UNAUTHORIZED WORK</a:t>
            </a:r>
          </a:p>
          <a:p>
            <a:endParaRPr lang="en-US" altLang="en-US" dirty="0" smtClean="0"/>
          </a:p>
          <a:p>
            <a:r>
              <a:rPr lang="en-US" altLang="en-US" sz="2000" dirty="0" smtClean="0"/>
              <a:t>Work </a:t>
            </a:r>
            <a:r>
              <a:rPr lang="en-US" altLang="en-US" sz="2000" dirty="0"/>
              <a:t>not requested but “suffered or </a:t>
            </a:r>
            <a:r>
              <a:rPr lang="en-US" altLang="en-US" sz="2000" dirty="0" smtClean="0"/>
              <a:t>permitted</a:t>
            </a:r>
            <a:r>
              <a:rPr lang="en-US" altLang="en-US" sz="2000" dirty="0"/>
              <a:t>” </a:t>
            </a:r>
            <a:r>
              <a:rPr lang="en-US" altLang="en-US" sz="2000" dirty="0" smtClean="0"/>
              <a:t>and </a:t>
            </a:r>
          </a:p>
          <a:p>
            <a:pPr marL="0" indent="0">
              <a:buNone/>
            </a:pPr>
            <a:r>
              <a:rPr lang="en-US" altLang="en-US" sz="2000" dirty="0" smtClean="0"/>
              <a:t>     must be </a:t>
            </a:r>
            <a:r>
              <a:rPr lang="en-US" altLang="en-US" sz="2000" dirty="0"/>
              <a:t>counted as time worked</a:t>
            </a:r>
          </a:p>
          <a:p>
            <a:r>
              <a:rPr lang="en-US" altLang="en-US" sz="2000" dirty="0"/>
              <a:t>Standard is whether the employer knows or has </a:t>
            </a:r>
            <a:r>
              <a:rPr lang="en-US" altLang="en-US" sz="2000" u="sng" dirty="0"/>
              <a:t>reason to believe</a:t>
            </a:r>
            <a:r>
              <a:rPr lang="en-US" altLang="en-US" sz="2000" dirty="0"/>
              <a:t> the work is being performed</a:t>
            </a:r>
          </a:p>
        </p:txBody>
      </p:sp>
      <p:sp>
        <p:nvSpPr>
          <p:cNvPr id="4" name="Slide Number Placeholder 3"/>
          <p:cNvSpPr>
            <a:spLocks noGrp="1"/>
          </p:cNvSpPr>
          <p:nvPr>
            <p:ph type="sldNum" sz="quarter" idx="12"/>
          </p:nvPr>
        </p:nvSpPr>
        <p:spPr/>
        <p:txBody>
          <a:bodyPr/>
          <a:lstStyle/>
          <a:p>
            <a:fld id="{DF28FB93-0A08-4E7D-8E63-9EFA29F1E093}" type="slidenum">
              <a:rPr lang="en-US" smtClean="0"/>
              <a:pPr/>
              <a:t>14</a:t>
            </a:fld>
            <a:endParaRPr lang="en-US" dirty="0"/>
          </a:p>
        </p:txBody>
      </p:sp>
      <p:pic>
        <p:nvPicPr>
          <p:cNvPr id="8" name="Picture 9"/>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972300" y="5151952"/>
            <a:ext cx="12954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9666674"/>
      </p:ext>
    </p:extLst>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1829"/>
            <a:ext cx="8305800" cy="609600"/>
          </a:xfrm>
        </p:spPr>
        <p:txBody>
          <a:bodyPr/>
          <a:lstStyle/>
          <a:p>
            <a:r>
              <a:rPr lang="en-US" b="1" dirty="0" smtClean="0">
                <a:solidFill>
                  <a:schemeClr val="bg1"/>
                </a:solidFill>
                <a:effectLst>
                  <a:outerShdw blurRad="38100" dist="38100" dir="2700000" algn="tl">
                    <a:srgbClr val="000000">
                      <a:alpha val="43137"/>
                    </a:srgbClr>
                  </a:outerShdw>
                </a:effectLst>
              </a:rPr>
              <a:t>Office of Human Resources Says About</a:t>
            </a:r>
            <a:endParaRPr lang="en-US" dirty="0"/>
          </a:p>
        </p:txBody>
      </p:sp>
      <p:sp>
        <p:nvSpPr>
          <p:cNvPr id="3" name="Content Placeholder 2"/>
          <p:cNvSpPr>
            <a:spLocks noGrp="1"/>
          </p:cNvSpPr>
          <p:nvPr>
            <p:ph idx="1"/>
          </p:nvPr>
        </p:nvSpPr>
        <p:spPr>
          <a:xfrm>
            <a:off x="381000" y="1508653"/>
            <a:ext cx="7776882" cy="4304432"/>
          </a:xfrm>
        </p:spPr>
        <p:txBody>
          <a:bodyPr/>
          <a:lstStyle/>
          <a:p>
            <a:pPr>
              <a:buNone/>
            </a:pPr>
            <a:r>
              <a:rPr lang="en-US" altLang="en-US" dirty="0" smtClean="0">
                <a:latin typeface="Garamond" panose="02020404030301010803" pitchFamily="18" charset="0"/>
              </a:rPr>
              <a:t>Supervisor’s Handling of Overtime</a:t>
            </a:r>
            <a:endParaRPr lang="en-US" altLang="en-US" dirty="0">
              <a:latin typeface="Garamond" panose="02020404030301010803" pitchFamily="18" charset="0"/>
            </a:endParaRPr>
          </a:p>
          <a:p>
            <a:endParaRPr lang="en-US" altLang="en-US" dirty="0" smtClean="0"/>
          </a:p>
          <a:p>
            <a:r>
              <a:rPr lang="en-US" altLang="en-US" sz="2000" dirty="0" smtClean="0"/>
              <a:t>Overtime needs to be approved by the supervisor prior the event, if at all possible.</a:t>
            </a:r>
          </a:p>
          <a:p>
            <a:r>
              <a:rPr lang="en-US" altLang="en-US" sz="2000" dirty="0" smtClean="0"/>
              <a:t>Collaborate with your employees.  Encourage them to let you know if they are working more than 8 hours each day.</a:t>
            </a:r>
          </a:p>
          <a:p>
            <a:r>
              <a:rPr lang="en-US" altLang="en-US" sz="2000" dirty="0" smtClean="0"/>
              <a:t>Some times of year overtime/compensatory time are inevitable (e.g.- beginning of the academic year). Work with your employees to make sure the job gets done while staying in budget.</a:t>
            </a:r>
          </a:p>
          <a:p>
            <a:r>
              <a:rPr lang="en-US" altLang="en-US" sz="2000" dirty="0" smtClean="0"/>
              <a:t>Creative scheduling.  If an employee is needed until 7 p.m. one evening; schedule them to come in at 10 a.m. that morning.</a:t>
            </a:r>
            <a:endParaRPr lang="en-US" altLang="en-US" sz="2000"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15</a:t>
            </a:fld>
            <a:endParaRPr lang="en-US" dirty="0"/>
          </a:p>
        </p:txBody>
      </p:sp>
      <p:pic>
        <p:nvPicPr>
          <p:cNvPr id="8" name="Picture 9"/>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999194" y="5206709"/>
            <a:ext cx="12954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7927539"/>
      </p:ext>
    </p:extLst>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1829"/>
            <a:ext cx="8305800" cy="609600"/>
          </a:xfrm>
        </p:spPr>
        <p:txBody>
          <a:bodyPr/>
          <a:lstStyle/>
          <a:p>
            <a:r>
              <a:rPr lang="en-US" b="1" dirty="0" smtClean="0">
                <a:solidFill>
                  <a:schemeClr val="bg1"/>
                </a:solidFill>
                <a:effectLst>
                  <a:outerShdw blurRad="38100" dist="38100" dir="2700000" algn="tl">
                    <a:srgbClr val="000000">
                      <a:alpha val="43137"/>
                    </a:srgbClr>
                  </a:outerShdw>
                </a:effectLst>
              </a:rPr>
              <a:t>Office of Human Resources Says About</a:t>
            </a:r>
            <a:endParaRPr lang="en-US" dirty="0"/>
          </a:p>
        </p:txBody>
      </p:sp>
      <p:sp>
        <p:nvSpPr>
          <p:cNvPr id="3" name="Content Placeholder 2"/>
          <p:cNvSpPr>
            <a:spLocks noGrp="1"/>
          </p:cNvSpPr>
          <p:nvPr>
            <p:ph idx="1"/>
          </p:nvPr>
        </p:nvSpPr>
        <p:spPr>
          <a:xfrm>
            <a:off x="381000" y="1437892"/>
            <a:ext cx="7776882" cy="4478814"/>
          </a:xfrm>
        </p:spPr>
        <p:txBody>
          <a:bodyPr/>
          <a:lstStyle/>
          <a:p>
            <a:pPr>
              <a:buNone/>
            </a:pPr>
            <a:r>
              <a:rPr lang="en-US" altLang="en-US" dirty="0" smtClean="0">
                <a:latin typeface="Garamond" panose="02020404030301010803" pitchFamily="18" charset="0"/>
              </a:rPr>
              <a:t>Non Exempt Employee Travel </a:t>
            </a:r>
            <a:endParaRPr lang="en-US" altLang="en-US" dirty="0">
              <a:latin typeface="Garamond" panose="02020404030301010803" pitchFamily="18" charset="0"/>
            </a:endParaRPr>
          </a:p>
          <a:p>
            <a:endParaRPr lang="en-US" altLang="en-US" dirty="0" smtClean="0"/>
          </a:p>
          <a:p>
            <a:r>
              <a:rPr lang="en-US" altLang="en-US" sz="2000" dirty="0" smtClean="0"/>
              <a:t>Not considered work time:</a:t>
            </a:r>
          </a:p>
          <a:p>
            <a:pPr lvl="1"/>
            <a:r>
              <a:rPr lang="en-US" altLang="en-US" sz="1800" dirty="0" smtClean="0"/>
              <a:t>Travel as a passenger outside normal working hours</a:t>
            </a:r>
          </a:p>
          <a:p>
            <a:pPr lvl="1"/>
            <a:r>
              <a:rPr lang="en-US" altLang="en-US" sz="1800" dirty="0" smtClean="0"/>
              <a:t>Normal home to work travel</a:t>
            </a:r>
          </a:p>
          <a:p>
            <a:pPr lvl="1">
              <a:buClr>
                <a:srgbClr val="F2A10E"/>
              </a:buClr>
            </a:pPr>
            <a:r>
              <a:rPr lang="en-US" altLang="en-US" sz="1800" dirty="0" smtClean="0"/>
              <a:t>Meal periods</a:t>
            </a:r>
            <a:endParaRPr lang="en-US" altLang="en-US" sz="1800" dirty="0"/>
          </a:p>
          <a:p>
            <a:pPr marL="457200" lvl="1" indent="0">
              <a:buClr>
                <a:srgbClr val="F2A10E"/>
              </a:buClr>
              <a:buNone/>
            </a:pPr>
            <a:endParaRPr lang="en-US" altLang="en-US" sz="1800" dirty="0"/>
          </a:p>
          <a:p>
            <a:pPr marL="400050">
              <a:buClr>
                <a:srgbClr val="F2A10E"/>
              </a:buClr>
              <a:buFont typeface="Garamond" panose="02020404030301010803" pitchFamily="18" charset="0"/>
              <a:buChar char="»"/>
            </a:pPr>
            <a:r>
              <a:rPr lang="en-US" altLang="en-US" sz="2000" dirty="0" smtClean="0"/>
              <a:t>Considered work time:</a:t>
            </a:r>
          </a:p>
          <a:p>
            <a:pPr lvl="1"/>
            <a:r>
              <a:rPr lang="en-US" altLang="en-US" sz="1800" dirty="0" smtClean="0"/>
              <a:t>Travel as a driver</a:t>
            </a:r>
          </a:p>
          <a:p>
            <a:pPr lvl="1"/>
            <a:r>
              <a:rPr lang="en-US" altLang="en-US" sz="1800" dirty="0" smtClean="0"/>
              <a:t>Home to work on a special one day assignment in another city</a:t>
            </a:r>
          </a:p>
          <a:p>
            <a:pPr lvl="1"/>
            <a:r>
              <a:rPr lang="en-US" altLang="en-US" sz="1800" dirty="0" smtClean="0"/>
              <a:t>Travel that is all in a day’s work (travel is principal activity of the day).</a:t>
            </a:r>
          </a:p>
          <a:p>
            <a:pPr lvl="1"/>
            <a:r>
              <a:rPr lang="en-US" altLang="en-US" sz="1800" dirty="0" smtClean="0"/>
              <a:t>Travel away from home community (travel overnight)</a:t>
            </a:r>
          </a:p>
        </p:txBody>
      </p:sp>
      <p:sp>
        <p:nvSpPr>
          <p:cNvPr id="4" name="Slide Number Placeholder 3"/>
          <p:cNvSpPr>
            <a:spLocks noGrp="1"/>
          </p:cNvSpPr>
          <p:nvPr>
            <p:ph type="sldNum" sz="quarter" idx="12"/>
          </p:nvPr>
        </p:nvSpPr>
        <p:spPr/>
        <p:txBody>
          <a:bodyPr/>
          <a:lstStyle/>
          <a:p>
            <a:fld id="{DF28FB93-0A08-4E7D-8E63-9EFA29F1E093}" type="slidenum">
              <a:rPr lang="en-US" smtClean="0"/>
              <a:pPr/>
              <a:t>16</a:t>
            </a:fld>
            <a:endParaRPr lang="en-US" dirty="0"/>
          </a:p>
        </p:txBody>
      </p:sp>
      <p:pic>
        <p:nvPicPr>
          <p:cNvPr id="6" name="Picture 5"/>
          <p:cNvPicPr/>
          <p:nvPr/>
        </p:nvPicPr>
        <p:blipFill>
          <a:blip r:embed="rId2" cstate="email">
            <a:extLst>
              <a:ext uri="{28A0092B-C50C-407E-A947-70E740481C1C}">
                <a14:useLocalDpi xmlns:a14="http://schemas.microsoft.com/office/drawing/2010/main" val="0"/>
              </a:ext>
            </a:extLst>
          </a:blip>
          <a:stretch>
            <a:fillRect/>
          </a:stretch>
        </p:blipFill>
        <p:spPr>
          <a:xfrm>
            <a:off x="6845673" y="4153274"/>
            <a:ext cx="1966632" cy="1037291"/>
          </a:xfrm>
          <a:prstGeom prst="rect">
            <a:avLst/>
          </a:prstGeom>
        </p:spPr>
      </p:pic>
    </p:spTree>
    <p:extLst>
      <p:ext uri="{BB962C8B-B14F-4D97-AF65-F5344CB8AC3E}">
        <p14:creationId xmlns:p14="http://schemas.microsoft.com/office/powerpoint/2010/main" val="470930601"/>
      </p:ext>
    </p:extLst>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1829"/>
            <a:ext cx="8305800" cy="609600"/>
          </a:xfrm>
        </p:spPr>
        <p:txBody>
          <a:bodyPr/>
          <a:lstStyle/>
          <a:p>
            <a:r>
              <a:rPr lang="en-US" b="1" dirty="0" smtClean="0">
                <a:solidFill>
                  <a:schemeClr val="bg1"/>
                </a:solidFill>
                <a:effectLst>
                  <a:outerShdw blurRad="38100" dist="38100" dir="2700000" algn="tl">
                    <a:srgbClr val="000000">
                      <a:alpha val="43137"/>
                    </a:srgbClr>
                  </a:outerShdw>
                </a:effectLst>
              </a:rPr>
              <a:t>Office of Human Resources Says About</a:t>
            </a:r>
            <a:endParaRPr lang="en-US" dirty="0"/>
          </a:p>
        </p:txBody>
      </p:sp>
      <p:sp>
        <p:nvSpPr>
          <p:cNvPr id="3" name="Content Placeholder 2"/>
          <p:cNvSpPr>
            <a:spLocks noGrp="1"/>
          </p:cNvSpPr>
          <p:nvPr>
            <p:ph idx="1"/>
          </p:nvPr>
        </p:nvSpPr>
        <p:spPr>
          <a:xfrm>
            <a:off x="380999" y="1437892"/>
            <a:ext cx="7992035" cy="4478814"/>
          </a:xfrm>
        </p:spPr>
        <p:txBody>
          <a:bodyPr/>
          <a:lstStyle/>
          <a:p>
            <a:pPr>
              <a:buNone/>
            </a:pPr>
            <a:r>
              <a:rPr lang="en-US" altLang="en-US" dirty="0" smtClean="0">
                <a:latin typeface="Garamond" panose="02020404030301010803" pitchFamily="18" charset="0"/>
              </a:rPr>
              <a:t>What is Considered Non Exempt Employee Work Time </a:t>
            </a:r>
            <a:endParaRPr lang="en-US" altLang="en-US" dirty="0">
              <a:latin typeface="Garamond" panose="02020404030301010803" pitchFamily="18" charset="0"/>
            </a:endParaRPr>
          </a:p>
          <a:p>
            <a:endParaRPr lang="en-US" altLang="en-US" dirty="0" smtClean="0"/>
          </a:p>
          <a:p>
            <a:r>
              <a:rPr lang="en-US" altLang="en-US" sz="2000" dirty="0" smtClean="0"/>
              <a:t>Not considered work time:</a:t>
            </a:r>
          </a:p>
          <a:p>
            <a:pPr lvl="1"/>
            <a:r>
              <a:rPr lang="en-US" altLang="en-US" sz="1800" dirty="0" smtClean="0"/>
              <a:t>Period of freedom: engaging in normal private activities</a:t>
            </a:r>
          </a:p>
          <a:p>
            <a:pPr lvl="1"/>
            <a:r>
              <a:rPr lang="en-US" altLang="en-US" sz="1800" dirty="0" smtClean="0"/>
              <a:t>Come and go time: free to leave and come back</a:t>
            </a:r>
          </a:p>
          <a:p>
            <a:pPr lvl="1">
              <a:buClr>
                <a:srgbClr val="F2A10E"/>
              </a:buClr>
            </a:pPr>
            <a:r>
              <a:rPr lang="en-US" altLang="en-US" sz="1800" dirty="0" smtClean="0"/>
              <a:t>Meal periods-must be at least 30 minutes long and relieved of all duties</a:t>
            </a:r>
            <a:endParaRPr lang="en-US" altLang="en-US" sz="1800" dirty="0"/>
          </a:p>
          <a:p>
            <a:pPr marL="457200" lvl="1" indent="0">
              <a:buClr>
                <a:srgbClr val="F2A10E"/>
              </a:buClr>
              <a:buNone/>
            </a:pPr>
            <a:endParaRPr lang="en-US" altLang="en-US" sz="1800" dirty="0"/>
          </a:p>
          <a:p>
            <a:pPr marL="400050">
              <a:buClr>
                <a:srgbClr val="F2A10E"/>
              </a:buClr>
              <a:buFont typeface="Garamond" panose="02020404030301010803" pitchFamily="18" charset="0"/>
              <a:buChar char="»"/>
            </a:pPr>
            <a:r>
              <a:rPr lang="en-US" altLang="en-US" sz="2000" dirty="0" smtClean="0"/>
              <a:t>Considered work time:</a:t>
            </a:r>
          </a:p>
          <a:p>
            <a:pPr lvl="1"/>
            <a:r>
              <a:rPr lang="en-US" altLang="en-US" sz="1800" dirty="0" smtClean="0"/>
              <a:t>On duty time- any time actually worked is paid time</a:t>
            </a:r>
          </a:p>
          <a:p>
            <a:pPr lvl="1"/>
            <a:r>
              <a:rPr lang="en-US" altLang="en-US" sz="1800" dirty="0" smtClean="0"/>
              <a:t>Waiting time-paid time unless employee is relieved of all duties until needed</a:t>
            </a:r>
          </a:p>
          <a:p>
            <a:pPr lvl="1"/>
            <a:r>
              <a:rPr lang="en-US" altLang="en-US" sz="1800" dirty="0" smtClean="0"/>
              <a:t>Sleep time-if a shift or tour is less than 24 hours, all time is paid</a:t>
            </a:r>
          </a:p>
        </p:txBody>
      </p:sp>
      <p:sp>
        <p:nvSpPr>
          <p:cNvPr id="4" name="Slide Number Placeholder 3"/>
          <p:cNvSpPr>
            <a:spLocks noGrp="1"/>
          </p:cNvSpPr>
          <p:nvPr>
            <p:ph type="sldNum" sz="quarter" idx="12"/>
          </p:nvPr>
        </p:nvSpPr>
        <p:spPr/>
        <p:txBody>
          <a:bodyPr/>
          <a:lstStyle/>
          <a:p>
            <a:fld id="{DF28FB93-0A08-4E7D-8E63-9EFA29F1E093}" type="slidenum">
              <a:rPr lang="en-US" smtClean="0"/>
              <a:pPr/>
              <a:t>17</a:t>
            </a:fld>
            <a:endParaRPr lang="en-US" dirty="0"/>
          </a:p>
        </p:txBody>
      </p:sp>
      <p:pic>
        <p:nvPicPr>
          <p:cNvPr id="6" name="Picture 5"/>
          <p:cNvPicPr/>
          <p:nvPr/>
        </p:nvPicPr>
        <p:blipFill>
          <a:blip r:embed="rId2" cstate="email">
            <a:extLst>
              <a:ext uri="{28A0092B-C50C-407E-A947-70E740481C1C}">
                <a14:useLocalDpi xmlns:a14="http://schemas.microsoft.com/office/drawing/2010/main" val="0"/>
              </a:ext>
            </a:extLst>
          </a:blip>
          <a:stretch>
            <a:fillRect/>
          </a:stretch>
        </p:blipFill>
        <p:spPr>
          <a:xfrm>
            <a:off x="7005917" y="5187126"/>
            <a:ext cx="1680883" cy="846122"/>
          </a:xfrm>
          <a:prstGeom prst="rect">
            <a:avLst/>
          </a:prstGeom>
        </p:spPr>
      </p:pic>
    </p:spTree>
    <p:extLst>
      <p:ext uri="{BB962C8B-B14F-4D97-AF65-F5344CB8AC3E}">
        <p14:creationId xmlns:p14="http://schemas.microsoft.com/office/powerpoint/2010/main" val="567387811"/>
      </p:ext>
    </p:extLst>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1829"/>
            <a:ext cx="83058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Says About</a:t>
            </a:r>
            <a:endParaRPr lang="en-US" dirty="0"/>
          </a:p>
        </p:txBody>
      </p:sp>
      <p:sp>
        <p:nvSpPr>
          <p:cNvPr id="3" name="Content Placeholder 2"/>
          <p:cNvSpPr>
            <a:spLocks noGrp="1"/>
          </p:cNvSpPr>
          <p:nvPr>
            <p:ph idx="1"/>
          </p:nvPr>
        </p:nvSpPr>
        <p:spPr>
          <a:xfrm>
            <a:off x="381000" y="1587410"/>
            <a:ext cx="8386482" cy="4304432"/>
          </a:xfrm>
        </p:spPr>
        <p:txBody>
          <a:bodyPr/>
          <a:lstStyle/>
          <a:p>
            <a:pPr>
              <a:buNone/>
            </a:pPr>
            <a:r>
              <a:rPr lang="en-US" altLang="en-US" dirty="0" smtClean="0">
                <a:latin typeface="Garamond" panose="02020404030301010803" pitchFamily="18" charset="0"/>
              </a:rPr>
              <a:t>FLSA Violations/Penalties</a:t>
            </a:r>
            <a:endParaRPr lang="en-US" altLang="en-US" dirty="0">
              <a:latin typeface="Garamond" panose="02020404030301010803" pitchFamily="18" charset="0"/>
            </a:endParaRPr>
          </a:p>
          <a:p>
            <a:endParaRPr lang="en-US" altLang="en-US" dirty="0" smtClean="0"/>
          </a:p>
          <a:p>
            <a:pPr>
              <a:lnSpc>
                <a:spcPct val="90000"/>
              </a:lnSpc>
            </a:pPr>
            <a:r>
              <a:rPr lang="en-US" altLang="en-US" sz="2000" dirty="0"/>
              <a:t>U.S. Department of Labor enforces FLSA</a:t>
            </a:r>
          </a:p>
          <a:p>
            <a:pPr>
              <a:lnSpc>
                <a:spcPct val="90000"/>
              </a:lnSpc>
            </a:pPr>
            <a:r>
              <a:rPr lang="en-US" altLang="en-US" sz="2000" dirty="0"/>
              <a:t>Burden of proof is on the employer</a:t>
            </a:r>
          </a:p>
          <a:p>
            <a:pPr>
              <a:lnSpc>
                <a:spcPct val="90000"/>
              </a:lnSpc>
            </a:pPr>
            <a:r>
              <a:rPr lang="en-US" altLang="en-US" sz="2000" dirty="0"/>
              <a:t>Employees can sue their employers for the recovery of back wages &amp; liquidated damages </a:t>
            </a:r>
            <a:r>
              <a:rPr lang="en-US" altLang="en-US" sz="2000" dirty="0" smtClean="0"/>
              <a:t>if found </a:t>
            </a:r>
            <a:r>
              <a:rPr lang="en-US" altLang="en-US" sz="2000" dirty="0"/>
              <a:t>to be willful</a:t>
            </a:r>
          </a:p>
          <a:p>
            <a:pPr>
              <a:lnSpc>
                <a:spcPct val="90000"/>
              </a:lnSpc>
            </a:pPr>
            <a:r>
              <a:rPr lang="en-US" altLang="en-US" sz="2000" dirty="0"/>
              <a:t>Employer cannot retaliate </a:t>
            </a:r>
            <a:r>
              <a:rPr lang="en-US" altLang="en-US" sz="2000" dirty="0" smtClean="0"/>
              <a:t>against </a:t>
            </a:r>
            <a:r>
              <a:rPr lang="en-US" altLang="en-US" sz="2000" dirty="0"/>
              <a:t>employee for “whistle </a:t>
            </a:r>
            <a:r>
              <a:rPr lang="en-US" altLang="en-US" sz="2000" dirty="0" smtClean="0"/>
              <a:t>blowing”</a:t>
            </a:r>
          </a:p>
          <a:p>
            <a:pPr>
              <a:lnSpc>
                <a:spcPct val="90000"/>
              </a:lnSpc>
            </a:pPr>
            <a:r>
              <a:rPr lang="en-US" altLang="en-US" sz="2000" dirty="0" smtClean="0"/>
              <a:t>Potential penalties can include:</a:t>
            </a:r>
          </a:p>
          <a:p>
            <a:pPr lvl="1">
              <a:lnSpc>
                <a:spcPct val="90000"/>
              </a:lnSpc>
            </a:pPr>
            <a:r>
              <a:rPr lang="en-US" altLang="en-US" sz="1800" dirty="0" smtClean="0"/>
              <a:t>Payment of unpaid wages (2-3 years of back wages in willful cases)</a:t>
            </a:r>
          </a:p>
          <a:p>
            <a:pPr lvl="1">
              <a:lnSpc>
                <a:spcPct val="90000"/>
              </a:lnSpc>
            </a:pPr>
            <a:r>
              <a:rPr lang="en-US" altLang="en-US" sz="1800" dirty="0" smtClean="0"/>
              <a:t>Potential large fines </a:t>
            </a:r>
          </a:p>
          <a:p>
            <a:pPr lvl="1">
              <a:lnSpc>
                <a:spcPct val="90000"/>
              </a:lnSpc>
            </a:pPr>
            <a:r>
              <a:rPr lang="en-US" altLang="en-US" sz="1800" dirty="0" smtClean="0"/>
              <a:t>Imprisonment</a:t>
            </a:r>
          </a:p>
          <a:p>
            <a:pPr lvl="1">
              <a:lnSpc>
                <a:spcPct val="90000"/>
              </a:lnSpc>
            </a:pPr>
            <a:r>
              <a:rPr lang="en-US" altLang="en-US" sz="1800" dirty="0" smtClean="0"/>
              <a:t>Attorney’s fees and court costs</a:t>
            </a:r>
          </a:p>
          <a:p>
            <a:pPr lvl="1">
              <a:lnSpc>
                <a:spcPct val="90000"/>
              </a:lnSpc>
            </a:pPr>
            <a:r>
              <a:rPr lang="en-US" altLang="en-US" sz="1800" dirty="0" smtClean="0"/>
              <a:t>Individual liability</a:t>
            </a:r>
            <a:endParaRPr lang="en-US" altLang="en-US" sz="1800"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18</a:t>
            </a:fld>
            <a:endParaRPr lang="en-US" dirty="0"/>
          </a:p>
        </p:txBody>
      </p:sp>
      <p:pic>
        <p:nvPicPr>
          <p:cNvPr id="7" name="Picture 9"/>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010400" y="5255734"/>
            <a:ext cx="12192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5851357"/>
      </p:ext>
    </p:extLst>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26623"/>
            <a:ext cx="8229600" cy="609600"/>
          </a:xfrm>
        </p:spPr>
        <p:txBody>
          <a:bodyPr/>
          <a:lstStyle/>
          <a:p>
            <a:r>
              <a:rPr lang="en-US" b="1" dirty="0" smtClean="0">
                <a:solidFill>
                  <a:schemeClr val="bg1"/>
                </a:solidFill>
                <a:effectLst>
                  <a:outerShdw blurRad="38100" dist="38100" dir="2700000" algn="tl">
                    <a:srgbClr val="000000">
                      <a:alpha val="43137"/>
                    </a:srgbClr>
                  </a:outerShdw>
                </a:effectLst>
              </a:rPr>
              <a:t>Fair Labor Standards Act Quiz</a:t>
            </a:r>
            <a:endParaRPr lang="en-US" dirty="0"/>
          </a:p>
        </p:txBody>
      </p:sp>
      <p:sp>
        <p:nvSpPr>
          <p:cNvPr id="3" name="Content Placeholder 2"/>
          <p:cNvSpPr>
            <a:spLocks noGrp="1"/>
          </p:cNvSpPr>
          <p:nvPr>
            <p:ph idx="1"/>
          </p:nvPr>
        </p:nvSpPr>
        <p:spPr>
          <a:xfrm>
            <a:off x="304800" y="1449238"/>
            <a:ext cx="8382000" cy="3624267"/>
          </a:xfrm>
        </p:spPr>
        <p:txBody>
          <a:bodyPr/>
          <a:lstStyle/>
          <a:p>
            <a:pPr marL="457200" indent="-457200">
              <a:buFont typeface="+mj-lt"/>
              <a:buAutoNum type="arabicPeriod"/>
            </a:pPr>
            <a:r>
              <a:rPr lang="en-US" sz="2000" dirty="0" smtClean="0"/>
              <a:t>An </a:t>
            </a:r>
            <a:r>
              <a:rPr lang="en-US" sz="2000" dirty="0"/>
              <a:t>hourly employee goes to their supervisor and has a question regarding extra time that they have worked that week.  The incumbent has worked eight (8) hours over the forty (40) hours.  In addition, the employee has a total of two hundred thirty eight (238) hours of compensatory time accrued already.   As the direct supervisor, what would be the correct response to the employee? </a:t>
            </a:r>
            <a:endParaRPr lang="en-US" sz="2000" dirty="0" smtClean="0"/>
          </a:p>
          <a:p>
            <a:pPr marL="457200" indent="-457200">
              <a:buFont typeface="+mj-lt"/>
              <a:buAutoNum type="arabicPeriod"/>
            </a:pPr>
            <a:endParaRPr lang="en-US" sz="2000" dirty="0"/>
          </a:p>
          <a:p>
            <a:pPr marL="1200150" lvl="2" indent="-342900">
              <a:buFont typeface="+mj-lt"/>
              <a:buAutoNum type="alphaUcPeriod" startAt="3"/>
            </a:pPr>
            <a:r>
              <a:rPr lang="en-US" sz="1800" dirty="0" smtClean="0"/>
              <a:t>Discuss </a:t>
            </a:r>
            <a:r>
              <a:rPr lang="en-US" sz="1800" dirty="0"/>
              <a:t>with employee that it is their choice how they decide to use the extra time, but remind them that they can bank only 240 of compensatory time and the rest they should use as overtime</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19</a:t>
            </a:fld>
            <a:endParaRPr lang="en-US" dirty="0"/>
          </a:p>
        </p:txBody>
      </p:sp>
    </p:spTree>
    <p:extLst>
      <p:ext uri="{BB962C8B-B14F-4D97-AF65-F5344CB8AC3E}">
        <p14:creationId xmlns:p14="http://schemas.microsoft.com/office/powerpoint/2010/main" val="83466727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615" y="626623"/>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Overview</a:t>
            </a:r>
            <a:endParaRPr lang="en-US" dirty="0"/>
          </a:p>
        </p:txBody>
      </p:sp>
      <p:sp>
        <p:nvSpPr>
          <p:cNvPr id="3" name="Content Placeholder 2"/>
          <p:cNvSpPr>
            <a:spLocks noGrp="1"/>
          </p:cNvSpPr>
          <p:nvPr>
            <p:ph idx="1"/>
          </p:nvPr>
        </p:nvSpPr>
        <p:spPr>
          <a:xfrm>
            <a:off x="381000" y="1846729"/>
            <a:ext cx="8229600" cy="3693459"/>
          </a:xfrm>
        </p:spPr>
        <p:txBody>
          <a:bodyPr/>
          <a:lstStyle/>
          <a:p>
            <a:r>
              <a:rPr lang="en-US" dirty="0" smtClean="0"/>
              <a:t>Agenda-</a:t>
            </a:r>
          </a:p>
          <a:p>
            <a:endParaRPr lang="en-US" dirty="0" smtClean="0"/>
          </a:p>
          <a:p>
            <a:pPr lvl="1"/>
            <a:r>
              <a:rPr lang="en-US" dirty="0" smtClean="0"/>
              <a:t>Review of Fair Labor Standards Act (FLSA)</a:t>
            </a:r>
          </a:p>
          <a:p>
            <a:pPr lvl="1"/>
            <a:r>
              <a:rPr lang="en-US" dirty="0" smtClean="0"/>
              <a:t>Review of BGSU Handbooks and related policies </a:t>
            </a:r>
            <a:endParaRPr lang="en-US" strike="sngStrike" dirty="0" smtClean="0"/>
          </a:p>
          <a:p>
            <a:pPr lvl="1"/>
            <a:r>
              <a:rPr lang="en-US" dirty="0" smtClean="0"/>
              <a:t>Quiz</a:t>
            </a:r>
          </a:p>
          <a:p>
            <a:pPr lvl="1"/>
            <a:r>
              <a:rPr lang="en-US" dirty="0" smtClean="0"/>
              <a:t>Questions</a:t>
            </a:r>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2</a:t>
            </a:fld>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304684" y="4304581"/>
            <a:ext cx="2382116" cy="158618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147645784"/>
      </p:ext>
    </p:extLst>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59081"/>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Quiz</a:t>
            </a:r>
            <a:endParaRPr lang="en-US" dirty="0"/>
          </a:p>
        </p:txBody>
      </p:sp>
      <p:sp>
        <p:nvSpPr>
          <p:cNvPr id="3" name="Content Placeholder 2"/>
          <p:cNvSpPr>
            <a:spLocks noGrp="1"/>
          </p:cNvSpPr>
          <p:nvPr>
            <p:ph idx="1"/>
          </p:nvPr>
        </p:nvSpPr>
        <p:spPr>
          <a:xfrm>
            <a:off x="381000" y="1562555"/>
            <a:ext cx="8555966" cy="3200400"/>
          </a:xfrm>
        </p:spPr>
        <p:txBody>
          <a:bodyPr/>
          <a:lstStyle/>
          <a:p>
            <a:pPr marL="457200" indent="-457200">
              <a:buFont typeface="+mj-lt"/>
              <a:buAutoNum type="arabicPeriod" startAt="2"/>
            </a:pPr>
            <a:r>
              <a:rPr lang="en-US" sz="2000" dirty="0"/>
              <a:t>An hourly employee worked fifty five (55) hours in the first week of a pay period and went to the supervisor to ask about how many hours they should work in the second week of the pay period.  As the direct supervisor, what would be the correct response to the employee</a:t>
            </a:r>
            <a:r>
              <a:rPr lang="en-US" sz="2000" dirty="0" smtClean="0"/>
              <a:t>?</a:t>
            </a:r>
          </a:p>
          <a:p>
            <a:pPr marL="457200" indent="-457200">
              <a:buFont typeface="+mj-lt"/>
              <a:buAutoNum type="arabicPeriod" startAt="2"/>
            </a:pPr>
            <a:endParaRPr lang="en-US" sz="2000" dirty="0"/>
          </a:p>
          <a:p>
            <a:pPr marL="1200150" lvl="2" indent="-342900">
              <a:buFont typeface="+mj-lt"/>
              <a:buAutoNum type="alphaUcPeriod" startAt="2"/>
            </a:pPr>
            <a:r>
              <a:rPr lang="en-US" sz="1800" dirty="0" smtClean="0"/>
              <a:t>Tell </a:t>
            </a:r>
            <a:r>
              <a:rPr lang="en-US" sz="1800" dirty="0"/>
              <a:t>the employee </a:t>
            </a:r>
            <a:r>
              <a:rPr lang="en-US" sz="1800" dirty="0" smtClean="0"/>
              <a:t>to </a:t>
            </a:r>
            <a:r>
              <a:rPr lang="en-US" sz="1800" dirty="0"/>
              <a:t>report the extra fifteen (15) hours in the first week as either compensatory or overtime through the time and labor system.  The second week would be a normal work week of forty (40) hours. </a:t>
            </a:r>
          </a:p>
        </p:txBody>
      </p:sp>
      <p:sp>
        <p:nvSpPr>
          <p:cNvPr id="4" name="Slide Number Placeholder 3"/>
          <p:cNvSpPr>
            <a:spLocks noGrp="1"/>
          </p:cNvSpPr>
          <p:nvPr>
            <p:ph type="sldNum" sz="quarter" idx="12"/>
          </p:nvPr>
        </p:nvSpPr>
        <p:spPr/>
        <p:txBody>
          <a:bodyPr/>
          <a:lstStyle/>
          <a:p>
            <a:fld id="{DF28FB93-0A08-4E7D-8E63-9EFA29F1E093}" type="slidenum">
              <a:rPr lang="en-US" smtClean="0"/>
              <a:pPr/>
              <a:t>20</a:t>
            </a:fld>
            <a:endParaRPr lang="en-US" dirty="0"/>
          </a:p>
        </p:txBody>
      </p:sp>
    </p:spTree>
    <p:extLst>
      <p:ext uri="{BB962C8B-B14F-4D97-AF65-F5344CB8AC3E}">
        <p14:creationId xmlns:p14="http://schemas.microsoft.com/office/powerpoint/2010/main" val="2896795225"/>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26623"/>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Quiz</a:t>
            </a:r>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21</a:t>
            </a:fld>
            <a:endParaRPr lang="en-US" dirty="0"/>
          </a:p>
        </p:txBody>
      </p:sp>
      <p:sp>
        <p:nvSpPr>
          <p:cNvPr id="6" name="Title 1"/>
          <p:cNvSpPr txBox="1">
            <a:spLocks/>
          </p:cNvSpPr>
          <p:nvPr/>
        </p:nvSpPr>
        <p:spPr>
          <a:xfrm>
            <a:off x="381000" y="1388623"/>
            <a:ext cx="8229600" cy="609600"/>
          </a:xfrm>
          <a:prstGeom prst="rect">
            <a:avLst/>
          </a:prstGeom>
        </p:spPr>
        <p:txBody>
          <a:bodyPr/>
          <a:lstStyle>
            <a:lvl1pPr algn="l" rtl="0" eaLnBrk="1" fontAlgn="base" hangingPunct="1">
              <a:spcBef>
                <a:spcPct val="0"/>
              </a:spcBef>
              <a:spcAft>
                <a:spcPct val="0"/>
              </a:spcAft>
              <a:defRPr sz="3400" i="1">
                <a:solidFill>
                  <a:srgbClr val="595959"/>
                </a:solidFill>
                <a:latin typeface="Times"/>
                <a:ea typeface="ＭＳ Ｐゴシック" pitchFamily="-112" charset="-128"/>
                <a:cs typeface="Times"/>
              </a:defRPr>
            </a:lvl1pPr>
            <a:lvl2pPr algn="l" rtl="0" eaLnBrk="1" fontAlgn="base" hangingPunct="1">
              <a:spcBef>
                <a:spcPct val="0"/>
              </a:spcBef>
              <a:spcAft>
                <a:spcPct val="0"/>
              </a:spcAft>
              <a:defRPr sz="3400" i="1">
                <a:solidFill>
                  <a:srgbClr val="595959"/>
                </a:solidFill>
                <a:latin typeface="Times" pitchFamily="-112" charset="0"/>
                <a:ea typeface="ＭＳ Ｐゴシック" pitchFamily="-112" charset="-128"/>
                <a:cs typeface="Times" pitchFamily="-108" charset="0"/>
              </a:defRPr>
            </a:lvl2pPr>
            <a:lvl3pPr algn="l" rtl="0" eaLnBrk="1" fontAlgn="base" hangingPunct="1">
              <a:spcBef>
                <a:spcPct val="0"/>
              </a:spcBef>
              <a:spcAft>
                <a:spcPct val="0"/>
              </a:spcAft>
              <a:defRPr sz="3400" i="1">
                <a:solidFill>
                  <a:srgbClr val="595959"/>
                </a:solidFill>
                <a:latin typeface="Times" pitchFamily="-112" charset="0"/>
                <a:ea typeface="ＭＳ Ｐゴシック" pitchFamily="-112" charset="-128"/>
                <a:cs typeface="Times" pitchFamily="-108" charset="0"/>
              </a:defRPr>
            </a:lvl3pPr>
            <a:lvl4pPr algn="l" rtl="0" eaLnBrk="1" fontAlgn="base" hangingPunct="1">
              <a:spcBef>
                <a:spcPct val="0"/>
              </a:spcBef>
              <a:spcAft>
                <a:spcPct val="0"/>
              </a:spcAft>
              <a:defRPr sz="3400" i="1">
                <a:solidFill>
                  <a:srgbClr val="595959"/>
                </a:solidFill>
                <a:latin typeface="Times" pitchFamily="-112" charset="0"/>
                <a:ea typeface="ＭＳ Ｐゴシック" pitchFamily="-112" charset="-128"/>
                <a:cs typeface="Times" pitchFamily="-108" charset="0"/>
              </a:defRPr>
            </a:lvl4pPr>
            <a:lvl5pPr algn="l" rtl="0" eaLnBrk="1" fontAlgn="base" hangingPunct="1">
              <a:spcBef>
                <a:spcPct val="0"/>
              </a:spcBef>
              <a:spcAft>
                <a:spcPct val="0"/>
              </a:spcAft>
              <a:defRPr sz="3400" i="1">
                <a:solidFill>
                  <a:srgbClr val="595959"/>
                </a:solidFill>
                <a:latin typeface="Times" pitchFamily="-112" charset="0"/>
                <a:ea typeface="ＭＳ Ｐゴシック" pitchFamily="-112" charset="-128"/>
                <a:cs typeface="Times" pitchFamily="-108"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endParaRPr lang="en-US" sz="2800" i="0" kern="0" dirty="0">
              <a:solidFill>
                <a:schemeClr val="tx2"/>
              </a:solidFill>
              <a:latin typeface="Garamond" panose="02020404030301010803" pitchFamily="18" charset="0"/>
            </a:endParaRPr>
          </a:p>
        </p:txBody>
      </p:sp>
      <p:sp>
        <p:nvSpPr>
          <p:cNvPr id="3" name="Content Placeholder 2"/>
          <p:cNvSpPr>
            <a:spLocks noGrp="1"/>
          </p:cNvSpPr>
          <p:nvPr>
            <p:ph idx="1"/>
          </p:nvPr>
        </p:nvSpPr>
        <p:spPr>
          <a:xfrm>
            <a:off x="286110" y="1898984"/>
            <a:ext cx="8400690" cy="3200400"/>
          </a:xfrm>
        </p:spPr>
        <p:txBody>
          <a:bodyPr/>
          <a:lstStyle/>
          <a:p>
            <a:pPr marL="457200" indent="-457200">
              <a:buFont typeface="+mj-lt"/>
              <a:buAutoNum type="arabicPeriod" startAt="3"/>
            </a:pPr>
            <a:r>
              <a:rPr lang="en-US" sz="2000" dirty="0"/>
              <a:t>An hourly employee reports overtime used for the first week of a pay period, and works over forty (40) hours for the second week (again) and wants to take it as overtime.  However, they didn’t ask their supervisor for approval prior to working the overtime for the second week.  As the direct supervisor, how would handle the situation</a:t>
            </a:r>
            <a:r>
              <a:rPr lang="en-US" sz="2000" dirty="0" smtClean="0"/>
              <a:t>?</a:t>
            </a:r>
          </a:p>
          <a:p>
            <a:pPr marL="0" indent="0">
              <a:buNone/>
            </a:pPr>
            <a:r>
              <a:rPr lang="en-US" sz="2000" dirty="0" smtClean="0"/>
              <a:t>	</a:t>
            </a:r>
          </a:p>
          <a:p>
            <a:pPr marL="1200150" lvl="2" indent="-342900">
              <a:buFont typeface="+mj-lt"/>
              <a:buAutoNum type="alphaUcPeriod" startAt="3"/>
            </a:pPr>
            <a:r>
              <a:rPr lang="en-US" sz="1800" dirty="0" smtClean="0"/>
              <a:t>Allow </a:t>
            </a:r>
            <a:r>
              <a:rPr lang="en-US" sz="1800" dirty="0"/>
              <a:t>payment of the overtime </a:t>
            </a:r>
            <a:r>
              <a:rPr lang="en-US" sz="1800" i="1" dirty="0"/>
              <a:t>AND</a:t>
            </a:r>
            <a:r>
              <a:rPr lang="en-US" sz="1800" dirty="0"/>
              <a:t> tell them they must have approval prior to working overtime in the </a:t>
            </a:r>
            <a:r>
              <a:rPr lang="en-US" sz="1800" dirty="0" smtClean="0"/>
              <a:t>future</a:t>
            </a:r>
            <a:endParaRPr lang="en-US" sz="1800" dirty="0"/>
          </a:p>
          <a:p>
            <a:pPr lvl="1"/>
            <a:endParaRPr lang="en-US" sz="1800" dirty="0"/>
          </a:p>
          <a:p>
            <a:endParaRPr lang="en-US" dirty="0"/>
          </a:p>
        </p:txBody>
      </p:sp>
    </p:spTree>
    <p:extLst>
      <p:ext uri="{BB962C8B-B14F-4D97-AF65-F5344CB8AC3E}">
        <p14:creationId xmlns:p14="http://schemas.microsoft.com/office/powerpoint/2010/main" val="363515539"/>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05319"/>
            <a:ext cx="8229600" cy="609600"/>
          </a:xfrm>
        </p:spPr>
        <p:txBody>
          <a:bodyPr/>
          <a:lstStyle/>
          <a:p>
            <a:r>
              <a:rPr lang="en-US" b="1" dirty="0" smtClean="0">
                <a:solidFill>
                  <a:schemeClr val="bg1"/>
                </a:solidFill>
                <a:effectLst>
                  <a:outerShdw blurRad="38100" dist="38100" dir="2700000" algn="tl">
                    <a:srgbClr val="000000">
                      <a:alpha val="43137"/>
                    </a:srgbClr>
                  </a:outerShdw>
                </a:effectLst>
              </a:rPr>
              <a:t>Fair Labor Standards Act Quiz</a:t>
            </a:r>
            <a:endParaRPr lang="en-US" dirty="0"/>
          </a:p>
        </p:txBody>
      </p:sp>
      <p:sp>
        <p:nvSpPr>
          <p:cNvPr id="3" name="Content Placeholder 2"/>
          <p:cNvSpPr>
            <a:spLocks noGrp="1"/>
          </p:cNvSpPr>
          <p:nvPr>
            <p:ph idx="1"/>
          </p:nvPr>
        </p:nvSpPr>
        <p:spPr>
          <a:xfrm>
            <a:off x="320615" y="1709203"/>
            <a:ext cx="8229600" cy="3200400"/>
          </a:xfrm>
        </p:spPr>
        <p:txBody>
          <a:bodyPr/>
          <a:lstStyle/>
          <a:p>
            <a:pPr marL="457200" indent="-457200">
              <a:buFont typeface="+mj-lt"/>
              <a:buAutoNum type="arabicPeriod" startAt="4"/>
            </a:pPr>
            <a:r>
              <a:rPr lang="en-US" sz="2000" dirty="0"/>
              <a:t>An hourly employee works a holiday (Monday) and the rest of the normal workweek for a total of forty (40) hours.  The employee asks their supervisor if they are eligible for holiday pay or overtime because they worked the holiday.   As the direct supervisor, what would be the correct response to the employee?</a:t>
            </a:r>
          </a:p>
          <a:p>
            <a:pPr marL="1200150" lvl="2" indent="-342900">
              <a:buFont typeface="+mj-lt"/>
              <a:buAutoNum type="alphaUcPeriod" startAt="2"/>
            </a:pPr>
            <a:r>
              <a:rPr lang="en-US" sz="1800" dirty="0" smtClean="0"/>
              <a:t>Citing </a:t>
            </a:r>
            <a:r>
              <a:rPr lang="en-US" sz="1800" dirty="0"/>
              <a:t>the Classified Staff handbook, the supervisor says that the employee is entitled to holiday pay for the eight (8) hours worked on the Monday.  Holiday pay is defined as hourly time and a half. </a:t>
            </a:r>
          </a:p>
          <a:p>
            <a:pPr marL="857250" lvl="2" indent="0">
              <a:buNone/>
            </a:pPr>
            <a:endParaRPr lang="en-US" sz="2800"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22</a:t>
            </a:fld>
            <a:endParaRPr lang="en-US" dirty="0"/>
          </a:p>
        </p:txBody>
      </p:sp>
    </p:spTree>
    <p:extLst>
      <p:ext uri="{BB962C8B-B14F-4D97-AF65-F5344CB8AC3E}">
        <p14:creationId xmlns:p14="http://schemas.microsoft.com/office/powerpoint/2010/main" val="172095533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26623"/>
            <a:ext cx="8229600" cy="609600"/>
          </a:xfrm>
        </p:spPr>
        <p:txBody>
          <a:bodyPr/>
          <a:lstStyle/>
          <a:p>
            <a:r>
              <a:rPr lang="en-US" b="1" dirty="0" smtClean="0">
                <a:solidFill>
                  <a:schemeClr val="bg1"/>
                </a:solidFill>
                <a:effectLst>
                  <a:outerShdw blurRad="38100" dist="38100" dir="2700000" algn="tl">
                    <a:srgbClr val="000000">
                      <a:alpha val="43137"/>
                    </a:srgbClr>
                  </a:outerShdw>
                </a:effectLst>
              </a:rPr>
              <a:t>Fair Labor Standards Act Overview</a:t>
            </a:r>
            <a:endParaRPr lang="en-US" dirty="0"/>
          </a:p>
        </p:txBody>
      </p:sp>
      <p:sp>
        <p:nvSpPr>
          <p:cNvPr id="3" name="Content Placeholder 2"/>
          <p:cNvSpPr>
            <a:spLocks noGrp="1"/>
          </p:cNvSpPr>
          <p:nvPr>
            <p:ph idx="1"/>
          </p:nvPr>
        </p:nvSpPr>
        <p:spPr/>
        <p:txBody>
          <a:bodyPr/>
          <a:lstStyle/>
          <a:p>
            <a:r>
              <a:rPr lang="en-US" dirty="0" smtClean="0"/>
              <a:t>Questions?</a:t>
            </a:r>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23</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5714" y="2459157"/>
            <a:ext cx="4210050" cy="3095625"/>
          </a:xfrm>
          <a:prstGeom prst="rect">
            <a:avLst/>
          </a:prstGeom>
        </p:spPr>
      </p:pic>
    </p:spTree>
    <p:extLst>
      <p:ext uri="{BB962C8B-B14F-4D97-AF65-F5344CB8AC3E}">
        <p14:creationId xmlns:p14="http://schemas.microsoft.com/office/powerpoint/2010/main" val="2018072063"/>
      </p:ext>
    </p:extLst>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smtClean="0"/>
              <a:t>Images courtesy of: </a:t>
            </a:r>
          </a:p>
          <a:p>
            <a:pPr lvl="1"/>
            <a:r>
              <a:rPr lang="en-US" dirty="0" smtClean="0"/>
              <a:t>Diversyslearning.com</a:t>
            </a:r>
          </a:p>
          <a:p>
            <a:pPr lvl="1"/>
            <a:r>
              <a:rPr lang="en-US" dirty="0" smtClean="0"/>
              <a:t>Natlawreview.com</a:t>
            </a:r>
          </a:p>
          <a:p>
            <a:pPr lvl="1"/>
            <a:r>
              <a:rPr lang="en-US" dirty="0" smtClean="0"/>
              <a:t>Njdiscrimination.com </a:t>
            </a:r>
          </a:p>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24</a:t>
            </a:fld>
            <a:endParaRPr lang="en-US" dirty="0"/>
          </a:p>
        </p:txBody>
      </p:sp>
    </p:spTree>
    <p:extLst>
      <p:ext uri="{BB962C8B-B14F-4D97-AF65-F5344CB8AC3E}">
        <p14:creationId xmlns:p14="http://schemas.microsoft.com/office/powerpoint/2010/main" val="1950722876"/>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0" y="626623"/>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Overview</a:t>
            </a:r>
            <a:endParaRPr lang="en-US" dirty="0"/>
          </a:p>
        </p:txBody>
      </p:sp>
      <p:sp>
        <p:nvSpPr>
          <p:cNvPr id="3" name="Content Placeholder 2"/>
          <p:cNvSpPr>
            <a:spLocks noGrp="1"/>
          </p:cNvSpPr>
          <p:nvPr>
            <p:ph idx="1"/>
          </p:nvPr>
        </p:nvSpPr>
        <p:spPr>
          <a:xfrm>
            <a:off x="381000" y="1488141"/>
            <a:ext cx="8229600" cy="4749631"/>
          </a:xfrm>
        </p:spPr>
        <p:txBody>
          <a:bodyPr/>
          <a:lstStyle/>
          <a:p>
            <a:r>
              <a:rPr lang="en-US" dirty="0"/>
              <a:t>What is FLSA</a:t>
            </a:r>
            <a:r>
              <a:rPr lang="en-US" dirty="0" smtClean="0"/>
              <a:t>?</a:t>
            </a:r>
          </a:p>
          <a:p>
            <a:r>
              <a:rPr lang="en-US" dirty="0"/>
              <a:t>Federal law passed in 1938</a:t>
            </a:r>
          </a:p>
          <a:p>
            <a:r>
              <a:rPr lang="en-US" dirty="0"/>
              <a:t>Enforced by Department of Labor</a:t>
            </a:r>
          </a:p>
          <a:p>
            <a:r>
              <a:rPr lang="en-US" dirty="0"/>
              <a:t>Public employers became covered in 1986</a:t>
            </a:r>
          </a:p>
          <a:p>
            <a:r>
              <a:rPr lang="en-US" dirty="0"/>
              <a:t>Revised April 20, 2004</a:t>
            </a:r>
          </a:p>
          <a:p>
            <a:r>
              <a:rPr lang="en-US" dirty="0"/>
              <a:t>Covers</a:t>
            </a:r>
          </a:p>
          <a:p>
            <a:pPr lvl="1"/>
            <a:r>
              <a:rPr lang="en-US" dirty="0" smtClean="0"/>
              <a:t>Overtime, Minimum Wage, Child Labor, Equal Pay, Recordkeeping</a:t>
            </a:r>
            <a:endParaRPr lang="en-US" dirty="0"/>
          </a:p>
          <a:p>
            <a:endParaRPr lang="en-US" dirty="0" smtClean="0"/>
          </a:p>
        </p:txBody>
      </p:sp>
      <p:sp>
        <p:nvSpPr>
          <p:cNvPr id="4" name="Slide Number Placeholder 3"/>
          <p:cNvSpPr>
            <a:spLocks noGrp="1"/>
          </p:cNvSpPr>
          <p:nvPr>
            <p:ph type="sldNum" sz="quarter" idx="12"/>
          </p:nvPr>
        </p:nvSpPr>
        <p:spPr/>
        <p:txBody>
          <a:bodyPr/>
          <a:lstStyle/>
          <a:p>
            <a:fld id="{DF28FB93-0A08-4E7D-8E63-9EFA29F1E093}" type="slidenum">
              <a:rPr lang="en-US" smtClean="0"/>
              <a:pPr/>
              <a:t>3</a:t>
            </a:fld>
            <a:endParaRPr lang="en-US" dirty="0"/>
          </a:p>
        </p:txBody>
      </p:sp>
      <p:pic>
        <p:nvPicPr>
          <p:cNvPr id="5" name="Picture 13"/>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943600" y="5397499"/>
            <a:ext cx="1219200" cy="801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1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162800" y="5397499"/>
            <a:ext cx="1219200" cy="81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76798"/>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0" y="626623"/>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Overview</a:t>
            </a:r>
            <a:endParaRPr lang="en-US" dirty="0"/>
          </a:p>
        </p:txBody>
      </p:sp>
      <p:sp>
        <p:nvSpPr>
          <p:cNvPr id="3" name="Content Placeholder 2"/>
          <p:cNvSpPr>
            <a:spLocks noGrp="1"/>
          </p:cNvSpPr>
          <p:nvPr>
            <p:ph idx="1"/>
          </p:nvPr>
        </p:nvSpPr>
        <p:spPr>
          <a:xfrm>
            <a:off x="381000" y="1622612"/>
            <a:ext cx="8305800" cy="4615160"/>
          </a:xfrm>
        </p:spPr>
        <p:txBody>
          <a:bodyPr/>
          <a:lstStyle/>
          <a:p>
            <a:r>
              <a:rPr lang="en-US" dirty="0" smtClean="0"/>
              <a:t>Purpose of FLSA:</a:t>
            </a:r>
          </a:p>
          <a:p>
            <a:r>
              <a:rPr lang="en-US" sz="2000" dirty="0"/>
              <a:t>The Fair Labor Standards Act (FLSA) </a:t>
            </a:r>
            <a:r>
              <a:rPr lang="en-US" altLang="en-US" sz="2000" dirty="0" smtClean="0"/>
              <a:t>distinguishes </a:t>
            </a:r>
            <a:r>
              <a:rPr lang="en-US" altLang="en-US" sz="2000" dirty="0"/>
              <a:t>between covered (non-exempt) and excluded (exempt) employees</a:t>
            </a:r>
          </a:p>
          <a:p>
            <a:pPr lvl="0"/>
            <a:r>
              <a:rPr lang="en-US" dirty="0" smtClean="0"/>
              <a:t>Who does it affect:</a:t>
            </a:r>
          </a:p>
          <a:p>
            <a:pPr lvl="1"/>
            <a:r>
              <a:rPr lang="en-US" sz="2000" dirty="0" smtClean="0"/>
              <a:t>Affects non exempt staff- </a:t>
            </a:r>
            <a:r>
              <a:rPr lang="en-US" sz="2000" dirty="0"/>
              <a:t>All </a:t>
            </a:r>
            <a:r>
              <a:rPr lang="en-US" sz="2000" dirty="0" smtClean="0"/>
              <a:t>hourly administrative staff (below the salary threshold), classified staff</a:t>
            </a:r>
            <a:r>
              <a:rPr lang="en-US" sz="2000" dirty="0"/>
              <a:t>, Non Continuing Appointments and </a:t>
            </a:r>
            <a:r>
              <a:rPr lang="en-US" sz="2000" dirty="0" smtClean="0"/>
              <a:t>Students</a:t>
            </a:r>
          </a:p>
          <a:p>
            <a:pPr lvl="1"/>
            <a:r>
              <a:rPr lang="en-US" sz="2000" dirty="0" smtClean="0"/>
              <a:t>Does not affect exempt </a:t>
            </a:r>
            <a:r>
              <a:rPr lang="en-US" sz="2000" dirty="0"/>
              <a:t>staff- Faculty administrators, faculty, monthly administrative staff, hourly administrative staff (above the salary threshold)</a:t>
            </a:r>
          </a:p>
          <a:p>
            <a:pPr lvl="0"/>
            <a:r>
              <a:rPr lang="en-US" dirty="0" smtClean="0"/>
              <a:t>How:</a:t>
            </a:r>
          </a:p>
          <a:p>
            <a:pPr lvl="1"/>
            <a:r>
              <a:rPr lang="en-US" sz="2000" dirty="0" smtClean="0"/>
              <a:t>Overtime pay required for:</a:t>
            </a:r>
          </a:p>
          <a:p>
            <a:pPr lvl="2"/>
            <a:r>
              <a:rPr lang="en-US" sz="1800" dirty="0" smtClean="0"/>
              <a:t> </a:t>
            </a:r>
            <a:r>
              <a:rPr lang="en-US" sz="1800" dirty="0"/>
              <a:t>hours worked over 40 per </a:t>
            </a:r>
            <a:r>
              <a:rPr lang="en-US" sz="1800" dirty="0" smtClean="0"/>
              <a:t>workweek at 1 ½ times regular hourly rate</a:t>
            </a:r>
            <a:endParaRPr lang="en-US" sz="1800" dirty="0"/>
          </a:p>
          <a:p>
            <a:endParaRPr lang="en-US" dirty="0" smtClean="0"/>
          </a:p>
        </p:txBody>
      </p:sp>
      <p:sp>
        <p:nvSpPr>
          <p:cNvPr id="4" name="Slide Number Placeholder 3"/>
          <p:cNvSpPr>
            <a:spLocks noGrp="1"/>
          </p:cNvSpPr>
          <p:nvPr>
            <p:ph type="sldNum" sz="quarter" idx="12"/>
          </p:nvPr>
        </p:nvSpPr>
        <p:spPr/>
        <p:txBody>
          <a:bodyPr/>
          <a:lstStyle/>
          <a:p>
            <a:fld id="{DF28FB93-0A08-4E7D-8E63-9EFA29F1E093}" type="slidenum">
              <a:rPr lang="en-US" smtClean="0"/>
              <a:pPr/>
              <a:t>4</a:t>
            </a:fld>
            <a:endParaRPr lang="en-US" dirty="0"/>
          </a:p>
        </p:txBody>
      </p:sp>
    </p:spTree>
    <p:extLst>
      <p:ext uri="{BB962C8B-B14F-4D97-AF65-F5344CB8AC3E}">
        <p14:creationId xmlns:p14="http://schemas.microsoft.com/office/powerpoint/2010/main" val="1968412744"/>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0" y="626623"/>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Overview</a:t>
            </a:r>
            <a:endParaRPr lang="en-US" dirty="0"/>
          </a:p>
        </p:txBody>
      </p:sp>
      <p:sp>
        <p:nvSpPr>
          <p:cNvPr id="3" name="Content Placeholder 2"/>
          <p:cNvSpPr>
            <a:spLocks noGrp="1"/>
          </p:cNvSpPr>
          <p:nvPr>
            <p:ph idx="1"/>
          </p:nvPr>
        </p:nvSpPr>
        <p:spPr>
          <a:xfrm>
            <a:off x="381000" y="1479176"/>
            <a:ext cx="8305800" cy="4758596"/>
          </a:xfrm>
        </p:spPr>
        <p:txBody>
          <a:bodyPr/>
          <a:lstStyle/>
          <a:p>
            <a:r>
              <a:rPr lang="en-US" dirty="0"/>
              <a:t>Exempt Positions</a:t>
            </a:r>
          </a:p>
          <a:p>
            <a:pPr lvl="1"/>
            <a:endParaRPr lang="en-US" sz="2000" dirty="0" smtClean="0"/>
          </a:p>
          <a:p>
            <a:pPr lvl="1"/>
            <a:r>
              <a:rPr lang="en-US" sz="2000" dirty="0" smtClean="0"/>
              <a:t>Must meet </a:t>
            </a:r>
            <a:r>
              <a:rPr lang="en-US" sz="2000" dirty="0"/>
              <a:t>Salary </a:t>
            </a:r>
            <a:r>
              <a:rPr lang="en-US" sz="2000" dirty="0" smtClean="0"/>
              <a:t>Basis (more than $455/week), as well as meet one of the following tests: </a:t>
            </a:r>
          </a:p>
          <a:p>
            <a:pPr lvl="2"/>
            <a:r>
              <a:rPr lang="en-US" sz="1800" dirty="0" smtClean="0"/>
              <a:t>Highly </a:t>
            </a:r>
            <a:r>
              <a:rPr lang="en-US" sz="1800" dirty="0"/>
              <a:t>Compensated, </a:t>
            </a:r>
            <a:r>
              <a:rPr lang="en-US" sz="1800" dirty="0" smtClean="0"/>
              <a:t>	</a:t>
            </a:r>
          </a:p>
          <a:p>
            <a:pPr lvl="2"/>
            <a:r>
              <a:rPr lang="en-US" sz="1800" dirty="0" smtClean="0"/>
              <a:t>Executive</a:t>
            </a:r>
            <a:r>
              <a:rPr lang="en-US" sz="1800" dirty="0"/>
              <a:t>, Administrative, </a:t>
            </a:r>
            <a:endParaRPr lang="en-US" sz="1800" dirty="0" smtClean="0"/>
          </a:p>
          <a:p>
            <a:pPr lvl="2"/>
            <a:r>
              <a:rPr lang="en-US" sz="1800" dirty="0" smtClean="0"/>
              <a:t>Professional (Learned, Creative), </a:t>
            </a:r>
            <a:r>
              <a:rPr lang="en-US" sz="1800" dirty="0"/>
              <a:t>or </a:t>
            </a:r>
            <a:endParaRPr lang="en-US" sz="1800" dirty="0" smtClean="0"/>
          </a:p>
          <a:p>
            <a:pPr lvl="2"/>
            <a:r>
              <a:rPr lang="en-US" sz="1800" dirty="0" smtClean="0"/>
              <a:t>Computer </a:t>
            </a:r>
            <a:r>
              <a:rPr lang="en-US" sz="1800" dirty="0"/>
              <a:t>Professional </a:t>
            </a:r>
            <a:r>
              <a:rPr lang="en-US" sz="1800" dirty="0" smtClean="0"/>
              <a:t>test</a:t>
            </a:r>
            <a:endParaRPr lang="en-US" sz="1800" dirty="0"/>
          </a:p>
          <a:p>
            <a:pPr lvl="1"/>
            <a:r>
              <a:rPr lang="en-US" sz="2000" dirty="0"/>
              <a:t>Applies to each position individually based on duties and responsibilities, not to a class, Role, working title or category of </a:t>
            </a:r>
            <a:r>
              <a:rPr lang="en-US" sz="2000" dirty="0" smtClean="0"/>
              <a:t>position</a:t>
            </a:r>
          </a:p>
          <a:p>
            <a:pPr lvl="1"/>
            <a:r>
              <a:rPr lang="en-US" sz="2000" dirty="0"/>
              <a:t>Exempt employees paid for job, not hours </a:t>
            </a:r>
            <a:r>
              <a:rPr lang="en-US" sz="2000" dirty="0" smtClean="0"/>
              <a:t>worked</a:t>
            </a:r>
          </a:p>
          <a:p>
            <a:pPr lvl="1"/>
            <a:r>
              <a:rPr lang="en-US" sz="2000" dirty="0" smtClean="0"/>
              <a:t>Not eligible for overtime or compensatory time</a:t>
            </a:r>
            <a:endParaRPr lang="en-US" sz="2000" dirty="0"/>
          </a:p>
          <a:p>
            <a:pPr lvl="1"/>
            <a:endParaRPr lang="en-US" dirty="0"/>
          </a:p>
          <a:p>
            <a:endParaRPr lang="en-US" dirty="0" smtClean="0"/>
          </a:p>
        </p:txBody>
      </p:sp>
      <p:sp>
        <p:nvSpPr>
          <p:cNvPr id="4" name="Slide Number Placeholder 3"/>
          <p:cNvSpPr>
            <a:spLocks noGrp="1"/>
          </p:cNvSpPr>
          <p:nvPr>
            <p:ph type="sldNum" sz="quarter" idx="12"/>
          </p:nvPr>
        </p:nvSpPr>
        <p:spPr/>
        <p:txBody>
          <a:bodyPr/>
          <a:lstStyle/>
          <a:p>
            <a:fld id="{DF28FB93-0A08-4E7D-8E63-9EFA29F1E093}" type="slidenum">
              <a:rPr lang="en-US" smtClean="0"/>
              <a:pPr/>
              <a:t>5</a:t>
            </a:fld>
            <a:endParaRPr lang="en-US" dirty="0"/>
          </a:p>
        </p:txBody>
      </p:sp>
      <p:pic>
        <p:nvPicPr>
          <p:cNvPr id="5" name="Picture 1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010400" y="5271248"/>
            <a:ext cx="12192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7070601"/>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0" y="626623"/>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Overview</a:t>
            </a:r>
            <a:endParaRPr lang="en-US" dirty="0"/>
          </a:p>
        </p:txBody>
      </p:sp>
      <p:sp>
        <p:nvSpPr>
          <p:cNvPr id="3" name="Content Placeholder 2"/>
          <p:cNvSpPr>
            <a:spLocks noGrp="1"/>
          </p:cNvSpPr>
          <p:nvPr>
            <p:ph idx="1"/>
          </p:nvPr>
        </p:nvSpPr>
        <p:spPr>
          <a:xfrm>
            <a:off x="381000" y="1779088"/>
            <a:ext cx="7857565" cy="4458684"/>
          </a:xfrm>
        </p:spPr>
        <p:txBody>
          <a:bodyPr/>
          <a:lstStyle/>
          <a:p>
            <a:r>
              <a:rPr lang="en-US" dirty="0"/>
              <a:t>Exempt Positions</a:t>
            </a:r>
          </a:p>
          <a:p>
            <a:pPr lvl="1"/>
            <a:endParaRPr lang="en-US" sz="2000" dirty="0" smtClean="0"/>
          </a:p>
          <a:p>
            <a:pPr lvl="1"/>
            <a:r>
              <a:rPr lang="en-US" sz="2000" dirty="0" smtClean="0"/>
              <a:t>Examples of exempt jobs from the various tests: </a:t>
            </a:r>
          </a:p>
          <a:p>
            <a:pPr lvl="2"/>
            <a:r>
              <a:rPr lang="en-US" sz="1800" dirty="0" smtClean="0"/>
              <a:t>Highly Compensated-Director, Intercollegiate Athletics or 	Associate Vice President for Student Affairs</a:t>
            </a:r>
          </a:p>
          <a:p>
            <a:pPr lvl="2"/>
            <a:r>
              <a:rPr lang="en-US" sz="1800" dirty="0" smtClean="0"/>
              <a:t>Executive</a:t>
            </a:r>
            <a:r>
              <a:rPr lang="en-US" sz="1800" dirty="0"/>
              <a:t>, </a:t>
            </a:r>
            <a:r>
              <a:rPr lang="en-US" sz="1800" dirty="0" smtClean="0"/>
              <a:t>Administrative- Accounting Manager, Assistant Vice President, Campus Operations, Academic Advisor, or Business Analyst</a:t>
            </a:r>
          </a:p>
          <a:p>
            <a:pPr lvl="2"/>
            <a:r>
              <a:rPr lang="en-US" sz="1800" dirty="0" smtClean="0"/>
              <a:t>Professional (Learned, Creative)- Professor, Attorney, musician or writer</a:t>
            </a:r>
          </a:p>
          <a:p>
            <a:pPr lvl="2"/>
            <a:r>
              <a:rPr lang="en-US" sz="1800" dirty="0" smtClean="0"/>
              <a:t>Computer Professional- Network administrator or Application Developer</a:t>
            </a:r>
            <a:endParaRPr lang="en-US" sz="1800" dirty="0"/>
          </a:p>
          <a:p>
            <a:pPr lvl="1"/>
            <a:endParaRPr lang="en-US" dirty="0"/>
          </a:p>
          <a:p>
            <a:endParaRPr lang="en-US" dirty="0" smtClean="0"/>
          </a:p>
        </p:txBody>
      </p:sp>
      <p:sp>
        <p:nvSpPr>
          <p:cNvPr id="4" name="Slide Number Placeholder 3"/>
          <p:cNvSpPr>
            <a:spLocks noGrp="1"/>
          </p:cNvSpPr>
          <p:nvPr>
            <p:ph type="sldNum" sz="quarter" idx="12"/>
          </p:nvPr>
        </p:nvSpPr>
        <p:spPr/>
        <p:txBody>
          <a:bodyPr/>
          <a:lstStyle/>
          <a:p>
            <a:fld id="{DF28FB93-0A08-4E7D-8E63-9EFA29F1E093}" type="slidenum">
              <a:rPr lang="en-US" smtClean="0"/>
              <a:pPr/>
              <a:t>6</a:t>
            </a:fld>
            <a:endParaRPr lang="en-US" dirty="0"/>
          </a:p>
        </p:txBody>
      </p:sp>
    </p:spTree>
    <p:extLst>
      <p:ext uri="{BB962C8B-B14F-4D97-AF65-F5344CB8AC3E}">
        <p14:creationId xmlns:p14="http://schemas.microsoft.com/office/powerpoint/2010/main" val="157054804"/>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0" y="626623"/>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Overview</a:t>
            </a:r>
            <a:endParaRPr lang="en-US" dirty="0"/>
          </a:p>
        </p:txBody>
      </p:sp>
      <p:sp>
        <p:nvSpPr>
          <p:cNvPr id="3" name="Content Placeholder 2"/>
          <p:cNvSpPr>
            <a:spLocks noGrp="1"/>
          </p:cNvSpPr>
          <p:nvPr>
            <p:ph idx="1"/>
          </p:nvPr>
        </p:nvSpPr>
        <p:spPr>
          <a:xfrm>
            <a:off x="381000" y="1779088"/>
            <a:ext cx="8305800" cy="4458684"/>
          </a:xfrm>
        </p:spPr>
        <p:txBody>
          <a:bodyPr/>
          <a:lstStyle/>
          <a:p>
            <a:r>
              <a:rPr lang="en-US" dirty="0" smtClean="0"/>
              <a:t>Non-Exempt </a:t>
            </a:r>
            <a:r>
              <a:rPr lang="en-US" dirty="0"/>
              <a:t>Positions</a:t>
            </a:r>
          </a:p>
          <a:p>
            <a:pPr lvl="1"/>
            <a:endParaRPr lang="en-US" sz="2000" dirty="0" smtClean="0"/>
          </a:p>
          <a:p>
            <a:pPr lvl="1"/>
            <a:r>
              <a:rPr lang="en-US" sz="2000" dirty="0" smtClean="0"/>
              <a:t>Job </a:t>
            </a:r>
            <a:r>
              <a:rPr lang="en-US" sz="2000" dirty="0"/>
              <a:t>duties do not meet the Executive, Administrative, Professional or Computer Professional or Highly Compensated test criteria</a:t>
            </a:r>
          </a:p>
          <a:p>
            <a:pPr lvl="1"/>
            <a:r>
              <a:rPr lang="en-US" sz="2000" dirty="0"/>
              <a:t>Classified in Pay </a:t>
            </a:r>
            <a:r>
              <a:rPr lang="en-US" sz="2000" dirty="0" smtClean="0"/>
              <a:t>Rates 20 </a:t>
            </a:r>
            <a:r>
              <a:rPr lang="en-US" sz="2000" dirty="0"/>
              <a:t>- </a:t>
            </a:r>
            <a:r>
              <a:rPr lang="en-US" sz="2000" dirty="0" smtClean="0"/>
              <a:t>33 </a:t>
            </a:r>
            <a:r>
              <a:rPr lang="en-US" sz="2000" dirty="0"/>
              <a:t>and includes all hourly </a:t>
            </a:r>
            <a:r>
              <a:rPr lang="en-US" sz="2000" dirty="0" smtClean="0"/>
              <a:t>paid positions</a:t>
            </a:r>
          </a:p>
          <a:p>
            <a:pPr lvl="1"/>
            <a:r>
              <a:rPr lang="en-US" sz="2000" dirty="0" smtClean="0"/>
              <a:t>Includes Administrative positions in pay ranges 350-355 paid on the bi-weekly pay schedule and under the proposed salary threshold, $47,476  </a:t>
            </a:r>
            <a:endParaRPr lang="en-US" sz="2000" dirty="0"/>
          </a:p>
          <a:p>
            <a:pPr lvl="1"/>
            <a:r>
              <a:rPr lang="en-US" sz="2000" dirty="0"/>
              <a:t>Must receive 1 1/2 times their regular rate for all hours worked in excess of 40 in a work </a:t>
            </a:r>
            <a:r>
              <a:rPr lang="en-US" sz="2000" dirty="0" smtClean="0"/>
              <a:t>week</a:t>
            </a:r>
          </a:p>
          <a:p>
            <a:pPr lvl="1"/>
            <a:r>
              <a:rPr lang="en-US" sz="2000" dirty="0" smtClean="0"/>
              <a:t>Incumbents in these types of positions are not eligible to</a:t>
            </a:r>
          </a:p>
          <a:p>
            <a:pPr marL="457200" lvl="1" indent="0">
              <a:buNone/>
            </a:pPr>
            <a:r>
              <a:rPr lang="en-US" sz="2000" dirty="0" smtClean="0"/>
              <a:t>    teach as adjunct faculty</a:t>
            </a:r>
            <a:endParaRPr lang="en-US" sz="2000" dirty="0"/>
          </a:p>
          <a:p>
            <a:pPr lvl="1"/>
            <a:endParaRPr lang="en-US" dirty="0"/>
          </a:p>
          <a:p>
            <a:endParaRPr lang="en-US" dirty="0" smtClean="0"/>
          </a:p>
        </p:txBody>
      </p:sp>
      <p:sp>
        <p:nvSpPr>
          <p:cNvPr id="4" name="Slide Number Placeholder 3"/>
          <p:cNvSpPr>
            <a:spLocks noGrp="1"/>
          </p:cNvSpPr>
          <p:nvPr>
            <p:ph type="sldNum" sz="quarter" idx="12"/>
          </p:nvPr>
        </p:nvSpPr>
        <p:spPr/>
        <p:txBody>
          <a:bodyPr/>
          <a:lstStyle/>
          <a:p>
            <a:fld id="{DF28FB93-0A08-4E7D-8E63-9EFA29F1E093}" type="slidenum">
              <a:rPr lang="en-US" smtClean="0"/>
              <a:pPr/>
              <a:t>7</a:t>
            </a:fld>
            <a:endParaRPr lang="en-US" dirty="0"/>
          </a:p>
        </p:txBody>
      </p:sp>
      <p:pic>
        <p:nvPicPr>
          <p:cNvPr id="5" name="Picture 17"/>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875930" y="5245678"/>
            <a:ext cx="12192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8876126"/>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0" y="626623"/>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Overview</a:t>
            </a:r>
            <a:endParaRPr lang="en-US" dirty="0"/>
          </a:p>
        </p:txBody>
      </p:sp>
      <p:sp>
        <p:nvSpPr>
          <p:cNvPr id="3" name="Content Placeholder 2"/>
          <p:cNvSpPr>
            <a:spLocks noGrp="1"/>
          </p:cNvSpPr>
          <p:nvPr>
            <p:ph idx="1"/>
          </p:nvPr>
        </p:nvSpPr>
        <p:spPr>
          <a:xfrm>
            <a:off x="381000" y="1779088"/>
            <a:ext cx="8117541" cy="4458684"/>
          </a:xfrm>
        </p:spPr>
        <p:txBody>
          <a:bodyPr/>
          <a:lstStyle/>
          <a:p>
            <a:r>
              <a:rPr lang="en-US" dirty="0" smtClean="0"/>
              <a:t>Non-Exempt </a:t>
            </a:r>
            <a:r>
              <a:rPr lang="en-US" dirty="0"/>
              <a:t>Positions</a:t>
            </a:r>
          </a:p>
          <a:p>
            <a:pPr lvl="1"/>
            <a:endParaRPr lang="en-US" sz="2000" dirty="0" smtClean="0"/>
          </a:p>
          <a:p>
            <a:pPr lvl="1"/>
            <a:r>
              <a:rPr lang="en-US" sz="2000" dirty="0" smtClean="0"/>
              <a:t>Examples of Non-Exempt jobs-</a:t>
            </a:r>
          </a:p>
          <a:p>
            <a:pPr lvl="2"/>
            <a:r>
              <a:rPr lang="en-US" sz="2000" dirty="0" smtClean="0"/>
              <a:t>Secretary, Building Maintenance Supervisor, Data Control Technician, Library Associate, or Financial Aid Coordinator</a:t>
            </a:r>
          </a:p>
          <a:p>
            <a:pPr lvl="2"/>
            <a:r>
              <a:rPr lang="en-US" sz="2000" dirty="0" smtClean="0"/>
              <a:t>Resident Hall Director, Admissions Counselor, Coordinator, Honors Program, or Director of Operations (if paid below the FLSA salary threshold)</a:t>
            </a:r>
            <a:endParaRPr lang="en-US" sz="2000" dirty="0"/>
          </a:p>
          <a:p>
            <a:pPr lvl="3"/>
            <a:r>
              <a:rPr lang="en-US" dirty="0" smtClean="0"/>
              <a:t>If an incumbent is hired into an administrative position and placed in the bi-weekly pay schedule, they will remain on the bi-weekly pay schedule as long as they are continuously employed at BGSU. </a:t>
            </a:r>
            <a:endParaRPr lang="en-US" dirty="0"/>
          </a:p>
          <a:p>
            <a:endParaRPr lang="en-US" dirty="0" smtClean="0"/>
          </a:p>
        </p:txBody>
      </p:sp>
      <p:sp>
        <p:nvSpPr>
          <p:cNvPr id="4" name="Slide Number Placeholder 3"/>
          <p:cNvSpPr>
            <a:spLocks noGrp="1"/>
          </p:cNvSpPr>
          <p:nvPr>
            <p:ph type="sldNum" sz="quarter" idx="12"/>
          </p:nvPr>
        </p:nvSpPr>
        <p:spPr/>
        <p:txBody>
          <a:bodyPr/>
          <a:lstStyle/>
          <a:p>
            <a:fld id="{DF28FB93-0A08-4E7D-8E63-9EFA29F1E093}" type="slidenum">
              <a:rPr lang="en-US" smtClean="0"/>
              <a:pPr/>
              <a:t>8</a:t>
            </a:fld>
            <a:endParaRPr lang="en-US" dirty="0"/>
          </a:p>
        </p:txBody>
      </p:sp>
    </p:spTree>
    <p:extLst>
      <p:ext uri="{BB962C8B-B14F-4D97-AF65-F5344CB8AC3E}">
        <p14:creationId xmlns:p14="http://schemas.microsoft.com/office/powerpoint/2010/main" val="565638210"/>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219" y="659081"/>
            <a:ext cx="8229600" cy="609600"/>
          </a:xfrm>
        </p:spPr>
        <p:txBody>
          <a:bodyPr/>
          <a:lstStyle/>
          <a:p>
            <a:r>
              <a:rPr lang="en-US" b="1" dirty="0">
                <a:solidFill>
                  <a:schemeClr val="bg1"/>
                </a:solidFill>
                <a:effectLst>
                  <a:outerShdw blurRad="38100" dist="38100" dir="2700000" algn="tl">
                    <a:srgbClr val="000000">
                      <a:alpha val="43137"/>
                    </a:srgbClr>
                  </a:outerShdw>
                </a:effectLst>
              </a:rPr>
              <a:t>Fair Labor Standards Act Overview</a:t>
            </a:r>
            <a:endParaRPr lang="en-US" dirty="0"/>
          </a:p>
        </p:txBody>
      </p:sp>
      <p:sp>
        <p:nvSpPr>
          <p:cNvPr id="3" name="Content Placeholder 2"/>
          <p:cNvSpPr>
            <a:spLocks noGrp="1"/>
          </p:cNvSpPr>
          <p:nvPr>
            <p:ph idx="1"/>
          </p:nvPr>
        </p:nvSpPr>
        <p:spPr>
          <a:xfrm>
            <a:off x="381000" y="1586753"/>
            <a:ext cx="8229600" cy="4089428"/>
          </a:xfrm>
        </p:spPr>
        <p:txBody>
          <a:bodyPr/>
          <a:lstStyle/>
          <a:p>
            <a:r>
              <a:rPr lang="en-US" dirty="0" smtClean="0"/>
              <a:t>Overtime parameters:</a:t>
            </a:r>
          </a:p>
          <a:p>
            <a:endParaRPr lang="en-US" sz="2000" dirty="0" smtClean="0"/>
          </a:p>
          <a:p>
            <a:pPr lvl="1"/>
            <a:r>
              <a:rPr lang="en-US" sz="2000" dirty="0" smtClean="0"/>
              <a:t>Hours </a:t>
            </a:r>
            <a:r>
              <a:rPr lang="en-US" sz="2000" dirty="0"/>
              <a:t>worked ordinarily </a:t>
            </a:r>
            <a:r>
              <a:rPr lang="en-US" sz="2000" dirty="0" smtClean="0"/>
              <a:t>include:</a:t>
            </a:r>
          </a:p>
          <a:p>
            <a:pPr lvl="2"/>
            <a:r>
              <a:rPr lang="en-US" sz="1800" dirty="0" smtClean="0"/>
              <a:t>All </a:t>
            </a:r>
            <a:r>
              <a:rPr lang="en-US" sz="1800" dirty="0"/>
              <a:t>the time during which an employee is </a:t>
            </a:r>
            <a:r>
              <a:rPr lang="en-US" sz="1800" dirty="0" smtClean="0"/>
              <a:t>permitted, or “suffered” </a:t>
            </a:r>
            <a:r>
              <a:rPr lang="en-US" sz="1800" dirty="0"/>
              <a:t>to be </a:t>
            </a:r>
            <a:r>
              <a:rPr lang="en-US" sz="1800" dirty="0" smtClean="0"/>
              <a:t>at BGSU or on duty </a:t>
            </a:r>
            <a:endParaRPr lang="en-US" sz="1800" dirty="0" smtClean="0">
              <a:solidFill>
                <a:srgbClr val="0000FF"/>
              </a:solidFill>
            </a:endParaRPr>
          </a:p>
          <a:p>
            <a:pPr lvl="1"/>
            <a:r>
              <a:rPr lang="en-US" sz="2000" dirty="0" smtClean="0"/>
              <a:t>Overtime calculations: Averaging </a:t>
            </a:r>
            <a:r>
              <a:rPr lang="en-US" sz="2000" dirty="0"/>
              <a:t>of hours over two or more weeks </a:t>
            </a:r>
            <a:r>
              <a:rPr lang="en-US" sz="2000" i="1" dirty="0"/>
              <a:t>is not </a:t>
            </a:r>
            <a:r>
              <a:rPr lang="en-US" sz="2000" i="1" dirty="0" smtClean="0"/>
              <a:t>permitted; </a:t>
            </a:r>
            <a:r>
              <a:rPr lang="en-US" sz="2000" dirty="0" smtClean="0"/>
              <a:t>rather all </a:t>
            </a:r>
            <a:r>
              <a:rPr lang="en-US" sz="2000" dirty="0"/>
              <a:t>hours worked above forty (40) in one week must be </a:t>
            </a:r>
            <a:r>
              <a:rPr lang="en-US" sz="2000" dirty="0" smtClean="0"/>
              <a:t>taken:</a:t>
            </a:r>
          </a:p>
          <a:p>
            <a:pPr lvl="2"/>
            <a:r>
              <a:rPr lang="en-US" sz="1800" dirty="0" smtClean="0"/>
              <a:t>As </a:t>
            </a:r>
            <a:r>
              <a:rPr lang="en-US" sz="1800" dirty="0"/>
              <a:t>either compensatory time or overtime </a:t>
            </a:r>
            <a:r>
              <a:rPr lang="en-US" sz="1800" dirty="0" smtClean="0"/>
              <a:t>for classified staff</a:t>
            </a:r>
          </a:p>
          <a:p>
            <a:pPr lvl="2"/>
            <a:r>
              <a:rPr lang="en-US" sz="1800" dirty="0" smtClean="0"/>
              <a:t>Overtime for all other eligible employee classes</a:t>
            </a:r>
          </a:p>
          <a:p>
            <a:pPr lvl="1"/>
            <a:r>
              <a:rPr lang="en-US" sz="2000" dirty="0" smtClean="0"/>
              <a:t>It does </a:t>
            </a:r>
            <a:r>
              <a:rPr lang="en-US" sz="2000" dirty="0"/>
              <a:t>not </a:t>
            </a:r>
            <a:r>
              <a:rPr lang="en-US" sz="2000" dirty="0" smtClean="0"/>
              <a:t>matter what day of the week that you work (weekend, holiday), BGSU is not required to pay overtime until the 40</a:t>
            </a:r>
            <a:r>
              <a:rPr lang="en-US" sz="2000" baseline="30000" dirty="0" smtClean="0"/>
              <a:t>th</a:t>
            </a:r>
            <a:r>
              <a:rPr lang="en-US" sz="2000" dirty="0" smtClean="0"/>
              <a:t> hour worked. </a:t>
            </a:r>
          </a:p>
          <a:p>
            <a:pPr lvl="1"/>
            <a:endParaRPr lang="en-US" sz="2200"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9</a:t>
            </a:fld>
            <a:endParaRPr lang="en-US" dirty="0"/>
          </a:p>
        </p:txBody>
      </p:sp>
    </p:spTree>
    <p:extLst>
      <p:ext uri="{BB962C8B-B14F-4D97-AF65-F5344CB8AC3E}">
        <p14:creationId xmlns:p14="http://schemas.microsoft.com/office/powerpoint/2010/main" val="3989651160"/>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BGSU">
  <a:themeElements>
    <a:clrScheme nam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BGSU</Template>
  <TotalTime>3343</TotalTime>
  <Words>1672</Words>
  <Application>Microsoft Office PowerPoint</Application>
  <PresentationFormat>On-screen Show (4:3)</PresentationFormat>
  <Paragraphs>202</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ＭＳ Ｐゴシック</vt:lpstr>
      <vt:lpstr>Arial</vt:lpstr>
      <vt:lpstr>Calibri</vt:lpstr>
      <vt:lpstr>Garamond</vt:lpstr>
      <vt:lpstr>Times</vt:lpstr>
      <vt:lpstr>BGSU</vt:lpstr>
      <vt:lpstr>Fair Labor Standards Act Overview for Supervisors–  A Practical Approach</vt:lpstr>
      <vt:lpstr>Fair Labor Standards Act Overview</vt:lpstr>
      <vt:lpstr>Fair Labor Standards Act Overview</vt:lpstr>
      <vt:lpstr>Fair Labor Standards Act Overview</vt:lpstr>
      <vt:lpstr>Fair Labor Standards Act Overview</vt:lpstr>
      <vt:lpstr>Fair Labor Standards Act Overview</vt:lpstr>
      <vt:lpstr>Fair Labor Standards Act Overview</vt:lpstr>
      <vt:lpstr>Fair Labor Standards Act Overview</vt:lpstr>
      <vt:lpstr>Fair Labor Standards Act Overview</vt:lpstr>
      <vt:lpstr>BGSU Classified Staff Handbook Says About</vt:lpstr>
      <vt:lpstr>Fair Labor Standards Act Says About</vt:lpstr>
      <vt:lpstr>Fair Labor Standards Act Says About</vt:lpstr>
      <vt:lpstr>Fair Labor Standards Act Says About</vt:lpstr>
      <vt:lpstr>Fair Labor Standards Act Says About</vt:lpstr>
      <vt:lpstr>Office of Human Resources Says About</vt:lpstr>
      <vt:lpstr>Office of Human Resources Says About</vt:lpstr>
      <vt:lpstr>Office of Human Resources Says About</vt:lpstr>
      <vt:lpstr>Fair Labor Standards Act Says About</vt:lpstr>
      <vt:lpstr>Fair Labor Standards Act Quiz</vt:lpstr>
      <vt:lpstr>Fair Labor Standards Act Quiz</vt:lpstr>
      <vt:lpstr>Fair Labor Standards Act Quiz</vt:lpstr>
      <vt:lpstr>Fair Labor Standards Act Quiz</vt:lpstr>
      <vt:lpstr>Fair Labor Standards Act Overview</vt:lpstr>
      <vt:lpstr>Resources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Care Reform or ACA Informational Seminar</dc:title>
  <dc:creator>Todd Platzer</dc:creator>
  <cp:lastModifiedBy>Patrick Dean Kelly</cp:lastModifiedBy>
  <cp:revision>178</cp:revision>
  <dcterms:created xsi:type="dcterms:W3CDTF">2013-03-01T17:11:28Z</dcterms:created>
  <dcterms:modified xsi:type="dcterms:W3CDTF">2017-09-28T20:06:58Z</dcterms:modified>
</cp:coreProperties>
</file>