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6"/>
  </p:notesMasterIdLst>
  <p:handoutMasterIdLst>
    <p:handoutMasterId r:id="rId7"/>
  </p:handoutMasterIdLst>
  <p:sldIdLst>
    <p:sldId id="300" r:id="rId2"/>
    <p:sldId id="359" r:id="rId3"/>
    <p:sldId id="361" r:id="rId4"/>
    <p:sldId id="363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thew Haschak" initials="MH" lastIdx="17" clrIdx="0">
    <p:extLst>
      <p:ext uri="{19B8F6BF-5375-455C-9EA6-DF929625EA0E}">
        <p15:presenceInfo xmlns:p15="http://schemas.microsoft.com/office/powerpoint/2012/main" userId="S-1-5-21-2052111302-1390067357-839522115-14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schemeClr val="bg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7933"/>
    <a:srgbClr val="FF6600"/>
    <a:srgbClr val="CCCC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43" autoAdjust="0"/>
    <p:restoredTop sz="95838" autoAdjust="0"/>
  </p:normalViewPr>
  <p:slideViewPr>
    <p:cSldViewPr snapToGrid="0">
      <p:cViewPr varScale="1">
        <p:scale>
          <a:sx n="118" d="100"/>
          <a:sy n="118" d="100"/>
        </p:scale>
        <p:origin x="103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25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-1986" y="-12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72421" cy="457512"/>
          </a:xfrm>
          <a:prstGeom prst="rect">
            <a:avLst/>
          </a:prstGeom>
        </p:spPr>
        <p:txBody>
          <a:bodyPr vert="horz" wrap="square" lIns="89707" tIns="44854" rIns="89707" bIns="4485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8" y="2"/>
            <a:ext cx="2972421" cy="457512"/>
          </a:xfrm>
          <a:prstGeom prst="rect">
            <a:avLst/>
          </a:prstGeom>
        </p:spPr>
        <p:txBody>
          <a:bodyPr vert="horz" wrap="square" lIns="89707" tIns="44854" rIns="89707" bIns="4485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12/2/2009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684927"/>
            <a:ext cx="2972421" cy="457512"/>
          </a:xfrm>
          <a:prstGeom prst="rect">
            <a:avLst/>
          </a:prstGeom>
        </p:spPr>
        <p:txBody>
          <a:bodyPr vert="horz" wrap="square" lIns="89707" tIns="44854" rIns="89707" bIns="4485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8" y="8684927"/>
            <a:ext cx="2972421" cy="457512"/>
          </a:xfrm>
          <a:prstGeom prst="rect">
            <a:avLst/>
          </a:prstGeom>
        </p:spPr>
        <p:txBody>
          <a:bodyPr vert="horz" wrap="square" lIns="89707" tIns="44854" rIns="89707" bIns="4485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734ADD4-EFF5-4D88-9D37-44237F6BD1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9632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72421" cy="457512"/>
          </a:xfrm>
          <a:prstGeom prst="rect">
            <a:avLst/>
          </a:prstGeom>
        </p:spPr>
        <p:txBody>
          <a:bodyPr vert="horz" wrap="square" lIns="89707" tIns="44854" rIns="89707" bIns="4485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028" y="2"/>
            <a:ext cx="2972421" cy="457512"/>
          </a:xfrm>
          <a:prstGeom prst="rect">
            <a:avLst/>
          </a:prstGeom>
        </p:spPr>
        <p:txBody>
          <a:bodyPr vert="horz" wrap="square" lIns="89707" tIns="44854" rIns="89707" bIns="4485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12/2/2009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89707" tIns="44854" rIns="89707" bIns="44854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21" y="4344025"/>
            <a:ext cx="5485158" cy="4114489"/>
          </a:xfrm>
          <a:prstGeom prst="rect">
            <a:avLst/>
          </a:prstGeom>
        </p:spPr>
        <p:txBody>
          <a:bodyPr vert="horz" wrap="square" lIns="89707" tIns="44854" rIns="89707" bIns="44854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684927"/>
            <a:ext cx="2972421" cy="457512"/>
          </a:xfrm>
          <a:prstGeom prst="rect">
            <a:avLst/>
          </a:prstGeom>
        </p:spPr>
        <p:txBody>
          <a:bodyPr vert="horz" wrap="square" lIns="89707" tIns="44854" rIns="89707" bIns="4485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028" y="8684927"/>
            <a:ext cx="2972421" cy="457512"/>
          </a:xfrm>
          <a:prstGeom prst="rect">
            <a:avLst/>
          </a:prstGeom>
        </p:spPr>
        <p:txBody>
          <a:bodyPr vert="horz" wrap="square" lIns="89707" tIns="44854" rIns="89707" bIns="4485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7D95F93-AFA7-4B7C-B652-7BB2C98334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1821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7D95F93-AFA7-4B7C-B652-7BB2C98334D9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111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069975"/>
          </a:xfrm>
        </p:spPr>
        <p:txBody>
          <a:bodyPr/>
          <a:lstStyle>
            <a:lvl1pPr algn="ctr">
              <a:defRPr sz="3400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914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A0797-FC17-4419-95BE-D7D8C1842F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D61B5A-06C3-453F-A640-6F827B7DDD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E9928-9265-4C07-B03B-0C887EAEC6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FC23A-46CF-4163-B6B2-1BF996D474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C4A73-B140-4514-90F0-9BB42E5F65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4E254-1688-4E80-9F26-9DBF38233D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C2551-2C80-4A03-A8AB-1FE71CC8DE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B8B1CE-68C8-49E5-A155-DD79FD2D03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4286" y="1447800"/>
            <a:ext cx="8066314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286" y="2057400"/>
            <a:ext cx="8066314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>
    <p:fade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 i="1">
          <a:solidFill>
            <a:srgbClr val="F47933"/>
          </a:solidFill>
          <a:latin typeface="Times"/>
          <a:ea typeface="ＭＳ Ｐゴシック" pitchFamily="-112" charset="-128"/>
          <a:cs typeface="Time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 i="1">
          <a:solidFill>
            <a:srgbClr val="595959"/>
          </a:solidFill>
          <a:latin typeface="Times" pitchFamily="-112" charset="0"/>
          <a:ea typeface="ＭＳ Ｐゴシック" pitchFamily="-112" charset="-128"/>
          <a:cs typeface="Times" pitchFamily="-10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 i="1">
          <a:solidFill>
            <a:srgbClr val="595959"/>
          </a:solidFill>
          <a:latin typeface="Times" pitchFamily="-112" charset="0"/>
          <a:ea typeface="ＭＳ Ｐゴシック" pitchFamily="-112" charset="-128"/>
          <a:cs typeface="Times" pitchFamily="-10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 i="1">
          <a:solidFill>
            <a:srgbClr val="595959"/>
          </a:solidFill>
          <a:latin typeface="Times" pitchFamily="-112" charset="0"/>
          <a:ea typeface="ＭＳ Ｐゴシック" pitchFamily="-112" charset="-128"/>
          <a:cs typeface="Times" pitchFamily="-10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 i="1">
          <a:solidFill>
            <a:srgbClr val="595959"/>
          </a:solidFill>
          <a:latin typeface="Times" pitchFamily="-112" charset="0"/>
          <a:ea typeface="ＭＳ Ｐゴシック" pitchFamily="-112" charset="-128"/>
          <a:cs typeface="Times" pitchFamily="-10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Blip>
          <a:blip r:embed="rId14"/>
        </a:buBlip>
        <a:defRPr sz="2800">
          <a:solidFill>
            <a:schemeClr val="tx1">
              <a:lumMod val="85000"/>
              <a:lumOff val="15000"/>
            </a:schemeClr>
          </a:solidFill>
          <a:latin typeface="Garamond"/>
          <a:ea typeface="ＭＳ Ｐゴシック" pitchFamily="-112" charset="-128"/>
          <a:cs typeface="Garamond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Blip>
          <a:blip r:embed="rId14"/>
        </a:buBlip>
        <a:defRPr sz="2600">
          <a:solidFill>
            <a:schemeClr val="tx1">
              <a:lumMod val="85000"/>
              <a:lumOff val="15000"/>
            </a:schemeClr>
          </a:solidFill>
          <a:latin typeface="Garamond"/>
          <a:ea typeface="ＭＳ Ｐゴシック" pitchFamily="-112" charset="-128"/>
          <a:cs typeface="Garamond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Blip>
          <a:blip r:embed="rId14"/>
        </a:buBlip>
        <a:defRPr sz="2400">
          <a:solidFill>
            <a:schemeClr val="tx1">
              <a:lumMod val="85000"/>
              <a:lumOff val="15000"/>
            </a:schemeClr>
          </a:solidFill>
          <a:latin typeface="Garamond"/>
          <a:ea typeface="ＭＳ Ｐゴシック" pitchFamily="-112" charset="-128"/>
          <a:cs typeface="Garamond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Blip>
          <a:blip r:embed="rId14"/>
        </a:buBlip>
        <a:defRPr sz="2000">
          <a:solidFill>
            <a:schemeClr val="tx1">
              <a:lumMod val="85000"/>
              <a:lumOff val="15000"/>
            </a:schemeClr>
          </a:solidFill>
          <a:latin typeface="Garamond"/>
          <a:ea typeface="ＭＳ Ｐゴシック" pitchFamily="-112" charset="-128"/>
          <a:cs typeface="Garamond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Blip>
          <a:blip r:embed="rId14"/>
        </a:buBlip>
        <a:defRPr sz="2000">
          <a:solidFill>
            <a:schemeClr val="tx1">
              <a:lumMod val="85000"/>
              <a:lumOff val="15000"/>
            </a:schemeClr>
          </a:solidFill>
          <a:latin typeface="Garamond"/>
          <a:ea typeface="ＭＳ Ｐゴシック" pitchFamily="-112" charset="-128"/>
          <a:cs typeface="Garamond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685800" y="1634591"/>
            <a:ext cx="7772400" cy="3706154"/>
          </a:xfrm>
        </p:spPr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Ohio Task Force</a:t>
            </a:r>
          </a:p>
          <a:p>
            <a:r>
              <a:rPr lang="en-US" sz="3200" dirty="0"/>
              <a:t>o</a:t>
            </a:r>
            <a:r>
              <a:rPr lang="en-US" sz="3200" dirty="0" smtClean="0"/>
              <a:t>n </a:t>
            </a:r>
            <a:r>
              <a:rPr lang="en-US" sz="3200" b="1" dirty="0" smtClean="0"/>
              <a:t>Affordability </a:t>
            </a:r>
            <a:r>
              <a:rPr lang="en-US" sz="3200" dirty="0" smtClean="0"/>
              <a:t>and </a:t>
            </a:r>
            <a:r>
              <a:rPr lang="en-US" sz="3200" b="1" dirty="0" smtClean="0"/>
              <a:t>Efficiency </a:t>
            </a:r>
          </a:p>
          <a:p>
            <a:r>
              <a:rPr lang="en-US" sz="3200" dirty="0" smtClean="0"/>
              <a:t>(formerly Accenture Update)</a:t>
            </a:r>
            <a:endParaRPr lang="en-US" sz="3200" dirty="0"/>
          </a:p>
          <a:p>
            <a:endParaRPr lang="en-US" dirty="0" smtClean="0"/>
          </a:p>
          <a:p>
            <a:r>
              <a:rPr lang="en-US" dirty="0" smtClean="0"/>
              <a:t>Board of Trustees</a:t>
            </a:r>
          </a:p>
          <a:p>
            <a:r>
              <a:rPr lang="en-US" dirty="0" smtClean="0"/>
              <a:t>February 19,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8170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550" y="2001519"/>
            <a:ext cx="8066314" cy="274850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We </a:t>
            </a:r>
            <a:r>
              <a:rPr lang="en-US" dirty="0" smtClean="0"/>
              <a:t>have merged the </a:t>
            </a:r>
            <a:r>
              <a:rPr lang="en-US" dirty="0"/>
              <a:t>work of </a:t>
            </a:r>
            <a:r>
              <a:rPr lang="en-US" dirty="0" smtClean="0"/>
              <a:t>efficiency </a:t>
            </a:r>
            <a:r>
              <a:rPr lang="en-US" dirty="0"/>
              <a:t>and </a:t>
            </a:r>
            <a:r>
              <a:rPr lang="en-US" dirty="0" smtClean="0"/>
              <a:t>affordability:</a:t>
            </a:r>
          </a:p>
          <a:p>
            <a:pPr marL="0" indent="0">
              <a:buNone/>
            </a:pPr>
            <a:endParaRPr lang="en-US" sz="6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BGSU – Accenture report/AROC Committees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Governor’s Ohio Task Force on Affordability and Efficiency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OBR Chancellor – Efficiency Advisory Committee</a:t>
            </a:r>
          </a:p>
          <a:p>
            <a:pPr lvl="1"/>
            <a:endParaRPr lang="en-US" sz="2200" dirty="0" smtClean="0"/>
          </a:p>
          <a:p>
            <a:pPr marL="0" indent="0">
              <a:buNone/>
            </a:pPr>
            <a:r>
              <a:rPr lang="en-US" sz="2400" dirty="0"/>
              <a:t>	</a:t>
            </a:r>
            <a:endParaRPr lang="en-US" sz="2400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44286" y="985520"/>
            <a:ext cx="8066314" cy="859465"/>
          </a:xfrm>
        </p:spPr>
        <p:txBody>
          <a:bodyPr/>
          <a:lstStyle/>
          <a:p>
            <a:pPr algn="ctr"/>
            <a:r>
              <a:rPr lang="en-US" sz="2800" dirty="0" smtClean="0"/>
              <a:t>Affordability &amp; Efficiency Task Force merged with BGSU’s AROC/Accenture efforts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8675336" y="6550223"/>
            <a:ext cx="2906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2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41583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86" y="1618407"/>
            <a:ext cx="8066314" cy="402983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Ohio Task Force Issued Recommendations in the following areas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sz="5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Use of savings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5-year goals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Strategic procurement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Assets and operations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Administrative cost reforms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US" sz="2000" dirty="0"/>
              <a:t>Textbook affordability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US" sz="2000" dirty="0"/>
              <a:t>Time to degree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US" sz="2000" dirty="0"/>
              <a:t>Duplicative programs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US" sz="2000" dirty="0"/>
              <a:t>Co-located campuses 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US" sz="2000" dirty="0"/>
              <a:t>Policy reforms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44286" y="1083659"/>
            <a:ext cx="8066314" cy="609600"/>
          </a:xfrm>
        </p:spPr>
        <p:txBody>
          <a:bodyPr/>
          <a:lstStyle/>
          <a:p>
            <a:pPr algn="ctr"/>
            <a:r>
              <a:rPr lang="en-US" sz="2800" dirty="0" smtClean="0"/>
              <a:t>Task Force Recommendations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8675336" y="6550223"/>
            <a:ext cx="2906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3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69069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86" y="1796432"/>
            <a:ext cx="8066314" cy="402983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5% Student Cost Reduction Plan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000" dirty="0" smtClean="0"/>
              <a:t>Board Approved at September 18, 2015 meeting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Plan for low enrollment, low performing course/programs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000" dirty="0" smtClean="0"/>
              <a:t>Board approval will be sought at February 19, 2016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5-Year </a:t>
            </a:r>
            <a:r>
              <a:rPr lang="en-US" sz="2400" dirty="0" smtClean="0"/>
              <a:t>Efficiency Goals – due July 1, 2016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000" dirty="0" smtClean="0"/>
              <a:t>Board approval will be sought at May or June 2016 meeting</a:t>
            </a:r>
            <a:endParaRPr lang="en-US" sz="2000" dirty="0"/>
          </a:p>
          <a:p>
            <a:pPr marL="400050" lvl="1" indent="0">
              <a:buNone/>
            </a:pPr>
            <a:endParaRPr lang="en-US" sz="2000" dirty="0"/>
          </a:p>
          <a:p>
            <a:pPr marL="400050" lvl="1" indent="0">
              <a:buNone/>
            </a:pPr>
            <a:r>
              <a:rPr lang="en-US" sz="2000" dirty="0"/>
              <a:t>More details will be shared at future board meetings </a:t>
            </a:r>
          </a:p>
          <a:p>
            <a:pPr marL="400050" lvl="1" indent="0">
              <a:buNone/>
            </a:pPr>
            <a:endParaRPr lang="en-US" sz="2000" dirty="0" smtClean="0"/>
          </a:p>
          <a:p>
            <a:pPr marL="400050" lvl="1" indent="0">
              <a:buNone/>
            </a:pPr>
            <a:r>
              <a:rPr lang="en-US" sz="2000" dirty="0" smtClean="0"/>
              <a:t>The following schedule contains estimates of savings to date.</a:t>
            </a:r>
            <a:endParaRPr lang="en-US" sz="2000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44286" y="1083659"/>
            <a:ext cx="8066314" cy="609600"/>
          </a:xfrm>
        </p:spPr>
        <p:txBody>
          <a:bodyPr/>
          <a:lstStyle/>
          <a:p>
            <a:pPr algn="ctr"/>
            <a:r>
              <a:rPr lang="en-US" sz="2800" dirty="0" smtClean="0"/>
              <a:t>BGSU Work Plan for FY2016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675336" y="6550223"/>
            <a:ext cx="2906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049815486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template">
  <a:themeElements>
    <a:clrScheme name="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30963</TotalTime>
  <Words>175</Words>
  <Application>Microsoft Office PowerPoint</Application>
  <PresentationFormat>On-screen Show (4:3)</PresentationFormat>
  <Paragraphs>46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ＭＳ Ｐゴシック</vt:lpstr>
      <vt:lpstr>Arial</vt:lpstr>
      <vt:lpstr>Calibri</vt:lpstr>
      <vt:lpstr>Garamond</vt:lpstr>
      <vt:lpstr>Times</vt:lpstr>
      <vt:lpstr>template</vt:lpstr>
      <vt:lpstr>PowerPoint Presentation</vt:lpstr>
      <vt:lpstr>Affordability &amp; Efficiency Task Force merged with BGSU’s AROC/Accenture efforts</vt:lpstr>
      <vt:lpstr>Task Force Recommendations</vt:lpstr>
      <vt:lpstr>BGSU Work Plan for FY2016</vt:lpstr>
    </vt:vector>
  </TitlesOfParts>
  <Company>BGSU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ITS</dc:creator>
  <cp:lastModifiedBy>Courtney Lynn Wagoner</cp:lastModifiedBy>
  <cp:revision>574</cp:revision>
  <cp:lastPrinted>2016-01-25T15:18:17Z</cp:lastPrinted>
  <dcterms:created xsi:type="dcterms:W3CDTF">2009-11-12T14:23:46Z</dcterms:created>
  <dcterms:modified xsi:type="dcterms:W3CDTF">2016-01-27T15:55:14Z</dcterms:modified>
</cp:coreProperties>
</file>