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13"/>
  </p:notesMasterIdLst>
  <p:handoutMasterIdLst>
    <p:handoutMasterId r:id="rId14"/>
  </p:handoutMasterIdLst>
  <p:sldIdLst>
    <p:sldId id="388" r:id="rId5"/>
    <p:sldId id="483" r:id="rId6"/>
    <p:sldId id="457" r:id="rId7"/>
    <p:sldId id="484" r:id="rId8"/>
    <p:sldId id="481" r:id="rId9"/>
    <p:sldId id="436" r:id="rId10"/>
    <p:sldId id="482" r:id="rId11"/>
    <p:sldId id="464" r:id="rId12"/>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23F39F-F14F-21A2-02BD-C6379038C94E}" name="Patrick Skaggs" initials="PS" userId="S::pskaggs@bgsu.edu::a10c264a-9114-4a2a-917a-3af22f89e870" providerId="AD"/>
  <p188:author id="{33F916EF-62E1-AC61-A24B-E583DD7B0168}" name="April M Smucker" initials="AS" userId="S::aprils@bgsu.edu::af4e3b2c-81f5-4823-acd2-2ca4e452595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atrick Skaggs" initials="PS" lastIdx="12" clrIdx="0">
    <p:extLst>
      <p:ext uri="{19B8F6BF-5375-455C-9EA6-DF929625EA0E}">
        <p15:presenceInfo xmlns:p15="http://schemas.microsoft.com/office/powerpoint/2012/main" userId="S::pskaggs@bgsu.edu::a10c264a-9114-4a2a-917a-3af22f89e870" providerId="AD"/>
      </p:ext>
    </p:extLst>
  </p:cmAuthor>
  <p:cmAuthor id="2" name="April M Smucker" initials="AS" lastIdx="8" clrIdx="1">
    <p:extLst>
      <p:ext uri="{19B8F6BF-5375-455C-9EA6-DF929625EA0E}">
        <p15:presenceInfo xmlns:p15="http://schemas.microsoft.com/office/powerpoint/2012/main" userId="S::aprils@bgsu.edu::af4e3b2c-81f5-4823-acd2-2ca4e4525954" providerId="AD"/>
      </p:ext>
    </p:extLst>
  </p:cmAuthor>
  <p:cmAuthor id="3" name="Amani M Snyder" initials="AMS" lastIdx="3" clrIdx="2">
    <p:extLst>
      <p:ext uri="{19B8F6BF-5375-455C-9EA6-DF929625EA0E}">
        <p15:presenceInfo xmlns:p15="http://schemas.microsoft.com/office/powerpoint/2012/main" userId="Amani M Snyd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5C2A08"/>
    <a:srgbClr val="009999"/>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74" autoAdjust="0"/>
  </p:normalViewPr>
  <p:slideViewPr>
    <p:cSldViewPr snapToGrid="0">
      <p:cViewPr varScale="1">
        <p:scale>
          <a:sx n="87" d="100"/>
          <a:sy n="87" d="100"/>
        </p:scale>
        <p:origin x="1242"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M Smucker" userId="af4e3b2c-81f5-4823-acd2-2ca4e4525954" providerId="ADAL" clId="{B485895E-A7ED-4ADE-A73D-3587C166CC56}"/>
    <pc:docChg chg="modSld">
      <pc:chgData name="April M Smucker" userId="af4e3b2c-81f5-4823-acd2-2ca4e4525954" providerId="ADAL" clId="{B485895E-A7ED-4ADE-A73D-3587C166CC56}" dt="2023-02-27T17:36:17.392" v="2" actId="20577"/>
      <pc:docMkLst>
        <pc:docMk/>
      </pc:docMkLst>
      <pc:sldChg chg="modSp">
        <pc:chgData name="April M Smucker" userId="af4e3b2c-81f5-4823-acd2-2ca4e4525954" providerId="ADAL" clId="{B485895E-A7ED-4ADE-A73D-3587C166CC56}" dt="2023-02-27T17:36:17.392" v="2" actId="20577"/>
        <pc:sldMkLst>
          <pc:docMk/>
          <pc:sldMk cId="2224368338" sldId="388"/>
        </pc:sldMkLst>
        <pc:spChg chg="mod">
          <ac:chgData name="April M Smucker" userId="af4e3b2c-81f5-4823-acd2-2ca4e4525954" providerId="ADAL" clId="{B485895E-A7ED-4ADE-A73D-3587C166CC56}" dt="2023-02-27T17:36:17.392" v="2" actId="20577"/>
          <ac:spMkLst>
            <pc:docMk/>
            <pc:sldMk cId="2224368338" sldId="388"/>
            <ac:spMk id="2" creationId="{5157E928-7F95-4406-A88B-53D457B07855}"/>
          </ac:spMkLst>
        </pc:spChg>
      </pc:sldChg>
      <pc:sldChg chg="modSp">
        <pc:chgData name="April M Smucker" userId="af4e3b2c-81f5-4823-acd2-2ca4e4525954" providerId="ADAL" clId="{B485895E-A7ED-4ADE-A73D-3587C166CC56}" dt="2023-02-27T17:31:34.314" v="1" actId="14100"/>
        <pc:sldMkLst>
          <pc:docMk/>
          <pc:sldMk cId="2820505065" sldId="484"/>
        </pc:sldMkLst>
        <pc:grpChg chg="mod">
          <ac:chgData name="April M Smucker" userId="af4e3b2c-81f5-4823-acd2-2ca4e4525954" providerId="ADAL" clId="{B485895E-A7ED-4ADE-A73D-3587C166CC56}" dt="2023-02-27T17:31:34.314" v="1" actId="14100"/>
          <ac:grpSpMkLst>
            <pc:docMk/>
            <pc:sldMk cId="2820505065" sldId="484"/>
            <ac:grpSpMk id="6" creationId="{73E5675F-18D9-454D-9F94-9D596EC4BCEB}"/>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454A01-614B-40F4-BD6E-F4AC763BEAEE}"/>
              </a:ext>
            </a:extLst>
          </p:cNvPr>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E512691-605E-4C9A-A0EC-B6C9840BEC39}"/>
              </a:ext>
            </a:extLst>
          </p:cNvPr>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0DFBE039-056E-4F51-AC87-4BFF6DBA28BA}" type="datetimeFigureOut">
              <a:rPr lang="en-US" smtClean="0"/>
              <a:t>2/27/2023</a:t>
            </a:fld>
            <a:endParaRPr lang="en-US"/>
          </a:p>
        </p:txBody>
      </p:sp>
      <p:sp>
        <p:nvSpPr>
          <p:cNvPr id="4" name="Footer Placeholder 3">
            <a:extLst>
              <a:ext uri="{FF2B5EF4-FFF2-40B4-BE49-F238E27FC236}">
                <a16:creationId xmlns:a16="http://schemas.microsoft.com/office/drawing/2014/main" id="{3E07D597-63D4-4E7D-8AE8-B272EA871358}"/>
              </a:ext>
            </a:extLst>
          </p:cNvPr>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8D3FDD4-D64F-4940-A7AF-6047E17D246C}"/>
              </a:ext>
            </a:extLst>
          </p:cNvPr>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D075CA17-B251-48FF-9687-F3212F918D5C}" type="slidenum">
              <a:rPr lang="en-US" smtClean="0"/>
              <a:t>‹#›</a:t>
            </a:fld>
            <a:endParaRPr lang="en-US"/>
          </a:p>
        </p:txBody>
      </p:sp>
    </p:spTree>
    <p:extLst>
      <p:ext uri="{BB962C8B-B14F-4D97-AF65-F5344CB8AC3E}">
        <p14:creationId xmlns:p14="http://schemas.microsoft.com/office/powerpoint/2010/main" val="6867827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343" cy="467071"/>
          </a:xfrm>
          <a:prstGeom prst="rect">
            <a:avLst/>
          </a:prstGeom>
        </p:spPr>
        <p:txBody>
          <a:bodyPr vert="horz" lIns="80296" tIns="40149" rIns="80296" bIns="40149" rtlCol="0"/>
          <a:lstStyle>
            <a:lvl1pPr algn="l">
              <a:defRPr sz="1100"/>
            </a:lvl1pPr>
          </a:lstStyle>
          <a:p>
            <a:endParaRPr lang="en-US"/>
          </a:p>
        </p:txBody>
      </p:sp>
      <p:sp>
        <p:nvSpPr>
          <p:cNvPr id="3" name="Date Placeholder 2"/>
          <p:cNvSpPr>
            <a:spLocks noGrp="1"/>
          </p:cNvSpPr>
          <p:nvPr>
            <p:ph type="dt" idx="1"/>
          </p:nvPr>
        </p:nvSpPr>
        <p:spPr>
          <a:xfrm>
            <a:off x="3978131" y="1"/>
            <a:ext cx="3043343" cy="467071"/>
          </a:xfrm>
          <a:prstGeom prst="rect">
            <a:avLst/>
          </a:prstGeom>
        </p:spPr>
        <p:txBody>
          <a:bodyPr vert="horz" lIns="80296" tIns="40149" rIns="80296" bIns="40149" rtlCol="0"/>
          <a:lstStyle>
            <a:lvl1pPr algn="r">
              <a:defRPr sz="1100"/>
            </a:lvl1pPr>
          </a:lstStyle>
          <a:p>
            <a:fld id="{E5869EBF-4098-4587-9167-5CEDA06E16FA}" type="datetimeFigureOut">
              <a:rPr lang="en-US" smtClean="0"/>
              <a:t>2/27/2023</a:t>
            </a:fld>
            <a:endParaRPr lang="en-US"/>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80296" tIns="40149" rIns="80296" bIns="40149" rtlCol="0" anchor="ctr"/>
          <a:lstStyle/>
          <a:p>
            <a:endParaRPr lang="en-US"/>
          </a:p>
        </p:txBody>
      </p:sp>
      <p:sp>
        <p:nvSpPr>
          <p:cNvPr id="5" name="Notes Placeholder 4"/>
          <p:cNvSpPr>
            <a:spLocks noGrp="1"/>
          </p:cNvSpPr>
          <p:nvPr>
            <p:ph type="body" sz="quarter" idx="3"/>
          </p:nvPr>
        </p:nvSpPr>
        <p:spPr>
          <a:xfrm>
            <a:off x="702310" y="4480005"/>
            <a:ext cx="5618480" cy="3665459"/>
          </a:xfrm>
          <a:prstGeom prst="rect">
            <a:avLst/>
          </a:prstGeom>
        </p:spPr>
        <p:txBody>
          <a:bodyPr vert="horz" lIns="80296" tIns="40149" rIns="80296" bIns="4014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0"/>
          </a:xfrm>
          <a:prstGeom prst="rect">
            <a:avLst/>
          </a:prstGeom>
        </p:spPr>
        <p:txBody>
          <a:bodyPr vert="horz" lIns="80296" tIns="40149" rIns="80296" bIns="40149" rtlCol="0" anchor="b"/>
          <a:lstStyle>
            <a:lvl1pPr algn="l">
              <a:defRPr sz="1100"/>
            </a:lvl1pPr>
          </a:lstStyle>
          <a:p>
            <a:endParaRPr lang="en-US"/>
          </a:p>
        </p:txBody>
      </p:sp>
      <p:sp>
        <p:nvSpPr>
          <p:cNvPr id="7" name="Slide Number Placeholder 6"/>
          <p:cNvSpPr>
            <a:spLocks noGrp="1"/>
          </p:cNvSpPr>
          <p:nvPr>
            <p:ph type="sldNum" sz="quarter" idx="5"/>
          </p:nvPr>
        </p:nvSpPr>
        <p:spPr>
          <a:xfrm>
            <a:off x="3978131" y="8842030"/>
            <a:ext cx="3043343" cy="467070"/>
          </a:xfrm>
          <a:prstGeom prst="rect">
            <a:avLst/>
          </a:prstGeom>
        </p:spPr>
        <p:txBody>
          <a:bodyPr vert="horz" lIns="80296" tIns="40149" rIns="80296" bIns="40149" rtlCol="0" anchor="b"/>
          <a:lstStyle>
            <a:lvl1pPr algn="r">
              <a:defRPr sz="1100"/>
            </a:lvl1pPr>
          </a:lstStyle>
          <a:p>
            <a:fld id="{A722C336-3D06-4F75-A19B-4A5379AE1A05}" type="slidenum">
              <a:rPr lang="en-US" smtClean="0"/>
              <a:t>‹#›</a:t>
            </a:fld>
            <a:endParaRPr lang="en-US"/>
          </a:p>
        </p:txBody>
      </p:sp>
    </p:spTree>
    <p:extLst>
      <p:ext uri="{BB962C8B-B14F-4D97-AF65-F5344CB8AC3E}">
        <p14:creationId xmlns:p14="http://schemas.microsoft.com/office/powerpoint/2010/main" val="2990869921"/>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a:cs typeface="Calibri"/>
            </a:endParaRPr>
          </a:p>
        </p:txBody>
      </p:sp>
      <p:sp>
        <p:nvSpPr>
          <p:cNvPr id="4" name="Slide Number Placeholder 3"/>
          <p:cNvSpPr>
            <a:spLocks noGrp="1"/>
          </p:cNvSpPr>
          <p:nvPr>
            <p:ph type="sldNum" sz="quarter" idx="10"/>
          </p:nvPr>
        </p:nvSpPr>
        <p:spPr/>
        <p:txBody>
          <a:bodyPr/>
          <a:lstStyle/>
          <a:p>
            <a:fld id="{A722C336-3D06-4F75-A19B-4A5379AE1A05}" type="slidenum">
              <a:rPr lang="en-US" smtClean="0"/>
              <a:t>1</a:t>
            </a:fld>
            <a:endParaRPr lang="en-US"/>
          </a:p>
        </p:txBody>
      </p:sp>
      <p:sp>
        <p:nvSpPr>
          <p:cNvPr id="5" name="Footer Placeholder 4">
            <a:extLst>
              <a:ext uri="{FF2B5EF4-FFF2-40B4-BE49-F238E27FC236}">
                <a16:creationId xmlns:a16="http://schemas.microsoft.com/office/drawing/2014/main" id="{71CFA7A7-EE3A-4480-BC1A-B2BFBD6E1748}"/>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80883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1" indent="-171450">
              <a:buFont typeface="Arial"/>
              <a:buChar char="•"/>
            </a:pPr>
            <a:endParaRPr lang="en-US" dirty="0">
              <a:cs typeface="Calibri"/>
            </a:endParaRPr>
          </a:p>
          <a:p>
            <a:pPr marL="171450" indent="-171450">
              <a:buFont typeface="Arial"/>
              <a:buChar char="•"/>
            </a:pPr>
            <a:endParaRPr lang="en-US" dirty="0">
              <a:cs typeface="Calibri"/>
            </a:endParaRPr>
          </a:p>
          <a:p>
            <a:pPr lvl="1" indent="-171450">
              <a:buFont typeface="Arial"/>
              <a:buChar char="•"/>
            </a:pPr>
            <a:endParaRPr lang="en-US" dirty="0">
              <a:cs typeface="Calibri"/>
            </a:endParaRPr>
          </a:p>
          <a:p>
            <a:pPr lvl="1" indent="-171450">
              <a:buFont typeface="Arial"/>
              <a:buChar char="•"/>
            </a:pPr>
            <a:endParaRPr lang="en-US" dirty="0">
              <a:cs typeface="Calibri"/>
            </a:endParaRPr>
          </a:p>
          <a:p>
            <a:pPr marL="171450" indent="-171450">
              <a:buFont typeface="Arial"/>
              <a:buChar char="•"/>
            </a:pPr>
            <a:endParaRPr lang="en-US" dirty="0">
              <a:cs typeface="Calibri"/>
            </a:endParaRPr>
          </a:p>
          <a:p>
            <a:pPr marL="285750" lvl="1"/>
            <a:endParaRPr lang="en-US" dirty="0">
              <a:cs typeface="Calibri"/>
            </a:endParaRPr>
          </a:p>
        </p:txBody>
      </p:sp>
      <p:sp>
        <p:nvSpPr>
          <p:cNvPr id="4" name="Slide Number Placeholder 3"/>
          <p:cNvSpPr>
            <a:spLocks noGrp="1"/>
          </p:cNvSpPr>
          <p:nvPr>
            <p:ph type="sldNum" sz="quarter" idx="5"/>
          </p:nvPr>
        </p:nvSpPr>
        <p:spPr/>
        <p:txBody>
          <a:bodyPr/>
          <a:lstStyle/>
          <a:p>
            <a:fld id="{851C6DBA-C8C2-46FE-B005-74AF6DE9A2F6}" type="slidenum">
              <a:rPr lang="en-US" smtClean="0"/>
              <a:t>2</a:t>
            </a:fld>
            <a:endParaRPr lang="en-US"/>
          </a:p>
        </p:txBody>
      </p:sp>
    </p:spTree>
    <p:extLst>
      <p:ext uri="{BB962C8B-B14F-4D97-AF65-F5344CB8AC3E}">
        <p14:creationId xmlns:p14="http://schemas.microsoft.com/office/powerpoint/2010/main" val="1553340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22C336-3D06-4F75-A19B-4A5379AE1A05}" type="slidenum">
              <a:rPr lang="en-US" smtClean="0"/>
              <a:t>3</a:t>
            </a:fld>
            <a:endParaRPr lang="en-US"/>
          </a:p>
        </p:txBody>
      </p:sp>
      <p:sp>
        <p:nvSpPr>
          <p:cNvPr id="5" name="Footer Placeholder 4">
            <a:extLst>
              <a:ext uri="{FF2B5EF4-FFF2-40B4-BE49-F238E27FC236}">
                <a16:creationId xmlns:a16="http://schemas.microsoft.com/office/drawing/2014/main" id="{DCEDE1CF-89A1-4BCA-9AFD-6070D71EC418}"/>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976509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22C336-3D06-4F75-A19B-4A5379AE1A05}" type="slidenum">
              <a:rPr lang="en-US" smtClean="0"/>
              <a:t>4</a:t>
            </a:fld>
            <a:endParaRPr lang="en-US"/>
          </a:p>
        </p:txBody>
      </p:sp>
      <p:sp>
        <p:nvSpPr>
          <p:cNvPr id="5" name="Footer Placeholder 4">
            <a:extLst>
              <a:ext uri="{FF2B5EF4-FFF2-40B4-BE49-F238E27FC236}">
                <a16:creationId xmlns:a16="http://schemas.microsoft.com/office/drawing/2014/main" id="{717DAE2E-A26E-4A3F-831D-20F1E154D466}"/>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99797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indent="0">
              <a:buFont typeface="Arial,Sans-Serif"/>
              <a:buNone/>
            </a:pPr>
            <a:endParaRPr lang="en-US" dirty="0">
              <a:ea typeface="Calibri" panose="020F0502020204030204"/>
              <a:cs typeface="Calibri" panose="020F0502020204030204"/>
            </a:endParaRPr>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851C6DBA-C8C2-46FE-B005-74AF6DE9A2F6}" type="slidenum">
              <a:rPr lang="en-US" smtClean="0"/>
              <a:t>5</a:t>
            </a:fld>
            <a:endParaRPr lang="en-US"/>
          </a:p>
        </p:txBody>
      </p:sp>
    </p:spTree>
    <p:extLst>
      <p:ext uri="{BB962C8B-B14F-4D97-AF65-F5344CB8AC3E}">
        <p14:creationId xmlns:p14="http://schemas.microsoft.com/office/powerpoint/2010/main" val="86631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85850" lvl="2" indent="-171450">
              <a:buFont typeface="Arial"/>
              <a:buChar char="•"/>
            </a:pPr>
            <a:endParaRPr lang="en-US" dirty="0">
              <a:cs typeface="Calibri"/>
            </a:endParaRPr>
          </a:p>
          <a:p>
            <a:pPr marL="171450" indent="-171450">
              <a:buFont typeface="Wingdings"/>
              <a:buChar char="v"/>
            </a:pPr>
            <a:endParaRPr lang="en-US" dirty="0">
              <a:cs typeface="Calibri"/>
            </a:endParaRPr>
          </a:p>
          <a:p>
            <a:pPr marL="1085850" lvl="2" indent="-171450">
              <a:buFont typeface="Arial"/>
              <a:buChar char="•"/>
            </a:pPr>
            <a:endParaRPr lang="en-US" dirty="0">
              <a:cs typeface="Calibri"/>
            </a:endParaRPr>
          </a:p>
          <a:p>
            <a:pPr marL="171450" indent="-171450">
              <a:buFont typeface="Arial"/>
              <a:buChar char="•"/>
            </a:pPr>
            <a:endParaRPr lang="en-US" dirty="0">
              <a:cs typeface="Calibri"/>
            </a:endParaRPr>
          </a:p>
        </p:txBody>
      </p:sp>
      <p:sp>
        <p:nvSpPr>
          <p:cNvPr id="4" name="Slide Number Placeholder 3"/>
          <p:cNvSpPr>
            <a:spLocks noGrp="1"/>
          </p:cNvSpPr>
          <p:nvPr>
            <p:ph type="sldNum" sz="quarter" idx="10"/>
          </p:nvPr>
        </p:nvSpPr>
        <p:spPr/>
        <p:txBody>
          <a:bodyPr/>
          <a:lstStyle/>
          <a:p>
            <a:fld id="{A722C336-3D06-4F75-A19B-4A5379AE1A05}" type="slidenum">
              <a:rPr lang="en-US" smtClean="0"/>
              <a:t>6</a:t>
            </a:fld>
            <a:endParaRPr lang="en-US"/>
          </a:p>
        </p:txBody>
      </p:sp>
      <p:sp>
        <p:nvSpPr>
          <p:cNvPr id="5" name="Footer Placeholder 4">
            <a:extLst>
              <a:ext uri="{FF2B5EF4-FFF2-40B4-BE49-F238E27FC236}">
                <a16:creationId xmlns:a16="http://schemas.microsoft.com/office/drawing/2014/main" id="{D907FEB4-5ACA-492D-85D8-8FED2B7D2CF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854959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cs typeface="Calibri"/>
            </a:endParaRPr>
          </a:p>
        </p:txBody>
      </p:sp>
      <p:sp>
        <p:nvSpPr>
          <p:cNvPr id="4" name="Slide Number Placeholder 3"/>
          <p:cNvSpPr>
            <a:spLocks noGrp="1"/>
          </p:cNvSpPr>
          <p:nvPr>
            <p:ph type="sldNum" sz="quarter" idx="10"/>
          </p:nvPr>
        </p:nvSpPr>
        <p:spPr/>
        <p:txBody>
          <a:bodyPr/>
          <a:lstStyle/>
          <a:p>
            <a:fld id="{A722C336-3D06-4F75-A19B-4A5379AE1A05}" type="slidenum">
              <a:rPr lang="en-US" smtClean="0"/>
              <a:t>7</a:t>
            </a:fld>
            <a:endParaRPr lang="en-US"/>
          </a:p>
        </p:txBody>
      </p:sp>
      <p:sp>
        <p:nvSpPr>
          <p:cNvPr id="5" name="Footer Placeholder 4">
            <a:extLst>
              <a:ext uri="{FF2B5EF4-FFF2-40B4-BE49-F238E27FC236}">
                <a16:creationId xmlns:a16="http://schemas.microsoft.com/office/drawing/2014/main" id="{D907FEB4-5ACA-492D-85D8-8FED2B7D2CF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321634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22C336-3D06-4F75-A19B-4A5379AE1A05}" type="slidenum">
              <a:rPr lang="en-US" smtClean="0"/>
              <a:t>8</a:t>
            </a:fld>
            <a:endParaRPr lang="en-US"/>
          </a:p>
        </p:txBody>
      </p:sp>
      <p:sp>
        <p:nvSpPr>
          <p:cNvPr id="5" name="Footer Placeholder 4">
            <a:extLst>
              <a:ext uri="{FF2B5EF4-FFF2-40B4-BE49-F238E27FC236}">
                <a16:creationId xmlns:a16="http://schemas.microsoft.com/office/drawing/2014/main" id="{71CFA7A7-EE3A-4480-BC1A-B2BFBD6E1748}"/>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5735529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ound Single Corner Rectangle 6">
            <a:extLst>
              <a:ext uri="{FF2B5EF4-FFF2-40B4-BE49-F238E27FC236}">
                <a16:creationId xmlns:a16="http://schemas.microsoft.com/office/drawing/2014/main" id="{46FE0664-8010-064C-B5E3-8A61D90B297A}"/>
              </a:ext>
            </a:extLst>
          </p:cNvPr>
          <p:cNvSpPr/>
          <p:nvPr/>
        </p:nvSpPr>
        <p:spPr>
          <a:xfrm rot="10800000" flipH="1">
            <a:off x="0" y="0"/>
            <a:ext cx="7467600" cy="1016000"/>
          </a:xfrm>
          <a:prstGeom prst="round1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EDF3BCA6-282D-7149-810A-3EC7D5B56597}"/>
              </a:ext>
            </a:extLst>
          </p:cNvPr>
          <p:cNvSpPr>
            <a:spLocks noGrp="1"/>
          </p:cNvSpPr>
          <p:nvPr>
            <p:ph type="title" hasCustomPrompt="1"/>
          </p:nvPr>
        </p:nvSpPr>
        <p:spPr>
          <a:xfrm>
            <a:off x="334736" y="-1"/>
            <a:ext cx="6686550" cy="1016002"/>
          </a:xfrm>
        </p:spPr>
        <p:txBody>
          <a:bodyPr>
            <a:normAutofit/>
          </a:bodyPr>
          <a:lstStyle>
            <a:lvl1pPr>
              <a:defRPr sz="2700">
                <a:solidFill>
                  <a:schemeClr val="bg1"/>
                </a:solidFill>
                <a:latin typeface="Century Schoolbook" panose="02040604050505020304" pitchFamily="18" charset="0"/>
              </a:defRPr>
            </a:lvl1pPr>
          </a:lstStyle>
          <a:p>
            <a:r>
              <a:rPr lang="en-US"/>
              <a:t>Place main header for this slide here</a:t>
            </a:r>
          </a:p>
        </p:txBody>
      </p:sp>
      <p:sp>
        <p:nvSpPr>
          <p:cNvPr id="11" name="Text Placeholder 20">
            <a:extLst>
              <a:ext uri="{FF2B5EF4-FFF2-40B4-BE49-F238E27FC236}">
                <a16:creationId xmlns:a16="http://schemas.microsoft.com/office/drawing/2014/main" id="{8C67FAEA-4ACA-A744-A091-BA5D8918A8C0}"/>
              </a:ext>
            </a:extLst>
          </p:cNvPr>
          <p:cNvSpPr>
            <a:spLocks noGrp="1"/>
          </p:cNvSpPr>
          <p:nvPr>
            <p:ph type="body" sz="quarter" idx="11" hasCustomPrompt="1"/>
          </p:nvPr>
        </p:nvSpPr>
        <p:spPr>
          <a:xfrm>
            <a:off x="842209" y="1864016"/>
            <a:ext cx="6653465" cy="528888"/>
          </a:xfrm>
        </p:spPr>
        <p:txBody>
          <a:bodyPr>
            <a:normAutofit/>
          </a:bodyPr>
          <a:lstStyle>
            <a:lvl1pPr marL="0" indent="0">
              <a:buNone/>
              <a:defRPr sz="1800" b="1" i="0">
                <a:solidFill>
                  <a:schemeClr val="tx1"/>
                </a:solidFill>
                <a:latin typeface="Arial" panose="020B0604020202020204" pitchFamily="34" charset="0"/>
              </a:defRPr>
            </a:lvl1pPr>
          </a:lstStyle>
          <a:p>
            <a:pPr lvl="0"/>
            <a:r>
              <a:rPr lang="en-US"/>
              <a:t>Subhead goes here</a:t>
            </a:r>
          </a:p>
        </p:txBody>
      </p:sp>
      <p:sp>
        <p:nvSpPr>
          <p:cNvPr id="14" name="Round Same Side Corner Rectangle 13">
            <a:extLst>
              <a:ext uri="{FF2B5EF4-FFF2-40B4-BE49-F238E27FC236}">
                <a16:creationId xmlns:a16="http://schemas.microsoft.com/office/drawing/2014/main" id="{77651F89-21B1-F14C-9B97-73837855BB76}"/>
              </a:ext>
            </a:extLst>
          </p:cNvPr>
          <p:cNvSpPr/>
          <p:nvPr/>
        </p:nvSpPr>
        <p:spPr>
          <a:xfrm rot="16200000">
            <a:off x="6459414" y="2690946"/>
            <a:ext cx="5223927" cy="611500"/>
          </a:xfrm>
          <a:prstGeom prst="round2SameRect">
            <a:avLst>
              <a:gd name="adj1" fmla="val 34433"/>
              <a:gd name="adj2" fmla="val 0"/>
            </a:avLst>
          </a:prstGeom>
          <a:solidFill>
            <a:srgbClr val="552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13E61298-9CE6-8648-AD42-0ECECDD6B4E8}"/>
              </a:ext>
            </a:extLst>
          </p:cNvPr>
          <p:cNvPicPr>
            <a:picLocks noChangeAspect="1"/>
          </p:cNvPicPr>
          <p:nvPr/>
        </p:nvPicPr>
        <p:blipFill rotWithShape="1">
          <a:blip r:embed="rId2"/>
          <a:srcRect l="10560" t="48382" r="11668" b="48095"/>
          <a:stretch/>
        </p:blipFill>
        <p:spPr>
          <a:xfrm rot="5400000">
            <a:off x="6435784" y="2885740"/>
            <a:ext cx="5045027" cy="221915"/>
          </a:xfrm>
          <a:prstGeom prst="rect">
            <a:avLst/>
          </a:prstGeom>
        </p:spPr>
      </p:pic>
      <p:pic>
        <p:nvPicPr>
          <p:cNvPr id="16" name="Picture 15">
            <a:extLst>
              <a:ext uri="{FF2B5EF4-FFF2-40B4-BE49-F238E27FC236}">
                <a16:creationId xmlns:a16="http://schemas.microsoft.com/office/drawing/2014/main" id="{E4A51129-BB0B-6746-A79B-1C1DFF27C664}"/>
              </a:ext>
            </a:extLst>
          </p:cNvPr>
          <p:cNvPicPr>
            <a:picLocks noChangeAspect="1"/>
          </p:cNvPicPr>
          <p:nvPr userDrawn="1"/>
        </p:nvPicPr>
        <p:blipFill>
          <a:blip r:embed="rId3"/>
          <a:srcRect t="32090" b="32090"/>
          <a:stretch/>
        </p:blipFill>
        <p:spPr>
          <a:xfrm>
            <a:off x="6419147" y="5608659"/>
            <a:ext cx="3774947" cy="1809049"/>
          </a:xfrm>
          <a:prstGeom prst="rect">
            <a:avLst/>
          </a:prstGeom>
        </p:spPr>
      </p:pic>
      <p:sp>
        <p:nvSpPr>
          <p:cNvPr id="19" name="Text Placeholder 32">
            <a:extLst>
              <a:ext uri="{FF2B5EF4-FFF2-40B4-BE49-F238E27FC236}">
                <a16:creationId xmlns:a16="http://schemas.microsoft.com/office/drawing/2014/main" id="{5D2B147F-5D2E-324C-91E1-F4E17DA50FF8}"/>
              </a:ext>
            </a:extLst>
          </p:cNvPr>
          <p:cNvSpPr>
            <a:spLocks noGrp="1"/>
          </p:cNvSpPr>
          <p:nvPr>
            <p:ph type="body" sz="quarter" idx="16" hasCustomPrompt="1"/>
          </p:nvPr>
        </p:nvSpPr>
        <p:spPr>
          <a:xfrm>
            <a:off x="841773" y="2392904"/>
            <a:ext cx="3034903" cy="2249488"/>
          </a:xfrm>
        </p:spPr>
        <p:txBody>
          <a:bodyPr>
            <a:normAutofit/>
          </a:bodyPr>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1350" b="0" i="0">
                <a:latin typeface="Arial" panose="020B0604020202020204" pitchFamily="34" charset="0"/>
              </a:defRPr>
            </a:lvl1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sz="1350">
                <a:latin typeface="Avenir Next" panose="020B0503020202020204" pitchFamily="34" charset="0"/>
              </a:rPr>
              <a:t>Smaller paragraph text goes here. Smaller paragraph text goes here. Smaller paragraph text goes here. Smaller paragraph text goes here. Smaller paragraph text goes here. Smaller paragraph text goes here. Smaller paragraph text goes here. Smaller paragraph text goes here.  </a:t>
            </a: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lang="en-US"/>
          </a:p>
        </p:txBody>
      </p:sp>
      <p:sp>
        <p:nvSpPr>
          <p:cNvPr id="20" name="Text Placeholder 34">
            <a:extLst>
              <a:ext uri="{FF2B5EF4-FFF2-40B4-BE49-F238E27FC236}">
                <a16:creationId xmlns:a16="http://schemas.microsoft.com/office/drawing/2014/main" id="{FEC4497B-C413-734F-B841-8220D9B2FE9C}"/>
              </a:ext>
            </a:extLst>
          </p:cNvPr>
          <p:cNvSpPr>
            <a:spLocks noGrp="1"/>
          </p:cNvSpPr>
          <p:nvPr>
            <p:ph type="body" sz="quarter" idx="17" hasCustomPrompt="1"/>
          </p:nvPr>
        </p:nvSpPr>
        <p:spPr>
          <a:xfrm>
            <a:off x="4025503" y="2392904"/>
            <a:ext cx="3677323" cy="2249488"/>
          </a:xfrm>
        </p:spPr>
        <p:txBody>
          <a:bodyPr>
            <a:normAutofit/>
          </a:bodyPr>
          <a:lstStyle>
            <a:lvl1pPr marL="171450" indent="-171450">
              <a:buFont typeface="Courier New" panose="02070309020205020404" pitchFamily="49" charset="0"/>
              <a:buChar char="o"/>
              <a:defRPr sz="1350" b="0" i="0">
                <a:latin typeface="Arial" panose="020B0604020202020204" pitchFamily="34" charset="0"/>
              </a:defRPr>
            </a:lvl1pPr>
            <a:lvl2pPr marL="514350" indent="-171450">
              <a:buFont typeface="Courier New" panose="02070309020205020404" pitchFamily="49" charset="0"/>
              <a:buChar char="o"/>
              <a:defRPr sz="1350" b="0" i="0">
                <a:latin typeface="Arial" panose="020B0604020202020204" pitchFamily="34" charset="0"/>
              </a:defRPr>
            </a:lvl2pPr>
            <a:lvl3pPr marL="857250" indent="-171450">
              <a:buFont typeface="Courier New" panose="02070309020205020404" pitchFamily="49" charset="0"/>
              <a:buChar char="o"/>
              <a:defRPr sz="1350" b="0" i="0">
                <a:latin typeface="Arial" panose="020B0604020202020204" pitchFamily="34" charset="0"/>
              </a:defRPr>
            </a:lvl3pPr>
            <a:lvl4pPr marL="1200150" indent="-171450">
              <a:buFont typeface="Courier New" panose="02070309020205020404" pitchFamily="49" charset="0"/>
              <a:buChar char="o"/>
              <a:defRPr sz="1350" b="0" i="0">
                <a:latin typeface="Arial" panose="020B0604020202020204" pitchFamily="34" charset="0"/>
              </a:defRPr>
            </a:lvl4pPr>
            <a:lvl5pPr marL="1543050" indent="-171450">
              <a:buFont typeface="Courier New" panose="02070309020205020404" pitchFamily="49" charset="0"/>
              <a:buChar char="o"/>
              <a:defRPr>
                <a:latin typeface="Avenir Next" panose="020B0503020202020204" pitchFamily="34" charset="0"/>
              </a:defRPr>
            </a:lvl5pPr>
          </a:lstStyle>
          <a:p>
            <a:pPr lvl="0"/>
            <a:r>
              <a:rPr lang="en-US"/>
              <a:t>Bullet point copy goes here</a:t>
            </a:r>
          </a:p>
          <a:p>
            <a:pPr lvl="1"/>
            <a:r>
              <a:rPr lang="en-US"/>
              <a:t>Bullet point copy goes here</a:t>
            </a:r>
          </a:p>
          <a:p>
            <a:pPr lvl="2"/>
            <a:r>
              <a:rPr lang="en-US"/>
              <a:t>Bullet point copy goes here</a:t>
            </a:r>
          </a:p>
          <a:p>
            <a:pPr lvl="3"/>
            <a:r>
              <a:rPr lang="en-US"/>
              <a:t>Bullet point copy goes here</a:t>
            </a:r>
          </a:p>
        </p:txBody>
      </p:sp>
      <p:sp>
        <p:nvSpPr>
          <p:cNvPr id="6" name="Footer Placeholder 5">
            <a:extLst>
              <a:ext uri="{FF2B5EF4-FFF2-40B4-BE49-F238E27FC236}">
                <a16:creationId xmlns:a16="http://schemas.microsoft.com/office/drawing/2014/main" id="{953DFA67-1903-4AFA-A66A-16CD86A6DE9A}"/>
              </a:ext>
            </a:extLst>
          </p:cNvPr>
          <p:cNvSpPr>
            <a:spLocks noGrp="1"/>
          </p:cNvSpPr>
          <p:nvPr>
            <p:ph type="ftr" sz="quarter" idx="19"/>
          </p:nvPr>
        </p:nvSpPr>
        <p:spPr>
          <a:xfrm>
            <a:off x="7702826" y="5865536"/>
            <a:ext cx="1307824" cy="365125"/>
          </a:xfrm>
        </p:spPr>
        <p:txBody>
          <a:bodyPr/>
          <a:lstStyle/>
          <a:p>
            <a:fld id="{2139E071-E02C-4327-983C-7B513CDF2E9E}" type="slidenum">
              <a:rPr lang="en-US" smtClean="0"/>
              <a:pPr/>
              <a:t>‹#›</a:t>
            </a:fld>
            <a:endParaRPr lang="en-US"/>
          </a:p>
        </p:txBody>
      </p:sp>
    </p:spTree>
    <p:extLst>
      <p:ext uri="{BB962C8B-B14F-4D97-AF65-F5344CB8AC3E}">
        <p14:creationId xmlns:p14="http://schemas.microsoft.com/office/powerpoint/2010/main" val="1449735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7FFA201-27A2-8442-A2F8-71E572F21479}"/>
              </a:ext>
            </a:extLst>
          </p:cNvPr>
          <p:cNvSpPr>
            <a:spLocks noGrp="1"/>
          </p:cNvSpPr>
          <p:nvPr>
            <p:ph type="pic" sz="quarter" idx="10"/>
          </p:nvPr>
        </p:nvSpPr>
        <p:spPr>
          <a:xfrm>
            <a:off x="0" y="1"/>
            <a:ext cx="9144000" cy="1204913"/>
          </a:xfrm>
          <a:custGeom>
            <a:avLst/>
            <a:gdLst/>
            <a:ahLst/>
            <a:cxnLst/>
            <a:rect l="l" t="t" r="r" b="b"/>
            <a:pathLst>
              <a:path w="12192000" h="1204913">
                <a:moveTo>
                  <a:pt x="0" y="0"/>
                </a:moveTo>
                <a:lnTo>
                  <a:pt x="3529342" y="0"/>
                </a:lnTo>
                <a:lnTo>
                  <a:pt x="3529342" y="169269"/>
                </a:lnTo>
                <a:cubicBezTo>
                  <a:pt x="3529342" y="376054"/>
                  <a:pt x="3696974" y="543686"/>
                  <a:pt x="3903759" y="543686"/>
                </a:cubicBezTo>
                <a:lnTo>
                  <a:pt x="8288241" y="543686"/>
                </a:lnTo>
                <a:cubicBezTo>
                  <a:pt x="8495026" y="543686"/>
                  <a:pt x="8662658" y="376054"/>
                  <a:pt x="8662658" y="169269"/>
                </a:cubicBezTo>
                <a:lnTo>
                  <a:pt x="8662658" y="0"/>
                </a:lnTo>
                <a:lnTo>
                  <a:pt x="12192000" y="0"/>
                </a:lnTo>
                <a:lnTo>
                  <a:pt x="12192000" y="1204913"/>
                </a:lnTo>
                <a:lnTo>
                  <a:pt x="0" y="1204913"/>
                </a:lnTo>
                <a:close/>
              </a:path>
            </a:pathLst>
          </a:custGeom>
        </p:spPr>
        <p:txBody>
          <a:bodyPr wrap="square">
            <a:noAutofit/>
          </a:bodyPr>
          <a:lstStyle/>
          <a:p>
            <a:r>
              <a:rPr lang="en-US"/>
              <a:t>Click icon to add picture</a:t>
            </a:r>
          </a:p>
        </p:txBody>
      </p:sp>
      <p:sp>
        <p:nvSpPr>
          <p:cNvPr id="12" name="Round Same Side Corner Rectangle 11">
            <a:extLst>
              <a:ext uri="{FF2B5EF4-FFF2-40B4-BE49-F238E27FC236}">
                <a16:creationId xmlns:a16="http://schemas.microsoft.com/office/drawing/2014/main" id="{B9702B38-A5A5-954D-8464-621AAA7CDC38}"/>
              </a:ext>
            </a:extLst>
          </p:cNvPr>
          <p:cNvSpPr/>
          <p:nvPr/>
        </p:nvSpPr>
        <p:spPr>
          <a:xfrm rot="10800000">
            <a:off x="2647007" y="-543691"/>
            <a:ext cx="3849987" cy="1087377"/>
          </a:xfrm>
          <a:prstGeom prst="round2SameRect">
            <a:avLst>
              <a:gd name="adj1" fmla="val 34433"/>
              <a:gd name="adj2" fmla="val 0"/>
            </a:avLst>
          </a:prstGeom>
          <a:solidFill>
            <a:srgbClr val="FD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Box 12">
            <a:extLst>
              <a:ext uri="{FF2B5EF4-FFF2-40B4-BE49-F238E27FC236}">
                <a16:creationId xmlns:a16="http://schemas.microsoft.com/office/drawing/2014/main" id="{1AD543AA-F909-5341-B05A-24CE10ACC78A}"/>
              </a:ext>
            </a:extLst>
          </p:cNvPr>
          <p:cNvSpPr txBox="1"/>
          <p:nvPr/>
        </p:nvSpPr>
        <p:spPr>
          <a:xfrm>
            <a:off x="2647007" y="108641"/>
            <a:ext cx="3849987" cy="276999"/>
          </a:xfrm>
          <a:prstGeom prst="rect">
            <a:avLst/>
          </a:prstGeom>
          <a:noFill/>
        </p:spPr>
        <p:txBody>
          <a:bodyPr wrap="square" rtlCol="0">
            <a:spAutoFit/>
          </a:bodyPr>
          <a:lstStyle/>
          <a:p>
            <a:pPr algn="ctr"/>
            <a:r>
              <a:rPr lang="en-US" sz="1200" b="1" i="0">
                <a:solidFill>
                  <a:schemeClr val="bg1"/>
                </a:solidFill>
                <a:latin typeface="Arial" panose="020B0604020202020204" pitchFamily="34" charset="0"/>
              </a:rPr>
              <a:t>BOWLING GREEN STATE UNIVERSITY</a:t>
            </a:r>
          </a:p>
        </p:txBody>
      </p:sp>
      <p:sp>
        <p:nvSpPr>
          <p:cNvPr id="14" name="Title 1">
            <a:extLst>
              <a:ext uri="{FF2B5EF4-FFF2-40B4-BE49-F238E27FC236}">
                <a16:creationId xmlns:a16="http://schemas.microsoft.com/office/drawing/2014/main" id="{050CD491-6EAE-BB4F-9D4D-A83A03890520}"/>
              </a:ext>
            </a:extLst>
          </p:cNvPr>
          <p:cNvSpPr>
            <a:spLocks noGrp="1"/>
          </p:cNvSpPr>
          <p:nvPr>
            <p:ph type="title" hasCustomPrompt="1"/>
          </p:nvPr>
        </p:nvSpPr>
        <p:spPr>
          <a:xfrm>
            <a:off x="698897" y="1748605"/>
            <a:ext cx="6686550" cy="841330"/>
          </a:xfrm>
        </p:spPr>
        <p:txBody>
          <a:bodyPr>
            <a:normAutofit/>
          </a:bodyPr>
          <a:lstStyle>
            <a:lvl1pPr>
              <a:defRPr sz="2700">
                <a:solidFill>
                  <a:schemeClr val="accent3"/>
                </a:solidFill>
                <a:latin typeface="Century Schoolbook" panose="02040604050505020304" pitchFamily="18" charset="0"/>
              </a:defRPr>
            </a:lvl1pPr>
          </a:lstStyle>
          <a:p>
            <a:r>
              <a:rPr lang="en-US"/>
              <a:t>Place main header for this slide here</a:t>
            </a:r>
          </a:p>
        </p:txBody>
      </p:sp>
      <p:sp>
        <p:nvSpPr>
          <p:cNvPr id="16" name="Round Same Side Corner Rectangle 15">
            <a:extLst>
              <a:ext uri="{FF2B5EF4-FFF2-40B4-BE49-F238E27FC236}">
                <a16:creationId xmlns:a16="http://schemas.microsoft.com/office/drawing/2014/main" id="{FA16063F-430B-3547-8810-5AC4B2B94052}"/>
              </a:ext>
            </a:extLst>
          </p:cNvPr>
          <p:cNvSpPr/>
          <p:nvPr/>
        </p:nvSpPr>
        <p:spPr>
          <a:xfrm>
            <a:off x="2647007" y="6205672"/>
            <a:ext cx="3849987" cy="1087377"/>
          </a:xfrm>
          <a:prstGeom prst="round2SameRect">
            <a:avLst>
              <a:gd name="adj1" fmla="val 34433"/>
              <a:gd name="adj2" fmla="val 0"/>
            </a:avLst>
          </a:prstGeom>
          <a:solidFill>
            <a:srgbClr val="FD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9417D8F0-D58C-514C-8024-C60058898E23}"/>
              </a:ext>
            </a:extLst>
          </p:cNvPr>
          <p:cNvPicPr>
            <a:picLocks noChangeAspect="1"/>
          </p:cNvPicPr>
          <p:nvPr/>
        </p:nvPicPr>
        <p:blipFill rotWithShape="1">
          <a:blip r:embed="rId2"/>
          <a:srcRect l="28053" t="41981" r="27174" b="41981"/>
          <a:stretch/>
        </p:blipFill>
        <p:spPr>
          <a:xfrm>
            <a:off x="3778370" y="6152458"/>
            <a:ext cx="1500996" cy="810465"/>
          </a:xfrm>
          <a:prstGeom prst="rect">
            <a:avLst/>
          </a:prstGeom>
        </p:spPr>
      </p:pic>
      <p:sp>
        <p:nvSpPr>
          <p:cNvPr id="20" name="Text Placeholder 34">
            <a:extLst>
              <a:ext uri="{FF2B5EF4-FFF2-40B4-BE49-F238E27FC236}">
                <a16:creationId xmlns:a16="http://schemas.microsoft.com/office/drawing/2014/main" id="{748D7744-BA91-7E40-9466-E8B080E1B5F8}"/>
              </a:ext>
            </a:extLst>
          </p:cNvPr>
          <p:cNvSpPr>
            <a:spLocks noGrp="1"/>
          </p:cNvSpPr>
          <p:nvPr>
            <p:ph type="body" sz="quarter" idx="17" hasCustomPrompt="1"/>
          </p:nvPr>
        </p:nvSpPr>
        <p:spPr>
          <a:xfrm>
            <a:off x="808345" y="2589935"/>
            <a:ext cx="3677323" cy="2249488"/>
          </a:xfrm>
        </p:spPr>
        <p:txBody>
          <a:bodyPr>
            <a:normAutofit/>
          </a:bodyPr>
          <a:lstStyle>
            <a:lvl1pPr marL="171450" indent="-171450">
              <a:buFont typeface="Courier New" panose="02070309020205020404" pitchFamily="49" charset="0"/>
              <a:buChar char="o"/>
              <a:defRPr sz="1350" b="0" i="0">
                <a:latin typeface="Arial" panose="020B0604020202020204" pitchFamily="34" charset="0"/>
              </a:defRPr>
            </a:lvl1pPr>
            <a:lvl2pPr marL="514350" indent="-171450">
              <a:buFont typeface="Courier New" panose="02070309020205020404" pitchFamily="49" charset="0"/>
              <a:buChar char="o"/>
              <a:defRPr sz="1350" b="0" i="0">
                <a:latin typeface="Arial" panose="020B0604020202020204" pitchFamily="34" charset="0"/>
              </a:defRPr>
            </a:lvl2pPr>
            <a:lvl3pPr marL="857250" indent="-171450">
              <a:buFont typeface="Courier New" panose="02070309020205020404" pitchFamily="49" charset="0"/>
              <a:buChar char="o"/>
              <a:defRPr sz="1350" b="0" i="0">
                <a:latin typeface="Arial" panose="020B0604020202020204" pitchFamily="34" charset="0"/>
              </a:defRPr>
            </a:lvl3pPr>
            <a:lvl4pPr marL="1200150" indent="-171450">
              <a:buFont typeface="Courier New" panose="02070309020205020404" pitchFamily="49" charset="0"/>
              <a:buChar char="o"/>
              <a:defRPr sz="1350" b="0" i="0">
                <a:latin typeface="Arial" panose="020B0604020202020204" pitchFamily="34" charset="0"/>
              </a:defRPr>
            </a:lvl4pPr>
            <a:lvl5pPr marL="1543050" indent="-171450">
              <a:buFont typeface="Courier New" panose="02070309020205020404" pitchFamily="49" charset="0"/>
              <a:buChar char="o"/>
              <a:defRPr>
                <a:latin typeface="Avenir Next" panose="020B0503020202020204" pitchFamily="34" charset="0"/>
              </a:defRPr>
            </a:lvl5pPr>
          </a:lstStyle>
          <a:p>
            <a:pPr lvl="0"/>
            <a:r>
              <a:rPr lang="en-US"/>
              <a:t>Bullet point copy goes here</a:t>
            </a:r>
          </a:p>
          <a:p>
            <a:pPr lvl="1"/>
            <a:r>
              <a:rPr lang="en-US"/>
              <a:t>Bullet point copy goes here</a:t>
            </a:r>
          </a:p>
          <a:p>
            <a:pPr lvl="2"/>
            <a:r>
              <a:rPr lang="en-US"/>
              <a:t>Bullet point copy goes here</a:t>
            </a:r>
          </a:p>
          <a:p>
            <a:pPr lvl="3"/>
            <a:r>
              <a:rPr lang="en-US"/>
              <a:t>Bullet point copy goes here</a:t>
            </a:r>
          </a:p>
        </p:txBody>
      </p:sp>
    </p:spTree>
    <p:extLst>
      <p:ext uri="{BB962C8B-B14F-4D97-AF65-F5344CB8AC3E}">
        <p14:creationId xmlns:p14="http://schemas.microsoft.com/office/powerpoint/2010/main" val="3509562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C377D6D-C908-D54F-B036-9D098F61D3C4}"/>
              </a:ext>
            </a:extLst>
          </p:cNvPr>
          <p:cNvSpPr>
            <a:spLocks noGrp="1"/>
          </p:cNvSpPr>
          <p:nvPr>
            <p:ph type="pic" sz="quarter" idx="10"/>
          </p:nvPr>
        </p:nvSpPr>
        <p:spPr>
          <a:xfrm>
            <a:off x="0" y="435430"/>
            <a:ext cx="5475685" cy="6422571"/>
          </a:xfrm>
          <a:prstGeom prst="round1Rect">
            <a:avLst>
              <a:gd name="adj" fmla="val 5594"/>
            </a:avLst>
          </a:prstGeom>
        </p:spPr>
        <p:txBody>
          <a:bodyPr/>
          <a:lstStyle/>
          <a:p>
            <a:r>
              <a:rPr lang="en-US"/>
              <a:t>Click icon to add picture</a:t>
            </a:r>
          </a:p>
        </p:txBody>
      </p:sp>
      <p:sp>
        <p:nvSpPr>
          <p:cNvPr id="12" name="Title 1">
            <a:extLst>
              <a:ext uri="{FF2B5EF4-FFF2-40B4-BE49-F238E27FC236}">
                <a16:creationId xmlns:a16="http://schemas.microsoft.com/office/drawing/2014/main" id="{25285326-9317-474D-B65C-60BED72C69AD}"/>
              </a:ext>
            </a:extLst>
          </p:cNvPr>
          <p:cNvSpPr>
            <a:spLocks noGrp="1"/>
          </p:cNvSpPr>
          <p:nvPr>
            <p:ph type="title" hasCustomPrompt="1"/>
          </p:nvPr>
        </p:nvSpPr>
        <p:spPr>
          <a:xfrm>
            <a:off x="5655453" y="952454"/>
            <a:ext cx="3361474" cy="1483203"/>
          </a:xfrm>
        </p:spPr>
        <p:txBody>
          <a:bodyPr>
            <a:normAutofit/>
          </a:bodyPr>
          <a:lstStyle>
            <a:lvl1pPr>
              <a:defRPr sz="2700">
                <a:solidFill>
                  <a:srgbClr val="FD5000"/>
                </a:solidFill>
                <a:latin typeface="Century Schoolbook" panose="02040604050505020304" pitchFamily="18" charset="0"/>
              </a:defRPr>
            </a:lvl1pPr>
          </a:lstStyle>
          <a:p>
            <a:r>
              <a:rPr lang="en-US"/>
              <a:t>Place main header for this slide here</a:t>
            </a:r>
          </a:p>
        </p:txBody>
      </p:sp>
      <p:pic>
        <p:nvPicPr>
          <p:cNvPr id="14" name="Picture 13">
            <a:extLst>
              <a:ext uri="{FF2B5EF4-FFF2-40B4-BE49-F238E27FC236}">
                <a16:creationId xmlns:a16="http://schemas.microsoft.com/office/drawing/2014/main" id="{9D949B5F-F679-834B-8395-A09D83EC22EF}"/>
              </a:ext>
            </a:extLst>
          </p:cNvPr>
          <p:cNvPicPr>
            <a:picLocks noChangeAspect="1"/>
          </p:cNvPicPr>
          <p:nvPr/>
        </p:nvPicPr>
        <p:blipFill rotWithShape="1">
          <a:blip r:embed="rId2"/>
          <a:srcRect l="10166" t="41709" r="13278" b="42240"/>
          <a:stretch/>
        </p:blipFill>
        <p:spPr>
          <a:xfrm>
            <a:off x="5877257" y="5640777"/>
            <a:ext cx="2917866" cy="1055582"/>
          </a:xfrm>
          <a:prstGeom prst="rect">
            <a:avLst/>
          </a:prstGeom>
        </p:spPr>
      </p:pic>
      <p:sp>
        <p:nvSpPr>
          <p:cNvPr id="16" name="Text Placeholder 34">
            <a:extLst>
              <a:ext uri="{FF2B5EF4-FFF2-40B4-BE49-F238E27FC236}">
                <a16:creationId xmlns:a16="http://schemas.microsoft.com/office/drawing/2014/main" id="{A94A41BC-58B0-E64A-9550-1330A4D94E33}"/>
              </a:ext>
            </a:extLst>
          </p:cNvPr>
          <p:cNvSpPr>
            <a:spLocks noGrp="1"/>
          </p:cNvSpPr>
          <p:nvPr>
            <p:ph type="body" sz="quarter" idx="17" hasCustomPrompt="1"/>
          </p:nvPr>
        </p:nvSpPr>
        <p:spPr>
          <a:xfrm>
            <a:off x="5784574" y="2435656"/>
            <a:ext cx="3232353" cy="2249488"/>
          </a:xfrm>
        </p:spPr>
        <p:txBody>
          <a:bodyPr>
            <a:normAutofit/>
          </a:bodyPr>
          <a:lstStyle>
            <a:lvl1pPr marL="171450" indent="-171450">
              <a:buFont typeface="Courier New" panose="02070309020205020404" pitchFamily="49" charset="0"/>
              <a:buChar char="o"/>
              <a:defRPr sz="1350" b="0" i="0">
                <a:latin typeface="Arial" panose="020B0604020202020204" pitchFamily="34" charset="0"/>
              </a:defRPr>
            </a:lvl1pPr>
            <a:lvl2pPr marL="514350" indent="-171450">
              <a:buFont typeface="Courier New" panose="02070309020205020404" pitchFamily="49" charset="0"/>
              <a:buChar char="o"/>
              <a:defRPr sz="1350" b="0" i="0">
                <a:latin typeface="Arial" panose="020B0604020202020204" pitchFamily="34" charset="0"/>
              </a:defRPr>
            </a:lvl2pPr>
            <a:lvl3pPr marL="857250" indent="-171450">
              <a:buFont typeface="Courier New" panose="02070309020205020404" pitchFamily="49" charset="0"/>
              <a:buChar char="o"/>
              <a:defRPr sz="1350" b="0" i="0">
                <a:latin typeface="Arial" panose="020B0604020202020204" pitchFamily="34" charset="0"/>
              </a:defRPr>
            </a:lvl3pPr>
            <a:lvl4pPr marL="1200150" indent="-171450">
              <a:buFont typeface="Courier New" panose="02070309020205020404" pitchFamily="49" charset="0"/>
              <a:buChar char="o"/>
              <a:defRPr sz="1350" b="0" i="0">
                <a:latin typeface="Arial" panose="020B0604020202020204" pitchFamily="34" charset="0"/>
              </a:defRPr>
            </a:lvl4pPr>
            <a:lvl5pPr marL="1543050" indent="-171450">
              <a:buFont typeface="Courier New" panose="02070309020205020404" pitchFamily="49" charset="0"/>
              <a:buChar char="o"/>
              <a:defRPr>
                <a:latin typeface="Avenir Next" panose="020B0503020202020204" pitchFamily="34" charset="0"/>
              </a:defRPr>
            </a:lvl5pPr>
          </a:lstStyle>
          <a:p>
            <a:pPr lvl="0"/>
            <a:r>
              <a:rPr lang="en-US"/>
              <a:t>Bullet point copy goes here</a:t>
            </a:r>
          </a:p>
          <a:p>
            <a:pPr lvl="1"/>
            <a:r>
              <a:rPr lang="en-US"/>
              <a:t>Bullet point copy goes here</a:t>
            </a:r>
          </a:p>
          <a:p>
            <a:pPr lvl="2"/>
            <a:r>
              <a:rPr lang="en-US"/>
              <a:t>Bullet point copy goes here</a:t>
            </a:r>
          </a:p>
          <a:p>
            <a:pPr lvl="3"/>
            <a:r>
              <a:rPr lang="en-US"/>
              <a:t>Bullet point copy goes here</a:t>
            </a:r>
          </a:p>
        </p:txBody>
      </p:sp>
    </p:spTree>
    <p:extLst>
      <p:ext uri="{BB962C8B-B14F-4D97-AF65-F5344CB8AC3E}">
        <p14:creationId xmlns:p14="http://schemas.microsoft.com/office/powerpoint/2010/main" val="3278552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3" name="Shape 13"/>
          <p:cNvSpPr>
            <a:spLocks noGrp="1"/>
          </p:cNvSpPr>
          <p:nvPr>
            <p:ph type="title"/>
          </p:nvPr>
        </p:nvSpPr>
        <p:spPr>
          <a:xfrm>
            <a:off x="888505" y="1156395"/>
            <a:ext cx="7358063" cy="2321719"/>
          </a:xfrm>
          <a:prstGeom prst="rect">
            <a:avLst/>
          </a:prstGeom>
        </p:spPr>
        <p:txBody>
          <a:bodyPr anchor="b"/>
          <a:lstStyle>
            <a:lvl1pPr>
              <a:defRPr>
                <a:latin typeface="Univers LT Std 67 Bold Condensed"/>
                <a:ea typeface="Univers LT Std 67 Bold Condensed"/>
                <a:cs typeface="Univers LT Std 67 Bold Condensed"/>
                <a:sym typeface="Univers LT Std 67 Bold Condensed"/>
              </a:defRPr>
            </a:lvl1pPr>
          </a:lstStyle>
          <a:p>
            <a:r>
              <a:t>Title Text</a:t>
            </a:r>
          </a:p>
        </p:txBody>
      </p:sp>
      <p:sp>
        <p:nvSpPr>
          <p:cNvPr id="14" name="Shape 14"/>
          <p:cNvSpPr>
            <a:spLocks noGrp="1"/>
          </p:cNvSpPr>
          <p:nvPr>
            <p:ph type="body" sz="quarter" idx="1"/>
          </p:nvPr>
        </p:nvSpPr>
        <p:spPr>
          <a:xfrm>
            <a:off x="888505" y="3540621"/>
            <a:ext cx="7358063" cy="794742"/>
          </a:xfrm>
          <a:prstGeom prst="rect">
            <a:avLst/>
          </a:prstGeom>
        </p:spPr>
        <p:txBody>
          <a:bodyPr anchor="t"/>
          <a:lstStyle>
            <a:lvl1pPr marL="0" indent="0" algn="ctr">
              <a:spcBef>
                <a:spcPts val="0"/>
              </a:spcBef>
              <a:buSzTx/>
              <a:buNone/>
              <a:defRPr sz="1688">
                <a:latin typeface="Univers LT Std 45 Light"/>
                <a:ea typeface="Univers LT Std 45 Light"/>
                <a:cs typeface="Univers LT Std 45 Light"/>
                <a:sym typeface="Univers LT Std 45 Light"/>
              </a:defRPr>
            </a:lvl1pPr>
            <a:lvl2pPr marL="0" indent="120547" algn="ctr">
              <a:spcBef>
                <a:spcPts val="0"/>
              </a:spcBef>
              <a:buSzTx/>
              <a:buNone/>
              <a:defRPr sz="1688">
                <a:latin typeface="Univers LT Std 45 Light"/>
                <a:ea typeface="Univers LT Std 45 Light"/>
                <a:cs typeface="Univers LT Std 45 Light"/>
                <a:sym typeface="Univers LT Std 45 Light"/>
              </a:defRPr>
            </a:lvl2pPr>
            <a:lvl3pPr marL="0" indent="241093" algn="ctr">
              <a:spcBef>
                <a:spcPts val="0"/>
              </a:spcBef>
              <a:buSzTx/>
              <a:buNone/>
              <a:defRPr sz="1688">
                <a:latin typeface="Univers LT Std 45 Light"/>
                <a:ea typeface="Univers LT Std 45 Light"/>
                <a:cs typeface="Univers LT Std 45 Light"/>
                <a:sym typeface="Univers LT Std 45 Light"/>
              </a:defRPr>
            </a:lvl3pPr>
            <a:lvl4pPr marL="0" indent="361640" algn="ctr">
              <a:spcBef>
                <a:spcPts val="0"/>
              </a:spcBef>
              <a:buSzTx/>
              <a:buNone/>
              <a:defRPr sz="1688">
                <a:latin typeface="Univers LT Std 45 Light"/>
                <a:ea typeface="Univers LT Std 45 Light"/>
                <a:cs typeface="Univers LT Std 45 Light"/>
                <a:sym typeface="Univers LT Std 45 Light"/>
              </a:defRPr>
            </a:lvl4pPr>
            <a:lvl5pPr marL="0" indent="482186" algn="ctr">
              <a:spcBef>
                <a:spcPts val="0"/>
              </a:spcBef>
              <a:buSzTx/>
              <a:buNone/>
              <a:defRPr sz="1688">
                <a:latin typeface="Univers LT Std 45 Light"/>
                <a:ea typeface="Univers LT Std 45 Light"/>
                <a:cs typeface="Univers LT Std 45 Light"/>
                <a:sym typeface="Univers LT Std 45 Light"/>
              </a:defRPr>
            </a:lvl5pPr>
          </a:lstStyle>
          <a:p>
            <a:r>
              <a:t>Body Level One</a:t>
            </a:r>
          </a:p>
          <a:p>
            <a:pPr lvl="1"/>
            <a:r>
              <a:t>Body Level Two</a:t>
            </a:r>
          </a:p>
          <a:p>
            <a:pPr lvl="2"/>
            <a:r>
              <a:t>Body Level Three</a:t>
            </a:r>
          </a:p>
          <a:p>
            <a:pPr lvl="3"/>
            <a:r>
              <a:t>Body Level Four</a:t>
            </a:r>
          </a:p>
          <a:p>
            <a:pPr lvl="4"/>
            <a:r>
              <a:t>Body Level Five</a:t>
            </a:r>
          </a:p>
        </p:txBody>
      </p:sp>
      <p:sp>
        <p:nvSpPr>
          <p:cNvPr id="19" name="Shape 1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1369970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mp; Bullets-White">
    <p:spTree>
      <p:nvGrpSpPr>
        <p:cNvPr id="1" name=""/>
        <p:cNvGrpSpPr/>
        <p:nvPr/>
      </p:nvGrpSpPr>
      <p:grpSpPr>
        <a:xfrm>
          <a:off x="0" y="0"/>
          <a:ext cx="0" cy="0"/>
          <a:chOff x="0" y="0"/>
          <a:chExt cx="0" cy="0"/>
        </a:xfrm>
      </p:grpSpPr>
      <p:sp>
        <p:nvSpPr>
          <p:cNvPr id="54" name="Shape 54"/>
          <p:cNvSpPr/>
          <p:nvPr/>
        </p:nvSpPr>
        <p:spPr>
          <a:xfrm>
            <a:off x="84833" y="84833"/>
            <a:ext cx="7375922" cy="1143001"/>
          </a:xfrm>
          <a:prstGeom prst="rect">
            <a:avLst/>
          </a:prstGeom>
          <a:solidFill>
            <a:srgbClr val="F47932"/>
          </a:solidFill>
          <a:ln w="12700">
            <a:miter lim="400000"/>
          </a:ln>
        </p:spPr>
        <p:txBody>
          <a:bodyPr lIns="26789" tIns="26789" rIns="26789" bIns="26789" anchor="ctr"/>
          <a:lstStyle/>
          <a:p>
            <a:pPr>
              <a:defRPr sz="2400">
                <a:solidFill>
                  <a:srgbClr val="FFFFFF"/>
                </a:solidFill>
              </a:defRPr>
            </a:pPr>
            <a:endParaRPr sz="1265"/>
          </a:p>
        </p:txBody>
      </p:sp>
      <p:sp>
        <p:nvSpPr>
          <p:cNvPr id="56" name="Shape 56"/>
          <p:cNvSpPr>
            <a:spLocks noGrp="1"/>
          </p:cNvSpPr>
          <p:nvPr>
            <p:ph type="title"/>
          </p:nvPr>
        </p:nvSpPr>
        <p:spPr>
          <a:xfrm>
            <a:off x="392907" y="169665"/>
            <a:ext cx="6750844" cy="1053703"/>
          </a:xfrm>
          <a:prstGeom prst="rect">
            <a:avLst/>
          </a:prstGeom>
        </p:spPr>
        <p:txBody>
          <a:bodyPr/>
          <a:lstStyle>
            <a:lvl1pPr algn="l">
              <a:lnSpc>
                <a:spcPts val="4482"/>
              </a:lnSpc>
              <a:defRPr sz="3428">
                <a:solidFill>
                  <a:srgbClr val="FFFFFF"/>
                </a:solidFill>
                <a:latin typeface="Univers LT Std 67 Bold Condensed"/>
                <a:ea typeface="Univers LT Std 67 Bold Condensed"/>
                <a:cs typeface="Univers LT Std 67 Bold Condensed"/>
                <a:sym typeface="Univers LT Std 67 Bold Condensed"/>
              </a:defRPr>
            </a:lvl1pPr>
          </a:lstStyle>
          <a:p>
            <a:r>
              <a:rPr lang="en-US"/>
              <a:t>Click to edit Master title style</a:t>
            </a:r>
            <a:endParaRPr/>
          </a:p>
        </p:txBody>
      </p:sp>
      <p:sp>
        <p:nvSpPr>
          <p:cNvPr id="57" name="Shape 57"/>
          <p:cNvSpPr>
            <a:spLocks noGrp="1"/>
          </p:cNvSpPr>
          <p:nvPr>
            <p:ph type="body" idx="1"/>
          </p:nvPr>
        </p:nvSpPr>
        <p:spPr>
          <a:prstGeom prst="rect">
            <a:avLst/>
          </a:prstGeom>
        </p:spPr>
        <p:txBody>
          <a:bodyPr anchor="t"/>
          <a:lstStyle>
            <a:lvl1pPr>
              <a:defRPr>
                <a:latin typeface="Univers LT Std 45 Light"/>
                <a:ea typeface="Univers LT Std 45 Light"/>
                <a:cs typeface="Univers LT Std 45 Light"/>
                <a:sym typeface="Univers LT Std 45 Light"/>
              </a:defRPr>
            </a:lvl1pPr>
            <a:lvl2pPr>
              <a:defRPr>
                <a:latin typeface="Univers LT Std 45 Light"/>
                <a:ea typeface="Univers LT Std 45 Light"/>
                <a:cs typeface="Univers LT Std 45 Light"/>
                <a:sym typeface="Univers LT Std 45 Light"/>
              </a:defRPr>
            </a:lvl2pPr>
            <a:lvl3pPr>
              <a:defRPr>
                <a:latin typeface="Univers LT Std 45 Light"/>
                <a:ea typeface="Univers LT Std 45 Light"/>
                <a:cs typeface="Univers LT Std 45 Light"/>
                <a:sym typeface="Univers LT Std 45 Light"/>
              </a:defRPr>
            </a:lvl3pPr>
            <a:lvl4pPr>
              <a:defRPr>
                <a:latin typeface="Univers LT Std 45 Light"/>
                <a:ea typeface="Univers LT Std 45 Light"/>
                <a:cs typeface="Univers LT Std 45 Light"/>
                <a:sym typeface="Univers LT Std 45 Light"/>
              </a:defRPr>
            </a:lvl4pPr>
            <a:lvl5pPr>
              <a:defRPr>
                <a:latin typeface="Univers LT Std 45 Light"/>
                <a:ea typeface="Univers LT Std 45 Light"/>
                <a:cs typeface="Univers LT Std 45 Light"/>
                <a:sym typeface="Univers LT Std 45 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8" name="Shape 58"/>
          <p:cNvSpPr/>
          <p:nvPr/>
        </p:nvSpPr>
        <p:spPr>
          <a:xfrm>
            <a:off x="7549773" y="894191"/>
            <a:ext cx="1509118" cy="339329"/>
          </a:xfrm>
          <a:prstGeom prst="rect">
            <a:avLst/>
          </a:prstGeom>
          <a:solidFill>
            <a:srgbClr val="572600"/>
          </a:solidFill>
          <a:ln w="12700">
            <a:miter lim="400000"/>
          </a:ln>
        </p:spPr>
        <p:txBody>
          <a:bodyPr lIns="26789" tIns="26789" rIns="26789" bIns="26789" anchor="ctr"/>
          <a:lstStyle/>
          <a:p>
            <a:pPr>
              <a:defRPr sz="2400">
                <a:solidFill>
                  <a:srgbClr val="FFFFFF"/>
                </a:solidFill>
              </a:defRPr>
            </a:pPr>
            <a:endParaRPr sz="1265"/>
          </a:p>
        </p:txBody>
      </p:sp>
      <p:sp>
        <p:nvSpPr>
          <p:cNvPr id="59" name="Shape 59"/>
          <p:cNvSpPr/>
          <p:nvPr/>
        </p:nvSpPr>
        <p:spPr>
          <a:xfrm>
            <a:off x="7550050" y="90692"/>
            <a:ext cx="403407" cy="714376"/>
          </a:xfrm>
          <a:prstGeom prst="rect">
            <a:avLst/>
          </a:prstGeom>
          <a:solidFill>
            <a:srgbClr val="DBB38E"/>
          </a:solidFill>
          <a:ln w="12700">
            <a:miter lim="400000"/>
          </a:ln>
        </p:spPr>
        <p:txBody>
          <a:bodyPr lIns="26789" tIns="26789" rIns="26789" bIns="26789" anchor="ctr"/>
          <a:lstStyle/>
          <a:p>
            <a:pPr>
              <a:defRPr sz="2400">
                <a:solidFill>
                  <a:srgbClr val="FFFFFF"/>
                </a:solidFill>
              </a:defRPr>
            </a:pPr>
            <a:endParaRPr sz="1265"/>
          </a:p>
        </p:txBody>
      </p:sp>
      <p:sp>
        <p:nvSpPr>
          <p:cNvPr id="60" name="Shape 60"/>
          <p:cNvSpPr/>
          <p:nvPr/>
        </p:nvSpPr>
        <p:spPr>
          <a:xfrm>
            <a:off x="8042755" y="87762"/>
            <a:ext cx="1009055" cy="714376"/>
          </a:xfrm>
          <a:prstGeom prst="rect">
            <a:avLst/>
          </a:prstGeom>
          <a:solidFill>
            <a:srgbClr val="F47932"/>
          </a:solidFill>
          <a:ln w="12700">
            <a:miter lim="400000"/>
          </a:ln>
        </p:spPr>
        <p:txBody>
          <a:bodyPr lIns="26789" tIns="26789" rIns="26789" bIns="26789" anchor="ctr"/>
          <a:lstStyle/>
          <a:p>
            <a:pPr>
              <a:defRPr sz="2400">
                <a:solidFill>
                  <a:srgbClr val="FFFFFF"/>
                </a:solidFill>
              </a:defRPr>
            </a:pPr>
            <a:endParaRPr sz="1265"/>
          </a:p>
        </p:txBody>
      </p:sp>
      <p:pic>
        <p:nvPicPr>
          <p:cNvPr id="61" name="bgsu.logo.rev.pdf"/>
          <p:cNvPicPr>
            <a:picLocks noChangeAspect="1"/>
          </p:cNvPicPr>
          <p:nvPr/>
        </p:nvPicPr>
        <p:blipFill>
          <a:blip r:embed="rId2"/>
          <a:stretch>
            <a:fillRect/>
          </a:stretch>
        </p:blipFill>
        <p:spPr>
          <a:xfrm>
            <a:off x="8194361" y="340826"/>
            <a:ext cx="736431" cy="208246"/>
          </a:xfrm>
          <a:prstGeom prst="rect">
            <a:avLst/>
          </a:prstGeom>
          <a:ln w="12700">
            <a:miter lim="400000"/>
          </a:ln>
        </p:spPr>
      </p:pic>
      <p:sp>
        <p:nvSpPr>
          <p:cNvPr id="62" name="Shape 62"/>
          <p:cNvSpPr>
            <a:spLocks noGrp="1"/>
          </p:cNvSpPr>
          <p:nvPr>
            <p:ph type="sldNum" sz="quarter" idx="2"/>
          </p:nvPr>
        </p:nvSpPr>
        <p:spPr>
          <a:prstGeom prst="rect">
            <a:avLst/>
          </a:prstGeom>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39377993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FC2E87-9466-7C4B-854B-FB7E28A65CA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E6DC57-12B3-714D-972D-3F195970A13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0E5E23-8F37-A348-A9B2-07B888E78F4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11C8775C-030F-8146-B1E9-2A4F8E4DE549}"/>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a:t>
            </a:r>
          </a:p>
        </p:txBody>
      </p:sp>
      <p:sp>
        <p:nvSpPr>
          <p:cNvPr id="6" name="Slide Number Placeholder 5">
            <a:extLst>
              <a:ext uri="{FF2B5EF4-FFF2-40B4-BE49-F238E27FC236}">
                <a16:creationId xmlns:a16="http://schemas.microsoft.com/office/drawing/2014/main" id="{0E66BB5B-5946-4F41-BC31-557CAA90723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CB4B4D-7CA3-9044-876B-883B54F8677D}" type="slidenum">
              <a:rPr lang="en-US" smtClean="0"/>
              <a:t>‹#›</a:t>
            </a:fld>
            <a:endParaRPr lang="en-US"/>
          </a:p>
        </p:txBody>
      </p:sp>
    </p:spTree>
    <p:extLst>
      <p:ext uri="{BB962C8B-B14F-4D97-AF65-F5344CB8AC3E}">
        <p14:creationId xmlns:p14="http://schemas.microsoft.com/office/powerpoint/2010/main" val="177526687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9" r:id="rId4"/>
    <p:sldLayoutId id="2147483720" r:id="rId5"/>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proofmart.com/product/loading-icon-free-vector-clipart-free-download/"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creativecommons.org/licenses/by/3.0/"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proofmart.com/product/loading-icon-free-vector-clipart-free-download/"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creativecommons.org/licenses/by/3.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implysarafina.blogspot.com/2011/04/thank-you-thursday.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7E928-7F95-4406-A88B-53D457B07855}"/>
              </a:ext>
            </a:extLst>
          </p:cNvPr>
          <p:cNvSpPr>
            <a:spLocks noGrp="1"/>
          </p:cNvSpPr>
          <p:nvPr>
            <p:ph type="title"/>
          </p:nvPr>
        </p:nvSpPr>
        <p:spPr>
          <a:xfrm>
            <a:off x="312964" y="174170"/>
            <a:ext cx="6686550" cy="787402"/>
          </a:xfrm>
        </p:spPr>
        <p:txBody>
          <a:bodyPr vert="horz" lIns="91440" tIns="45720" rIns="91440" bIns="45720" rtlCol="0" anchor="ctr">
            <a:noAutofit/>
          </a:bodyPr>
          <a:lstStyle/>
          <a:p>
            <a:r>
              <a:rPr lang="en-US" sz="2000" b="1" dirty="0">
                <a:latin typeface="Calibri"/>
                <a:ea typeface="Calibri"/>
                <a:cs typeface="Calibri"/>
              </a:rPr>
              <a:t>Campus Master Plan </a:t>
            </a:r>
            <a:br>
              <a:rPr lang="en-US" sz="2000" b="1" dirty="0">
                <a:latin typeface="Calibri"/>
              </a:rPr>
            </a:br>
            <a:r>
              <a:rPr lang="en-US" sz="2000" b="1" dirty="0">
                <a:latin typeface="Calibri"/>
                <a:ea typeface="Calibri Light"/>
                <a:cs typeface="Calibri Light"/>
              </a:rPr>
              <a:t>Faculty Senate</a:t>
            </a:r>
            <a:br>
              <a:rPr lang="en-US" sz="2000" b="1" dirty="0">
                <a:latin typeface="Calibri"/>
              </a:rPr>
            </a:br>
            <a:r>
              <a:rPr lang="en-US" sz="2000" b="1" dirty="0">
                <a:latin typeface="Calibri"/>
                <a:ea typeface="Calibri Light"/>
                <a:cs typeface="Calibri Light"/>
              </a:rPr>
              <a:t>February 28, 2023</a:t>
            </a:r>
            <a:br>
              <a:rPr lang="en-US" sz="2000" b="1" dirty="0">
                <a:latin typeface="Calibri"/>
                <a:ea typeface="Calibri Light"/>
                <a:cs typeface="Calibri Light"/>
              </a:rPr>
            </a:br>
            <a:endParaRPr lang="en-US" sz="1800" b="1" dirty="0">
              <a:latin typeface="Calibri"/>
              <a:ea typeface="Calibri"/>
              <a:cs typeface="Calibri"/>
            </a:endParaRPr>
          </a:p>
        </p:txBody>
      </p:sp>
      <p:sp>
        <p:nvSpPr>
          <p:cNvPr id="9" name="Slide Number Placeholder 2">
            <a:extLst>
              <a:ext uri="{FF2B5EF4-FFF2-40B4-BE49-F238E27FC236}">
                <a16:creationId xmlns:a16="http://schemas.microsoft.com/office/drawing/2014/main" id="{5DEB1D78-B7BA-4301-B398-251E07846DD4}"/>
              </a:ext>
            </a:extLst>
          </p:cNvPr>
          <p:cNvSpPr txBox="1">
            <a:spLocks/>
          </p:cNvSpPr>
          <p:nvPr/>
        </p:nvSpPr>
        <p:spPr bwMode="auto">
          <a:xfrm>
            <a:off x="7378850" y="6439557"/>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fld id="{55687054-177A-4BD2-8201-B75B67E5D31C}" type="slidenum">
              <a:rPr lang="en-US" altLang="en-US" sz="1400" smtClean="0"/>
              <a:pPr eaLnBrk="1" hangingPunct="1"/>
              <a:t>1</a:t>
            </a:fld>
            <a:endParaRPr lang="en-US" altLang="en-US" sz="1400"/>
          </a:p>
        </p:txBody>
      </p:sp>
      <p:sp>
        <p:nvSpPr>
          <p:cNvPr id="41" name="TextBox 40">
            <a:extLst>
              <a:ext uri="{FF2B5EF4-FFF2-40B4-BE49-F238E27FC236}">
                <a16:creationId xmlns:a16="http://schemas.microsoft.com/office/drawing/2014/main" id="{60C8BFB2-7976-EC64-8443-B62C6FF2413F}"/>
              </a:ext>
            </a:extLst>
          </p:cNvPr>
          <p:cNvSpPr txBox="1"/>
          <p:nvPr/>
        </p:nvSpPr>
        <p:spPr>
          <a:xfrm>
            <a:off x="1299974" y="1130563"/>
            <a:ext cx="637177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b="1"/>
              <a:t>CAMPUS MASTER PLAN (CMP) Progress</a:t>
            </a:r>
            <a:endParaRPr lang="en-US" sz="2700">
              <a:cs typeface="Calibri" panose="020F0502020204030204"/>
            </a:endParaRPr>
          </a:p>
        </p:txBody>
      </p:sp>
      <p:pic>
        <p:nvPicPr>
          <p:cNvPr id="4" name="Picture 3">
            <a:extLst>
              <a:ext uri="{FF2B5EF4-FFF2-40B4-BE49-F238E27FC236}">
                <a16:creationId xmlns:a16="http://schemas.microsoft.com/office/drawing/2014/main" id="{FC351871-6E73-9252-5129-5AA75AD34C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261" y="1672087"/>
            <a:ext cx="8201813" cy="4598479"/>
          </a:xfrm>
          <a:prstGeom prst="rect">
            <a:avLst/>
          </a:prstGeom>
        </p:spPr>
      </p:pic>
      <p:sp>
        <p:nvSpPr>
          <p:cNvPr id="3" name="TextBox 2">
            <a:extLst>
              <a:ext uri="{FF2B5EF4-FFF2-40B4-BE49-F238E27FC236}">
                <a16:creationId xmlns:a16="http://schemas.microsoft.com/office/drawing/2014/main" id="{C413D451-D6E2-451B-AB9E-4DE60B49C316}"/>
              </a:ext>
            </a:extLst>
          </p:cNvPr>
          <p:cNvSpPr txBox="1"/>
          <p:nvPr/>
        </p:nvSpPr>
        <p:spPr>
          <a:xfrm>
            <a:off x="282260" y="6439557"/>
            <a:ext cx="6966265" cy="276999"/>
          </a:xfrm>
          <a:prstGeom prst="rect">
            <a:avLst/>
          </a:prstGeom>
          <a:noFill/>
        </p:spPr>
        <p:txBody>
          <a:bodyPr wrap="square" rtlCol="0">
            <a:spAutoFit/>
          </a:bodyPr>
          <a:lstStyle/>
          <a:p>
            <a:r>
              <a:rPr lang="en-US" sz="1200" b="1" dirty="0"/>
              <a:t>April Smucker - </a:t>
            </a:r>
            <a:r>
              <a:rPr lang="en-US" sz="1200" b="1" dirty="0" err="1"/>
              <a:t>Assoc</a:t>
            </a:r>
            <a:r>
              <a:rPr lang="en-US" sz="1200" b="1" dirty="0"/>
              <a:t> VP Planning, Construction and Campus Operations </a:t>
            </a:r>
          </a:p>
        </p:txBody>
      </p:sp>
    </p:spTree>
    <p:extLst>
      <p:ext uri="{BB962C8B-B14F-4D97-AF65-F5344CB8AC3E}">
        <p14:creationId xmlns:p14="http://schemas.microsoft.com/office/powerpoint/2010/main" val="2224368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2BD090-111A-4EAA-8D59-6EEB72F7001F}"/>
              </a:ext>
            </a:extLst>
          </p:cNvPr>
          <p:cNvSpPr/>
          <p:nvPr/>
        </p:nvSpPr>
        <p:spPr>
          <a:xfrm>
            <a:off x="250723" y="2409246"/>
            <a:ext cx="8002731" cy="38072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Slide Number Placeholder 2">
            <a:extLst>
              <a:ext uri="{FF2B5EF4-FFF2-40B4-BE49-F238E27FC236}">
                <a16:creationId xmlns:a16="http://schemas.microsoft.com/office/drawing/2014/main" id="{C9CA5406-F60B-A457-F2CD-4416170C5A27}"/>
              </a:ext>
            </a:extLst>
          </p:cNvPr>
          <p:cNvSpPr txBox="1">
            <a:spLocks/>
          </p:cNvSpPr>
          <p:nvPr/>
        </p:nvSpPr>
        <p:spPr bwMode="auto">
          <a:xfrm>
            <a:off x="7413899" y="6453819"/>
            <a:ext cx="585788" cy="514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cs typeface="Arial"/>
              </a:rPr>
              <a:t>2</a:t>
            </a:r>
          </a:p>
        </p:txBody>
      </p:sp>
      <p:sp>
        <p:nvSpPr>
          <p:cNvPr id="6" name="TextBox 5">
            <a:extLst>
              <a:ext uri="{FF2B5EF4-FFF2-40B4-BE49-F238E27FC236}">
                <a16:creationId xmlns:a16="http://schemas.microsoft.com/office/drawing/2014/main" id="{BE435D3E-FE87-7A0B-A089-5ACDDC9C4553}"/>
              </a:ext>
            </a:extLst>
          </p:cNvPr>
          <p:cNvSpPr txBox="1"/>
          <p:nvPr/>
        </p:nvSpPr>
        <p:spPr>
          <a:xfrm>
            <a:off x="111512" y="189570"/>
            <a:ext cx="663497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b="1" dirty="0">
                <a:solidFill>
                  <a:srgbClr val="FFFFFF"/>
                </a:solidFill>
              </a:rPr>
              <a:t>CAMPUS MASTER PLAN (CMP)</a:t>
            </a:r>
            <a:endParaRPr lang="en-US" sz="2700" dirty="0"/>
          </a:p>
        </p:txBody>
      </p:sp>
      <p:pic>
        <p:nvPicPr>
          <p:cNvPr id="1026" name="x_Picture 2" descr="image003">
            <a:extLst>
              <a:ext uri="{FF2B5EF4-FFF2-40B4-BE49-F238E27FC236}">
                <a16:creationId xmlns:a16="http://schemas.microsoft.com/office/drawing/2014/main" id="{1C4165C4-8849-469C-87F1-1811ED28B7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4291"/>
          <a:stretch/>
        </p:blipFill>
        <p:spPr bwMode="auto">
          <a:xfrm>
            <a:off x="111512" y="1047750"/>
            <a:ext cx="8382001" cy="136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8132855-0E77-4C1B-895D-2E0CD6845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7867" y="2499607"/>
            <a:ext cx="4353685" cy="31239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a:extLst>
              <a:ext uri="{FF2B5EF4-FFF2-40B4-BE49-F238E27FC236}">
                <a16:creationId xmlns:a16="http://schemas.microsoft.com/office/drawing/2014/main" id="{59EDDEC5-2F7A-49F8-9251-CE9E431E61F5}"/>
              </a:ext>
            </a:extLst>
          </p:cNvPr>
          <p:cNvSpPr txBox="1"/>
          <p:nvPr/>
        </p:nvSpPr>
        <p:spPr>
          <a:xfrm>
            <a:off x="448954" y="2499607"/>
            <a:ext cx="2868854" cy="2970044"/>
          </a:xfrm>
          <a:prstGeom prst="rect">
            <a:avLst/>
          </a:prstGeom>
          <a:noFill/>
        </p:spPr>
        <p:txBody>
          <a:bodyPr wrap="square" rtlCol="0">
            <a:spAutoFit/>
          </a:bodyPr>
          <a:lstStyle/>
          <a:p>
            <a:r>
              <a:rPr lang="en-US" sz="1100" dirty="0">
                <a:solidFill>
                  <a:schemeClr val="bg1"/>
                </a:solidFill>
                <a:latin typeface="Arial Narrow" panose="020B0606020202030204" pitchFamily="34" charset="0"/>
              </a:rPr>
              <a:t>A campus plan is an incredible tool that provides the campus community an opportunity to re-examine campus improvements every 10 to 20 years. We assess and recommend improvements to academic life, sustainability, campus life, infrastructure, mobility, and open space to prioritize near and long-term campus project improvements. The Campus Master plan is an extension of the Forward: BGSU Strategic Plan and will guide the physical development of our campus. The campus plan provides a clear, flexible, and implementable framework that is bold, visionary, and adaptable without compromising core University values and principles. Our campus plan will not only be both a vision for facility investment for the entire campus, but also a focused transformation for the STEM corridor.</a:t>
            </a:r>
          </a:p>
        </p:txBody>
      </p:sp>
    </p:spTree>
    <p:extLst>
      <p:ext uri="{BB962C8B-B14F-4D97-AF65-F5344CB8AC3E}">
        <p14:creationId xmlns:p14="http://schemas.microsoft.com/office/powerpoint/2010/main" val="3228799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EBB30F-1D7B-4963-8CAA-C330BE864591}"/>
              </a:ext>
            </a:extLst>
          </p:cNvPr>
          <p:cNvSpPr>
            <a:spLocks noGrp="1"/>
          </p:cNvSpPr>
          <p:nvPr>
            <p:ph type="title"/>
          </p:nvPr>
        </p:nvSpPr>
        <p:spPr>
          <a:xfrm>
            <a:off x="64736" y="-1"/>
            <a:ext cx="6686550" cy="1016002"/>
          </a:xfrm>
        </p:spPr>
        <p:txBody>
          <a:bodyPr>
            <a:normAutofit/>
          </a:bodyPr>
          <a:lstStyle/>
          <a:p>
            <a:r>
              <a:rPr lang="en-US" sz="2400" b="1" dirty="0">
                <a:latin typeface="Arial"/>
                <a:cs typeface="Arial"/>
              </a:rPr>
              <a:t>MASTER PLAN 1.0 RE-CAP</a:t>
            </a:r>
            <a:endParaRPr lang="en-US" sz="2400" dirty="0">
              <a:latin typeface="Arial"/>
              <a:cs typeface="Arial"/>
            </a:endParaRPr>
          </a:p>
        </p:txBody>
      </p:sp>
      <p:sp>
        <p:nvSpPr>
          <p:cNvPr id="4" name="Shape 123"/>
          <p:cNvSpPr txBox="1">
            <a:spLocks/>
          </p:cNvSpPr>
          <p:nvPr/>
        </p:nvSpPr>
        <p:spPr>
          <a:xfrm>
            <a:off x="1809378" y="4970806"/>
            <a:ext cx="5518547" cy="59605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t">
            <a:normAutofit/>
          </a:bodyPr>
          <a:lstStyle>
            <a:lvl1pPr marL="0" marR="0" indent="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1pPr>
            <a:lvl2pPr marL="0" marR="0" indent="2286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2pPr>
            <a:lvl3pPr marL="0" marR="0" indent="4572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3pPr>
            <a:lvl4pPr marL="0" marR="0" indent="6858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4pPr>
            <a:lvl5pPr marL="0" marR="0" indent="9144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defTabSz="308063"/>
            <a:endParaRPr lang="en-US" sz="1265" kern="0"/>
          </a:p>
        </p:txBody>
      </p:sp>
      <p:grpSp>
        <p:nvGrpSpPr>
          <p:cNvPr id="9" name="Group 8">
            <a:extLst>
              <a:ext uri="{FF2B5EF4-FFF2-40B4-BE49-F238E27FC236}">
                <a16:creationId xmlns:a16="http://schemas.microsoft.com/office/drawing/2014/main" id="{3066203D-FEC5-A065-19EB-9D1BA638604A}"/>
              </a:ext>
            </a:extLst>
          </p:cNvPr>
          <p:cNvGrpSpPr/>
          <p:nvPr/>
        </p:nvGrpSpPr>
        <p:grpSpPr>
          <a:xfrm>
            <a:off x="551500" y="6056969"/>
            <a:ext cx="1267019" cy="621897"/>
            <a:chOff x="0" y="1810755"/>
            <a:chExt cx="4520020" cy="451599"/>
          </a:xfrm>
        </p:grpSpPr>
        <p:sp>
          <p:nvSpPr>
            <p:cNvPr id="7" name="Arrow: Pentagon 6">
              <a:extLst>
                <a:ext uri="{FF2B5EF4-FFF2-40B4-BE49-F238E27FC236}">
                  <a16:creationId xmlns:a16="http://schemas.microsoft.com/office/drawing/2014/main" id="{B0D73D37-E5DB-65CA-E8C0-6D04572CE421}"/>
                </a:ext>
              </a:extLst>
            </p:cNvPr>
            <p:cNvSpPr/>
            <p:nvPr/>
          </p:nvSpPr>
          <p:spPr>
            <a:xfrm>
              <a:off x="0" y="1810755"/>
              <a:ext cx="4520020" cy="442725"/>
            </a:xfrm>
            <a:prstGeom prst="homePlate">
              <a:avLst>
                <a:gd name="adj" fmla="val 25000"/>
              </a:avLst>
            </a:prstGeom>
            <a:solidFill>
              <a:schemeClr val="accent1"/>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8" name="Arrow: Pentagon 4">
              <a:extLst>
                <a:ext uri="{FF2B5EF4-FFF2-40B4-BE49-F238E27FC236}">
                  <a16:creationId xmlns:a16="http://schemas.microsoft.com/office/drawing/2014/main" id="{960435B0-C61F-3FC3-4857-BD18DC2CB37E}"/>
                </a:ext>
              </a:extLst>
            </p:cNvPr>
            <p:cNvSpPr txBox="1"/>
            <p:nvPr/>
          </p:nvSpPr>
          <p:spPr>
            <a:xfrm>
              <a:off x="0" y="1819629"/>
              <a:ext cx="4464678"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400" b="1" kern="1200">
                  <a:effectLst>
                    <a:outerShdw blurRad="50800" dist="38100" dir="2700000" algn="tl" rotWithShape="0">
                      <a:schemeClr val="tx1">
                        <a:alpha val="50000"/>
                      </a:schemeClr>
                    </a:outerShdw>
                  </a:effectLst>
                  <a:latin typeface="+mj-lt"/>
                </a:rPr>
                <a:t>Studies &amp; Planning</a:t>
              </a:r>
            </a:p>
          </p:txBody>
        </p:sp>
      </p:grpSp>
      <p:grpSp>
        <p:nvGrpSpPr>
          <p:cNvPr id="13" name="Group 12">
            <a:extLst>
              <a:ext uri="{FF2B5EF4-FFF2-40B4-BE49-F238E27FC236}">
                <a16:creationId xmlns:a16="http://schemas.microsoft.com/office/drawing/2014/main" id="{28194BD9-5EB7-DED4-9BDE-02E95BE4E21A}"/>
              </a:ext>
            </a:extLst>
          </p:cNvPr>
          <p:cNvGrpSpPr/>
          <p:nvPr/>
        </p:nvGrpSpPr>
        <p:grpSpPr>
          <a:xfrm>
            <a:off x="2994668" y="6038709"/>
            <a:ext cx="4195811" cy="618933"/>
            <a:chOff x="6515406" y="1243157"/>
            <a:chExt cx="1717560" cy="578367"/>
          </a:xfrm>
          <a:solidFill>
            <a:schemeClr val="accent4"/>
          </a:solidFill>
        </p:grpSpPr>
        <p:sp>
          <p:nvSpPr>
            <p:cNvPr id="11" name="Arrow: Chevron 10">
              <a:extLst>
                <a:ext uri="{FF2B5EF4-FFF2-40B4-BE49-F238E27FC236}">
                  <a16:creationId xmlns:a16="http://schemas.microsoft.com/office/drawing/2014/main" id="{0F8EA013-D65B-B5BC-531B-6ACCF00810DC}"/>
                </a:ext>
              </a:extLst>
            </p:cNvPr>
            <p:cNvSpPr/>
            <p:nvPr/>
          </p:nvSpPr>
          <p:spPr>
            <a:xfrm>
              <a:off x="6515406" y="1243157"/>
              <a:ext cx="1717560" cy="578367"/>
            </a:xfrm>
            <a:prstGeom prst="chevron">
              <a:avLst>
                <a:gd name="adj" fmla="val 25000"/>
              </a:avLst>
            </a:prstGeom>
            <a:grpFill/>
            <a:ln>
              <a:solidFill>
                <a:schemeClr val="accent4"/>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12" name="Arrow: Chevron 4">
              <a:extLst>
                <a:ext uri="{FF2B5EF4-FFF2-40B4-BE49-F238E27FC236}">
                  <a16:creationId xmlns:a16="http://schemas.microsoft.com/office/drawing/2014/main" id="{35969DFD-E9CA-1293-FF9E-78DD4FD37477}"/>
                </a:ext>
              </a:extLst>
            </p:cNvPr>
            <p:cNvSpPr txBox="1"/>
            <p:nvPr/>
          </p:nvSpPr>
          <p:spPr>
            <a:xfrm>
              <a:off x="6659998" y="1243157"/>
              <a:ext cx="1428376" cy="578367"/>
            </a:xfrm>
            <a:prstGeom prst="rect">
              <a:avLst/>
            </a:prstGeom>
            <a:grpFill/>
            <a:ln>
              <a:solidFill>
                <a:schemeClr val="accent4"/>
              </a:solidFill>
            </a:ln>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algn="ctr" defTabSz="577850">
                <a:lnSpc>
                  <a:spcPct val="90000"/>
                </a:lnSpc>
                <a:spcBef>
                  <a:spcPct val="0"/>
                </a:spcBef>
                <a:spcAft>
                  <a:spcPct val="35000"/>
                </a:spcAft>
              </a:pPr>
              <a:r>
                <a:rPr lang="en-US" sz="1400" b="1" kern="1200">
                  <a:effectLst>
                    <a:outerShdw blurRad="50800" dist="38100" dir="2700000" algn="tl" rotWithShape="0">
                      <a:schemeClr val="tx1">
                        <a:alpha val="50000"/>
                      </a:schemeClr>
                    </a:outerShdw>
                  </a:effectLst>
                  <a:latin typeface="+mj-lt"/>
                </a:rPr>
                <a:t>Implementation (moves, Design</a:t>
              </a:r>
              <a:r>
                <a:rPr lang="en-US" sz="1400" b="1">
                  <a:effectLst>
                    <a:outerShdw blurRad="50800" dist="38100" dir="2700000" algn="tl" rotWithShape="0">
                      <a:schemeClr val="tx1">
                        <a:alpha val="50000"/>
                      </a:schemeClr>
                    </a:outerShdw>
                  </a:effectLst>
                  <a:latin typeface="+mj-lt"/>
                </a:rPr>
                <a:t>, </a:t>
              </a:r>
              <a:r>
                <a:rPr lang="en-US" sz="1400" b="1" kern="1200">
                  <a:effectLst>
                    <a:outerShdw blurRad="50800" dist="38100" dir="2700000" algn="tl" rotWithShape="0">
                      <a:schemeClr val="tx1">
                        <a:alpha val="50000"/>
                      </a:schemeClr>
                    </a:outerShdw>
                  </a:effectLst>
                  <a:latin typeface="+mj-lt"/>
                </a:rPr>
                <a:t>Construction, Demo, etc.)</a:t>
              </a:r>
              <a:endParaRPr lang="ru-RU" sz="1400" b="1" kern="1200">
                <a:effectLst>
                  <a:outerShdw blurRad="50800" dist="38100" dir="2700000" algn="tl" rotWithShape="0">
                    <a:schemeClr val="tx1">
                      <a:alpha val="50000"/>
                    </a:schemeClr>
                  </a:outerShdw>
                </a:effectLst>
                <a:latin typeface="+mj-lt"/>
              </a:endParaRPr>
            </a:p>
          </p:txBody>
        </p:sp>
      </p:grpSp>
      <p:sp>
        <p:nvSpPr>
          <p:cNvPr id="15" name="TextBox 14">
            <a:extLst>
              <a:ext uri="{FF2B5EF4-FFF2-40B4-BE49-F238E27FC236}">
                <a16:creationId xmlns:a16="http://schemas.microsoft.com/office/drawing/2014/main" id="{B0FF4670-CC4F-43D9-59CD-0D63936B3178}"/>
              </a:ext>
            </a:extLst>
          </p:cNvPr>
          <p:cNvSpPr txBox="1"/>
          <p:nvPr/>
        </p:nvSpPr>
        <p:spPr>
          <a:xfrm>
            <a:off x="324245" y="5682424"/>
            <a:ext cx="6822381"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584200" hangingPunct="0"/>
            <a:r>
              <a:rPr lang="en-US" sz="1600" b="1" i="1">
                <a:solidFill>
                  <a:srgbClr val="000000"/>
                </a:solidFill>
                <a:sym typeface="Helvetica Light"/>
              </a:rPr>
              <a:t>2007   2008   2009  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2010 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2012 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2013 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2014 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2015</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2016   2017 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2018 </a:t>
            </a:r>
            <a:r>
              <a:rPr kumimoji="0" lang="en-US" sz="1600" b="1" i="1" u="none" strike="noStrike" cap="none" spc="0" normalizeH="0" baseline="0">
                <a:ln>
                  <a:noFill/>
                </a:ln>
                <a:solidFill>
                  <a:srgbClr val="000000"/>
                </a:solidFill>
                <a:effectLst/>
                <a:uFillTx/>
                <a:latin typeface="+mn-lt"/>
                <a:ea typeface="+mn-ea"/>
                <a:cs typeface="+mn-cs"/>
                <a:sym typeface="Helvetica Light"/>
              </a:rPr>
              <a:t> </a:t>
            </a:r>
            <a:r>
              <a:rPr lang="en-US" sz="1600" b="1" i="1">
                <a:solidFill>
                  <a:srgbClr val="000000"/>
                </a:solidFill>
                <a:sym typeface="Helvetica Light"/>
              </a:rPr>
              <a:t>2019   2020 </a:t>
            </a:r>
            <a:endParaRPr kumimoji="0" lang="en-US" sz="1600" b="1" i="1" u="none" strike="noStrike" cap="none" spc="0" normalizeH="0" baseline="0">
              <a:ln>
                <a:noFill/>
              </a:ln>
              <a:solidFill>
                <a:srgbClr val="000000"/>
              </a:solidFill>
              <a:effectLst/>
              <a:uFillTx/>
              <a:latin typeface="+mn-lt"/>
              <a:ea typeface="+mn-ea"/>
              <a:cs typeface="+mn-cs"/>
              <a:sym typeface="Helvetica Light"/>
            </a:endParaRPr>
          </a:p>
        </p:txBody>
      </p:sp>
      <p:grpSp>
        <p:nvGrpSpPr>
          <p:cNvPr id="6" name="Group 5">
            <a:extLst>
              <a:ext uri="{FF2B5EF4-FFF2-40B4-BE49-F238E27FC236}">
                <a16:creationId xmlns:a16="http://schemas.microsoft.com/office/drawing/2014/main" id="{73E5675F-18D9-454D-9F94-9D596EC4BCEB}"/>
              </a:ext>
            </a:extLst>
          </p:cNvPr>
          <p:cNvGrpSpPr/>
          <p:nvPr/>
        </p:nvGrpSpPr>
        <p:grpSpPr>
          <a:xfrm>
            <a:off x="655227" y="1910743"/>
            <a:ext cx="3136900" cy="3728286"/>
            <a:chOff x="278660" y="1613757"/>
            <a:chExt cx="3223139" cy="3604294"/>
          </a:xfrm>
        </p:grpSpPr>
        <p:sp>
          <p:nvSpPr>
            <p:cNvPr id="14" name="Rounded Rectangle 8">
              <a:extLst>
                <a:ext uri="{FF2B5EF4-FFF2-40B4-BE49-F238E27FC236}">
                  <a16:creationId xmlns:a16="http://schemas.microsoft.com/office/drawing/2014/main" id="{1BA8EC98-D8D3-4ADE-8895-B24F3AF1E37C}"/>
                </a:ext>
              </a:extLst>
            </p:cNvPr>
            <p:cNvSpPr/>
            <p:nvPr/>
          </p:nvSpPr>
          <p:spPr>
            <a:xfrm>
              <a:off x="278660" y="1613757"/>
              <a:ext cx="3167063" cy="3604294"/>
            </a:xfrm>
            <a:prstGeom prst="roundRect">
              <a:avLst/>
            </a:prstGeom>
            <a:solidFill>
              <a:srgbClr val="FFE0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ounded Rectangle 10">
              <a:extLst>
                <a:ext uri="{FF2B5EF4-FFF2-40B4-BE49-F238E27FC236}">
                  <a16:creationId xmlns:a16="http://schemas.microsoft.com/office/drawing/2014/main" id="{27E66B7C-6D3C-4CFD-9C6A-ADCC09BDB14B}"/>
                </a:ext>
              </a:extLst>
            </p:cNvPr>
            <p:cNvSpPr/>
            <p:nvPr/>
          </p:nvSpPr>
          <p:spPr>
            <a:xfrm>
              <a:off x="428678" y="4407406"/>
              <a:ext cx="2867025" cy="517525"/>
            </a:xfrm>
            <a:prstGeom prst="roundRect">
              <a:avLst/>
            </a:prstGeom>
            <a:solidFill>
              <a:srgbClr val="E0D7A4"/>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a:solidFill>
                  <a:schemeClr val="tx1"/>
                </a:solidFill>
              </a:endParaRPr>
            </a:p>
          </p:txBody>
        </p:sp>
        <p:sp>
          <p:nvSpPr>
            <p:cNvPr id="16" name="TextBox 5">
              <a:extLst>
                <a:ext uri="{FF2B5EF4-FFF2-40B4-BE49-F238E27FC236}">
                  <a16:creationId xmlns:a16="http://schemas.microsoft.com/office/drawing/2014/main" id="{EB5BC739-526B-4A17-92AF-04532E8B4712}"/>
                </a:ext>
              </a:extLst>
            </p:cNvPr>
            <p:cNvSpPr txBox="1">
              <a:spLocks noChangeArrowheads="1"/>
            </p:cNvSpPr>
            <p:nvPr/>
          </p:nvSpPr>
          <p:spPr bwMode="auto">
            <a:xfrm>
              <a:off x="334736" y="1654874"/>
              <a:ext cx="3167063" cy="25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b="1" u="sng" dirty="0">
                  <a:latin typeface="Arial"/>
                  <a:ea typeface="MS PGothic"/>
                  <a:cs typeface="Arial"/>
                </a:rPr>
                <a:t>Academic Core</a:t>
              </a:r>
            </a:p>
            <a:p>
              <a:pPr algn="ctr" eaLnBrk="1" hangingPunct="1"/>
              <a:endParaRPr lang="en-US" altLang="en-US" sz="800" dirty="0"/>
            </a:p>
            <a:p>
              <a:pPr algn="ctr" eaLnBrk="1" hangingPunct="1"/>
              <a:r>
                <a:rPr lang="en-US" altLang="en-US" sz="1200" dirty="0">
                  <a:latin typeface="Arial"/>
                  <a:ea typeface="MS PGothic"/>
                  <a:cs typeface="Arial"/>
                </a:rPr>
                <a:t>Moseley Hall</a:t>
              </a:r>
            </a:p>
            <a:p>
              <a:pPr algn="ctr" eaLnBrk="1" hangingPunct="1"/>
              <a:r>
                <a:rPr lang="en-US" altLang="en-US" sz="1200" dirty="0">
                  <a:latin typeface="Arial"/>
                  <a:ea typeface="MS PGothic"/>
                  <a:cs typeface="Arial"/>
                </a:rPr>
                <a:t>University Hall</a:t>
              </a:r>
            </a:p>
            <a:p>
              <a:pPr algn="ctr" eaLnBrk="1" hangingPunct="1"/>
              <a:r>
                <a:rPr lang="en-US" altLang="en-US" sz="1200" dirty="0">
                  <a:latin typeface="Arial"/>
                  <a:ea typeface="MS PGothic"/>
                  <a:cs typeface="Arial"/>
                </a:rPr>
                <a:t>Hanna Hall</a:t>
              </a:r>
            </a:p>
            <a:p>
              <a:pPr algn="ctr" eaLnBrk="1" hangingPunct="1"/>
              <a:r>
                <a:rPr lang="en-US" altLang="en-US" sz="1200" dirty="0">
                  <a:latin typeface="Arial"/>
                  <a:ea typeface="MS PGothic"/>
                  <a:cs typeface="Arial"/>
                </a:rPr>
                <a:t>South Hall</a:t>
              </a:r>
            </a:p>
            <a:p>
              <a:pPr algn="ctr" eaLnBrk="1" hangingPunct="1"/>
              <a:r>
                <a:rPr lang="en-US" altLang="en-US" sz="1200" dirty="0">
                  <a:latin typeface="Arial"/>
                  <a:ea typeface="MS PGothic"/>
                  <a:cs typeface="Arial"/>
                </a:rPr>
                <a:t>New College of Business Administration</a:t>
              </a:r>
            </a:p>
            <a:p>
              <a:pPr algn="ctr" eaLnBrk="1" hangingPunct="1"/>
              <a:r>
                <a:rPr lang="en-US" altLang="en-US" sz="1200" dirty="0">
                  <a:latin typeface="Arial"/>
                  <a:ea typeface="MS PGothic"/>
                  <a:cs typeface="Arial"/>
                </a:rPr>
                <a:t>New Performing Arts Center</a:t>
              </a:r>
            </a:p>
            <a:p>
              <a:pPr algn="ctr" eaLnBrk="1" hangingPunct="1"/>
              <a:r>
                <a:rPr lang="en-US" altLang="en-US" sz="1200" dirty="0">
                  <a:latin typeface="Arial"/>
                  <a:ea typeface="MS PGothic"/>
                  <a:cs typeface="Arial"/>
                </a:rPr>
                <a:t>Academic Core Renovations</a:t>
              </a:r>
            </a:p>
            <a:p>
              <a:pPr algn="ctr" eaLnBrk="1" hangingPunct="1"/>
              <a:r>
                <a:rPr lang="en-US" altLang="en-US" sz="1200" dirty="0">
                  <a:latin typeface="Arial"/>
                  <a:ea typeface="MS PGothic"/>
                  <a:cs typeface="Arial"/>
                </a:rPr>
                <a:t>Remediation/Modernization</a:t>
              </a:r>
            </a:p>
            <a:p>
              <a:pPr algn="ctr" eaLnBrk="1" hangingPunct="1"/>
              <a:r>
                <a:rPr lang="en-US" altLang="en-US" sz="1200" dirty="0">
                  <a:latin typeface="Arial"/>
                  <a:ea typeface="MS PGothic"/>
                  <a:cs typeface="Arial"/>
                </a:rPr>
                <a:t>Classroom Readiness</a:t>
              </a:r>
            </a:p>
            <a:p>
              <a:pPr algn="ctr" eaLnBrk="1" hangingPunct="1"/>
              <a:r>
                <a:rPr lang="en-US" altLang="en-US" sz="1200" dirty="0">
                  <a:latin typeface="Arial"/>
                  <a:ea typeface="MS PGothic"/>
                  <a:cs typeface="Arial"/>
                </a:rPr>
                <a:t>Site Improvements</a:t>
              </a:r>
            </a:p>
            <a:p>
              <a:pPr algn="ctr" eaLnBrk="1" hangingPunct="1"/>
              <a:r>
                <a:rPr lang="en-US" altLang="en-US" sz="1200" dirty="0">
                  <a:latin typeface="Arial"/>
                  <a:ea typeface="MS PGothic"/>
                  <a:cs typeface="Arial"/>
                </a:rPr>
                <a:t>Enabling Projects</a:t>
              </a:r>
            </a:p>
            <a:p>
              <a:pPr algn="ctr" eaLnBrk="1" hangingPunct="1"/>
              <a:r>
                <a:rPr lang="en-US" altLang="en-US" sz="1200" dirty="0">
                  <a:latin typeface="Arial"/>
                  <a:ea typeface="MS PGothic"/>
                  <a:cs typeface="Arial"/>
                </a:rPr>
                <a:t>Demolitions</a:t>
              </a:r>
            </a:p>
          </p:txBody>
        </p:sp>
        <p:sp>
          <p:nvSpPr>
            <p:cNvPr id="17" name="Rectangle 12">
              <a:extLst>
                <a:ext uri="{FF2B5EF4-FFF2-40B4-BE49-F238E27FC236}">
                  <a16:creationId xmlns:a16="http://schemas.microsoft.com/office/drawing/2014/main" id="{7593CAE2-E797-47F2-BD1B-E8274104FC75}"/>
                </a:ext>
              </a:extLst>
            </p:cNvPr>
            <p:cNvSpPr>
              <a:spLocks noChangeArrowheads="1"/>
            </p:cNvSpPr>
            <p:nvPr/>
          </p:nvSpPr>
          <p:spPr bwMode="auto">
            <a:xfrm>
              <a:off x="395340" y="4434200"/>
              <a:ext cx="2933700" cy="446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latin typeface="Arial"/>
                  <a:ea typeface="MS PGothic"/>
                  <a:cs typeface="Arial"/>
                </a:rPr>
                <a:t>College of Health and Human Services</a:t>
              </a:r>
            </a:p>
            <a:p>
              <a:pPr algn="ctr" eaLnBrk="1" hangingPunct="1"/>
              <a:r>
                <a:rPr lang="en-US" altLang="en-US" sz="1200">
                  <a:solidFill>
                    <a:srgbClr val="FF0000"/>
                  </a:solidFill>
                  <a:latin typeface="Arial"/>
                  <a:ea typeface="MS PGothic"/>
                  <a:cs typeface="Arial"/>
                </a:rPr>
                <a:t>* Consolidation of Architecture Program</a:t>
              </a:r>
            </a:p>
          </p:txBody>
        </p:sp>
      </p:grpSp>
      <p:sp>
        <p:nvSpPr>
          <p:cNvPr id="19" name="Slide Number Placeholder 2">
            <a:extLst>
              <a:ext uri="{FF2B5EF4-FFF2-40B4-BE49-F238E27FC236}">
                <a16:creationId xmlns:a16="http://schemas.microsoft.com/office/drawing/2014/main" id="{A4F6BC0D-1B87-4406-9691-A18633F5B708}"/>
              </a:ext>
            </a:extLst>
          </p:cNvPr>
          <p:cNvSpPr txBox="1">
            <a:spLocks/>
          </p:cNvSpPr>
          <p:nvPr/>
        </p:nvSpPr>
        <p:spPr bwMode="auto">
          <a:xfrm>
            <a:off x="7395522" y="6462085"/>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fld id="{55687054-177A-4BD2-8201-B75B67E5D31C}" type="slidenum">
              <a:rPr lang="en-US" altLang="en-US" sz="1400" smtClean="0"/>
              <a:pPr eaLnBrk="1" hangingPunct="1"/>
              <a:t>3</a:t>
            </a:fld>
            <a:endParaRPr lang="en-US" altLang="en-US" sz="1400" dirty="0"/>
          </a:p>
        </p:txBody>
      </p:sp>
      <p:sp>
        <p:nvSpPr>
          <p:cNvPr id="20" name="Right Brace 19">
            <a:extLst>
              <a:ext uri="{FF2B5EF4-FFF2-40B4-BE49-F238E27FC236}">
                <a16:creationId xmlns:a16="http://schemas.microsoft.com/office/drawing/2014/main" id="{1A66C603-6F52-43BE-8D75-6105161D5D67}"/>
              </a:ext>
            </a:extLst>
          </p:cNvPr>
          <p:cNvSpPr/>
          <p:nvPr/>
        </p:nvSpPr>
        <p:spPr>
          <a:xfrm rot="16200000">
            <a:off x="3923560" y="-107209"/>
            <a:ext cx="235118" cy="3681688"/>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1" name="TextBox 7">
            <a:extLst>
              <a:ext uri="{FF2B5EF4-FFF2-40B4-BE49-F238E27FC236}">
                <a16:creationId xmlns:a16="http://schemas.microsoft.com/office/drawing/2014/main" id="{BD071033-34A0-459D-A91E-22E0B8D3B688}"/>
              </a:ext>
            </a:extLst>
          </p:cNvPr>
          <p:cNvSpPr txBox="1">
            <a:spLocks noChangeArrowheads="1"/>
          </p:cNvSpPr>
          <p:nvPr/>
        </p:nvSpPr>
        <p:spPr bwMode="auto">
          <a:xfrm>
            <a:off x="3027362" y="1072736"/>
            <a:ext cx="2576512" cy="400050"/>
          </a:xfrm>
          <a:prstGeom prst="rect">
            <a:avLst/>
          </a:prstGeom>
          <a:solidFill>
            <a:srgbClr val="E0D7A4"/>
          </a:solidFill>
          <a:ln w="9525">
            <a:solidFill>
              <a:schemeClr val="tx1"/>
            </a:solidFill>
            <a:miter lim="800000"/>
            <a:headEnd/>
            <a:tailEnd/>
          </a:ln>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t>Campus Master Plan</a:t>
            </a:r>
          </a:p>
        </p:txBody>
      </p:sp>
      <p:sp>
        <p:nvSpPr>
          <p:cNvPr id="22" name="Rounded Rectangle 13">
            <a:extLst>
              <a:ext uri="{FF2B5EF4-FFF2-40B4-BE49-F238E27FC236}">
                <a16:creationId xmlns:a16="http://schemas.microsoft.com/office/drawing/2014/main" id="{8ACA5BA5-34F1-41C9-9271-BA1A213ADDEF}"/>
              </a:ext>
            </a:extLst>
          </p:cNvPr>
          <p:cNvSpPr/>
          <p:nvPr/>
        </p:nvSpPr>
        <p:spPr>
          <a:xfrm>
            <a:off x="4227680" y="1856744"/>
            <a:ext cx="3199900" cy="379128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TextBox 6">
            <a:extLst>
              <a:ext uri="{FF2B5EF4-FFF2-40B4-BE49-F238E27FC236}">
                <a16:creationId xmlns:a16="http://schemas.microsoft.com/office/drawing/2014/main" id="{0C445CB0-ED59-4554-AEEB-1A3801996103}"/>
              </a:ext>
            </a:extLst>
          </p:cNvPr>
          <p:cNvSpPr txBox="1">
            <a:spLocks noChangeArrowheads="1"/>
          </p:cNvSpPr>
          <p:nvPr/>
        </p:nvSpPr>
        <p:spPr bwMode="auto">
          <a:xfrm>
            <a:off x="4370213" y="1916667"/>
            <a:ext cx="28289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b="1" u="sng" dirty="0">
                <a:latin typeface="Arial"/>
                <a:ea typeface="MS PGothic"/>
                <a:cs typeface="Arial"/>
              </a:rPr>
              <a:t>Other Campus Developments</a:t>
            </a:r>
          </a:p>
          <a:p>
            <a:pPr algn="ctr" eaLnBrk="1" hangingPunct="1"/>
            <a:endParaRPr lang="en-US" altLang="en-US" sz="1200" dirty="0"/>
          </a:p>
          <a:p>
            <a:pPr algn="ctr" eaLnBrk="1" hangingPunct="1"/>
            <a:endParaRPr lang="en-US" altLang="en-US" sz="1200" dirty="0"/>
          </a:p>
          <a:p>
            <a:pPr algn="ctr" eaLnBrk="1" hangingPunct="1"/>
            <a:endParaRPr lang="en-US" altLang="en-US" sz="1200" dirty="0"/>
          </a:p>
          <a:p>
            <a:pPr algn="ctr" eaLnBrk="1" hangingPunct="1"/>
            <a:endParaRPr lang="en-US" altLang="en-US" sz="1200" dirty="0"/>
          </a:p>
          <a:p>
            <a:pPr algn="ctr" eaLnBrk="1" hangingPunct="1"/>
            <a:endParaRPr lang="en-US" altLang="en-US" sz="1200" dirty="0"/>
          </a:p>
          <a:p>
            <a:pPr algn="ctr" eaLnBrk="1" hangingPunct="1"/>
            <a:endParaRPr lang="en-US" altLang="en-US" sz="1200" dirty="0"/>
          </a:p>
          <a:p>
            <a:pPr algn="ctr" eaLnBrk="1" hangingPunct="1"/>
            <a:r>
              <a:rPr lang="en-US" altLang="en-US" sz="1200" b="1" dirty="0">
                <a:solidFill>
                  <a:srgbClr val="FF0000"/>
                </a:solidFill>
                <a:latin typeface="Arial"/>
                <a:ea typeface="MS PGothic"/>
                <a:cs typeface="Arial"/>
              </a:rPr>
              <a:t>* Science strategy</a:t>
            </a:r>
            <a:endParaRPr lang="en-US" altLang="en-US" sz="1200" b="1" dirty="0">
              <a:solidFill>
                <a:srgbClr val="FF0000"/>
              </a:solidFill>
              <a:cs typeface="Arial"/>
            </a:endParaRPr>
          </a:p>
          <a:p>
            <a:pPr algn="ctr" eaLnBrk="1" hangingPunct="1"/>
            <a:r>
              <a:rPr lang="en-US" altLang="en-US" sz="1200" b="1" dirty="0">
                <a:solidFill>
                  <a:srgbClr val="FF0000"/>
                </a:solidFill>
                <a:latin typeface="Arial"/>
                <a:ea typeface="MS PGothic"/>
                <a:cs typeface="Arial"/>
              </a:rPr>
              <a:t>* Library</a:t>
            </a:r>
            <a:endParaRPr lang="en-US" altLang="en-US" sz="1200" b="1" dirty="0">
              <a:solidFill>
                <a:srgbClr val="FF0000"/>
              </a:solidFill>
              <a:cs typeface="Arial"/>
            </a:endParaRPr>
          </a:p>
          <a:p>
            <a:pPr algn="ctr" eaLnBrk="1" hangingPunct="1"/>
            <a:r>
              <a:rPr lang="en-US" altLang="en-US" sz="1200" dirty="0">
                <a:latin typeface="Arial"/>
                <a:ea typeface="MS PGothic"/>
                <a:cs typeface="Arial"/>
              </a:rPr>
              <a:t>McDonald Residence Hall renovation</a:t>
            </a:r>
          </a:p>
          <a:p>
            <a:pPr algn="ctr" eaLnBrk="1" hangingPunct="1"/>
            <a:r>
              <a:rPr lang="en-US" altLang="en-US" sz="1200" dirty="0">
                <a:latin typeface="Arial"/>
                <a:ea typeface="MS PGothic"/>
                <a:cs typeface="Arial"/>
              </a:rPr>
              <a:t>Stadium Repair</a:t>
            </a:r>
          </a:p>
          <a:p>
            <a:pPr algn="ctr" eaLnBrk="1" hangingPunct="1"/>
            <a:r>
              <a:rPr lang="en-US" altLang="en-US" sz="1200" dirty="0">
                <a:latin typeface="Arial"/>
                <a:ea typeface="MS PGothic"/>
                <a:cs typeface="Arial"/>
              </a:rPr>
              <a:t>Ice Arena</a:t>
            </a:r>
          </a:p>
          <a:p>
            <a:pPr algn="ctr"/>
            <a:r>
              <a:rPr lang="en-US" sz="1200" dirty="0">
                <a:latin typeface="Arial"/>
                <a:ea typeface="MS PGothic"/>
                <a:cs typeface="Arial"/>
              </a:rPr>
              <a:t>New Dining Facilities</a:t>
            </a:r>
            <a:endParaRPr lang="en-US" dirty="0"/>
          </a:p>
          <a:p>
            <a:pPr algn="ctr" eaLnBrk="1" hangingPunct="1"/>
            <a:r>
              <a:rPr lang="en-US" altLang="en-US" sz="1200" dirty="0">
                <a:latin typeface="Arial"/>
                <a:ea typeface="MS PGothic"/>
                <a:cs typeface="Arial"/>
              </a:rPr>
              <a:t>Student Athlete Academic Center</a:t>
            </a:r>
          </a:p>
          <a:p>
            <a:pPr algn="ctr" eaLnBrk="1" hangingPunct="1"/>
            <a:r>
              <a:rPr lang="en-US" altLang="en-US" sz="1200" dirty="0">
                <a:latin typeface="Arial"/>
                <a:ea typeface="MS PGothic"/>
                <a:cs typeface="Arial"/>
              </a:rPr>
              <a:t>Campus Infrastructure</a:t>
            </a:r>
          </a:p>
          <a:p>
            <a:pPr algn="ctr" eaLnBrk="1" hangingPunct="1"/>
            <a:r>
              <a:rPr lang="en-US" altLang="en-US" sz="1200" dirty="0">
                <a:latin typeface="Arial"/>
                <a:ea typeface="MS PGothic"/>
                <a:cs typeface="Arial"/>
              </a:rPr>
              <a:t>Energy Conservation</a:t>
            </a:r>
          </a:p>
          <a:p>
            <a:pPr algn="ctr" eaLnBrk="1" hangingPunct="1"/>
            <a:r>
              <a:rPr lang="en-US" altLang="en-US" sz="1200" b="1" dirty="0">
                <a:solidFill>
                  <a:srgbClr val="FF0000"/>
                </a:solidFill>
                <a:latin typeface="Arial"/>
                <a:ea typeface="MS PGothic"/>
                <a:cs typeface="Arial"/>
              </a:rPr>
              <a:t>* Exterior Improvements</a:t>
            </a:r>
            <a:endParaRPr lang="en-US" altLang="en-US" sz="1200" b="1" dirty="0">
              <a:solidFill>
                <a:srgbClr val="FF0000"/>
              </a:solidFill>
              <a:cs typeface="Arial"/>
            </a:endParaRPr>
          </a:p>
          <a:p>
            <a:pPr algn="ctr" eaLnBrk="1" hangingPunct="1"/>
            <a:r>
              <a:rPr lang="en-US" altLang="en-US" sz="1200" dirty="0">
                <a:latin typeface="Arial"/>
                <a:ea typeface="MS PGothic"/>
                <a:cs typeface="Arial"/>
              </a:rPr>
              <a:t>BTSU expansion </a:t>
            </a:r>
            <a:endParaRPr lang="en-US" altLang="en-US" sz="1200" dirty="0">
              <a:cs typeface="Arial"/>
            </a:endParaRPr>
          </a:p>
          <a:p>
            <a:pPr algn="ctr" eaLnBrk="1" hangingPunct="1"/>
            <a:r>
              <a:rPr lang="en-US" altLang="en-US" sz="1200" dirty="0">
                <a:latin typeface="Arial"/>
                <a:ea typeface="MS PGothic"/>
                <a:cs typeface="Arial"/>
              </a:rPr>
              <a:t>BCI</a:t>
            </a:r>
          </a:p>
          <a:p>
            <a:pPr algn="ctr" eaLnBrk="1" hangingPunct="1"/>
            <a:r>
              <a:rPr lang="en-US" altLang="en-US" sz="1200" dirty="0">
                <a:latin typeface="Arial"/>
                <a:ea typeface="MS PGothic"/>
                <a:cs typeface="Arial"/>
              </a:rPr>
              <a:t>Aviation Facility – North Star</a:t>
            </a:r>
          </a:p>
        </p:txBody>
      </p:sp>
      <p:sp>
        <p:nvSpPr>
          <p:cNvPr id="24" name="Rounded Rectangle 15">
            <a:extLst>
              <a:ext uri="{FF2B5EF4-FFF2-40B4-BE49-F238E27FC236}">
                <a16:creationId xmlns:a16="http://schemas.microsoft.com/office/drawing/2014/main" id="{AFE510EE-BCD7-4706-8CB8-1F55FCDDE41E}"/>
              </a:ext>
            </a:extLst>
          </p:cNvPr>
          <p:cNvSpPr/>
          <p:nvPr/>
        </p:nvSpPr>
        <p:spPr>
          <a:xfrm>
            <a:off x="4323455" y="2347440"/>
            <a:ext cx="2867025" cy="424810"/>
          </a:xfrm>
          <a:prstGeom prst="roundRect">
            <a:avLst/>
          </a:prstGeom>
          <a:solidFill>
            <a:srgbClr val="E0D7A4"/>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a:solidFill>
                <a:schemeClr val="tx1"/>
              </a:solidFill>
            </a:endParaRPr>
          </a:p>
        </p:txBody>
      </p:sp>
      <p:sp>
        <p:nvSpPr>
          <p:cNvPr id="25" name="Rounded Rectangle 16">
            <a:extLst>
              <a:ext uri="{FF2B5EF4-FFF2-40B4-BE49-F238E27FC236}">
                <a16:creationId xmlns:a16="http://schemas.microsoft.com/office/drawing/2014/main" id="{2529E633-D0FA-493D-A0AE-973A2B8C2AB4}"/>
              </a:ext>
            </a:extLst>
          </p:cNvPr>
          <p:cNvSpPr/>
          <p:nvPr/>
        </p:nvSpPr>
        <p:spPr>
          <a:xfrm>
            <a:off x="4318363" y="2818679"/>
            <a:ext cx="2885025" cy="413635"/>
          </a:xfrm>
          <a:prstGeom prst="roundRect">
            <a:avLst/>
          </a:prstGeom>
          <a:solidFill>
            <a:srgbClr val="E0D7A4"/>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a:solidFill>
                <a:schemeClr val="tx1"/>
              </a:solidFill>
            </a:endParaRPr>
          </a:p>
        </p:txBody>
      </p:sp>
      <p:sp>
        <p:nvSpPr>
          <p:cNvPr id="26" name="TextBox 17">
            <a:extLst>
              <a:ext uri="{FF2B5EF4-FFF2-40B4-BE49-F238E27FC236}">
                <a16:creationId xmlns:a16="http://schemas.microsoft.com/office/drawing/2014/main" id="{43D305CA-626E-4BCE-84D8-208175ED4EDA}"/>
              </a:ext>
            </a:extLst>
          </p:cNvPr>
          <p:cNvSpPr txBox="1">
            <a:spLocks noChangeArrowheads="1"/>
          </p:cNvSpPr>
          <p:nvPr/>
        </p:nvSpPr>
        <p:spPr bwMode="auto">
          <a:xfrm>
            <a:off x="4634879" y="2329657"/>
            <a:ext cx="2212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a:t>Greek Housing</a:t>
            </a:r>
          </a:p>
          <a:p>
            <a:pPr algn="ctr" eaLnBrk="1" hangingPunct="1"/>
            <a:r>
              <a:rPr lang="en-US" altLang="en-US" sz="1200"/>
              <a:t>Residence Halls – next phase</a:t>
            </a:r>
          </a:p>
        </p:txBody>
      </p:sp>
      <p:sp>
        <p:nvSpPr>
          <p:cNvPr id="27" name="TextBox 18">
            <a:extLst>
              <a:ext uri="{FF2B5EF4-FFF2-40B4-BE49-F238E27FC236}">
                <a16:creationId xmlns:a16="http://schemas.microsoft.com/office/drawing/2014/main" id="{B28BA1E6-49D2-40A1-8D51-68646EE582F4}"/>
              </a:ext>
            </a:extLst>
          </p:cNvPr>
          <p:cNvSpPr txBox="1">
            <a:spLocks noChangeArrowheads="1"/>
          </p:cNvSpPr>
          <p:nvPr/>
        </p:nvSpPr>
        <p:spPr bwMode="auto">
          <a:xfrm>
            <a:off x="4756928" y="2821263"/>
            <a:ext cx="2001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dirty="0"/>
              <a:t>Student Recreation Center</a:t>
            </a:r>
          </a:p>
          <a:p>
            <a:pPr algn="ctr" eaLnBrk="1" hangingPunct="1"/>
            <a:r>
              <a:rPr lang="en-US" altLang="en-US" sz="1200" dirty="0"/>
              <a:t>Student Health Center</a:t>
            </a:r>
          </a:p>
        </p:txBody>
      </p:sp>
      <p:sp>
        <p:nvSpPr>
          <p:cNvPr id="28" name="TextBox 19">
            <a:extLst>
              <a:ext uri="{FF2B5EF4-FFF2-40B4-BE49-F238E27FC236}">
                <a16:creationId xmlns:a16="http://schemas.microsoft.com/office/drawing/2014/main" id="{8C0CB908-3A52-42B5-A0F6-473B97528C7B}"/>
              </a:ext>
            </a:extLst>
          </p:cNvPr>
          <p:cNvSpPr txBox="1">
            <a:spLocks noChangeArrowheads="1"/>
          </p:cNvSpPr>
          <p:nvPr/>
        </p:nvSpPr>
        <p:spPr bwMode="auto">
          <a:xfrm>
            <a:off x="7474338" y="2310679"/>
            <a:ext cx="10302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200" b="1" i="1" dirty="0"/>
              <a:t>Critical </a:t>
            </a:r>
          </a:p>
          <a:p>
            <a:pPr algn="ctr" eaLnBrk="1" hangingPunct="1"/>
            <a:r>
              <a:rPr lang="en-US" altLang="en-US" sz="1200" b="1" i="1" dirty="0"/>
              <a:t>for </a:t>
            </a:r>
          </a:p>
          <a:p>
            <a:pPr algn="ctr" eaLnBrk="1" hangingPunct="1"/>
            <a:r>
              <a:rPr lang="en-US" altLang="en-US" sz="1200" b="1" i="1" dirty="0"/>
              <a:t>recruitment</a:t>
            </a:r>
          </a:p>
          <a:p>
            <a:pPr algn="ctr" eaLnBrk="1" hangingPunct="1"/>
            <a:r>
              <a:rPr lang="en-US" altLang="en-US" sz="1200" b="1" i="1" dirty="0"/>
              <a:t>and</a:t>
            </a:r>
          </a:p>
          <a:p>
            <a:pPr algn="ctr" eaLnBrk="1" hangingPunct="1"/>
            <a:r>
              <a:rPr lang="en-US" altLang="en-US" sz="1200" b="1" i="1" dirty="0"/>
              <a:t>retention</a:t>
            </a:r>
          </a:p>
        </p:txBody>
      </p:sp>
      <p:sp>
        <p:nvSpPr>
          <p:cNvPr id="29" name="Right Brace 28">
            <a:extLst>
              <a:ext uri="{FF2B5EF4-FFF2-40B4-BE49-F238E27FC236}">
                <a16:creationId xmlns:a16="http://schemas.microsoft.com/office/drawing/2014/main" id="{1F39AF15-E706-440D-93FA-E7CDEC029F38}"/>
              </a:ext>
            </a:extLst>
          </p:cNvPr>
          <p:cNvSpPr/>
          <p:nvPr/>
        </p:nvSpPr>
        <p:spPr>
          <a:xfrm>
            <a:off x="7344467" y="2379125"/>
            <a:ext cx="155575" cy="9144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nvGrpSpPr>
          <p:cNvPr id="33" name="Group 32">
            <a:extLst>
              <a:ext uri="{FF2B5EF4-FFF2-40B4-BE49-F238E27FC236}">
                <a16:creationId xmlns:a16="http://schemas.microsoft.com/office/drawing/2014/main" id="{85874AD4-BB5C-43BA-B05A-A2562FC6BABE}"/>
              </a:ext>
            </a:extLst>
          </p:cNvPr>
          <p:cNvGrpSpPr/>
          <p:nvPr/>
        </p:nvGrpSpPr>
        <p:grpSpPr>
          <a:xfrm>
            <a:off x="1764410" y="6038709"/>
            <a:ext cx="1288674" cy="618934"/>
            <a:chOff x="6515406" y="1243157"/>
            <a:chExt cx="1717560" cy="578368"/>
          </a:xfrm>
          <a:solidFill>
            <a:schemeClr val="accent4">
              <a:lumMod val="75000"/>
            </a:schemeClr>
          </a:solidFill>
        </p:grpSpPr>
        <p:sp>
          <p:nvSpPr>
            <p:cNvPr id="34" name="Arrow: Chevron 33">
              <a:extLst>
                <a:ext uri="{FF2B5EF4-FFF2-40B4-BE49-F238E27FC236}">
                  <a16:creationId xmlns:a16="http://schemas.microsoft.com/office/drawing/2014/main" id="{3CA320FD-5675-4706-99D2-6A2E90D789A5}"/>
                </a:ext>
              </a:extLst>
            </p:cNvPr>
            <p:cNvSpPr/>
            <p:nvPr/>
          </p:nvSpPr>
          <p:spPr>
            <a:xfrm>
              <a:off x="6515406" y="1243157"/>
              <a:ext cx="1717560" cy="578367"/>
            </a:xfrm>
            <a:prstGeom prst="chevron">
              <a:avLst>
                <a:gd name="adj" fmla="val 25000"/>
              </a:avLst>
            </a:prstGeom>
            <a:solidFill>
              <a:srgbClr val="009999"/>
            </a:solidFill>
            <a:ln>
              <a:solidFill>
                <a:srgbClr val="009999"/>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35" name="Arrow: Chevron 4">
              <a:extLst>
                <a:ext uri="{FF2B5EF4-FFF2-40B4-BE49-F238E27FC236}">
                  <a16:creationId xmlns:a16="http://schemas.microsoft.com/office/drawing/2014/main" id="{60696EBF-F6CB-4D75-ACC3-032CA96C9060}"/>
                </a:ext>
              </a:extLst>
            </p:cNvPr>
            <p:cNvSpPr txBox="1"/>
            <p:nvPr/>
          </p:nvSpPr>
          <p:spPr>
            <a:xfrm>
              <a:off x="6740645" y="1255896"/>
              <a:ext cx="1255102" cy="565629"/>
            </a:xfrm>
            <a:prstGeom prst="rect">
              <a:avLst/>
            </a:prstGeom>
            <a:solidFill>
              <a:srgbClr val="009999"/>
            </a:solidFill>
            <a:ln>
              <a:solidFill>
                <a:srgbClr val="009999"/>
              </a:solidFill>
            </a:ln>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algn="ctr" defTabSz="577850">
                <a:lnSpc>
                  <a:spcPct val="90000"/>
                </a:lnSpc>
                <a:spcBef>
                  <a:spcPct val="0"/>
                </a:spcBef>
                <a:spcAft>
                  <a:spcPct val="35000"/>
                </a:spcAft>
              </a:pPr>
              <a:r>
                <a:rPr lang="en-US" sz="1400" b="1" kern="1200" dirty="0">
                  <a:effectLst>
                    <a:outerShdw blurRad="50800" dist="38100" dir="2700000" algn="tl" rotWithShape="0">
                      <a:schemeClr val="tx1">
                        <a:alpha val="50000"/>
                      </a:schemeClr>
                    </a:outerShdw>
                  </a:effectLst>
                  <a:latin typeface="+mj-lt"/>
                </a:rPr>
                <a:t>Planning &amp; Enabling Moves</a:t>
              </a:r>
              <a:endParaRPr lang="ru-RU" sz="1400" b="1" kern="1200" dirty="0">
                <a:effectLst>
                  <a:outerShdw blurRad="50800" dist="38100" dir="2700000" algn="tl" rotWithShape="0">
                    <a:schemeClr val="tx1">
                      <a:alpha val="50000"/>
                    </a:schemeClr>
                  </a:outerShdw>
                </a:effectLst>
                <a:latin typeface="+mj-lt"/>
              </a:endParaRPr>
            </a:p>
          </p:txBody>
        </p:sp>
      </p:grpSp>
      <p:sp>
        <p:nvSpPr>
          <p:cNvPr id="2" name="TextBox 1">
            <a:extLst>
              <a:ext uri="{FF2B5EF4-FFF2-40B4-BE49-F238E27FC236}">
                <a16:creationId xmlns:a16="http://schemas.microsoft.com/office/drawing/2014/main" id="{42534169-071C-FD9D-E864-DD2AE02D8D7C}"/>
              </a:ext>
            </a:extLst>
          </p:cNvPr>
          <p:cNvSpPr txBox="1"/>
          <p:nvPr/>
        </p:nvSpPr>
        <p:spPr>
          <a:xfrm>
            <a:off x="7142400" y="5468400"/>
            <a:ext cx="187019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b="1" dirty="0">
                <a:solidFill>
                  <a:srgbClr val="FF0000"/>
                </a:solidFill>
              </a:rPr>
              <a:t>* not completed in MP 1.0</a:t>
            </a:r>
            <a:endParaRPr lang="en-US" sz="1100" b="1" dirty="0">
              <a:solidFill>
                <a:srgbClr val="FF0000"/>
              </a:solidFill>
              <a:ea typeface="Calibri"/>
              <a:cs typeface="Calibri"/>
            </a:endParaRPr>
          </a:p>
        </p:txBody>
      </p:sp>
    </p:spTree>
    <p:extLst>
      <p:ext uri="{BB962C8B-B14F-4D97-AF65-F5344CB8AC3E}">
        <p14:creationId xmlns:p14="http://schemas.microsoft.com/office/powerpoint/2010/main" val="35887030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EBB30F-1D7B-4963-8CAA-C330BE864591}"/>
              </a:ext>
            </a:extLst>
          </p:cNvPr>
          <p:cNvSpPr>
            <a:spLocks noGrp="1"/>
          </p:cNvSpPr>
          <p:nvPr>
            <p:ph type="title"/>
          </p:nvPr>
        </p:nvSpPr>
        <p:spPr>
          <a:xfrm>
            <a:off x="46736" y="-1"/>
            <a:ext cx="6686550" cy="1016002"/>
          </a:xfrm>
        </p:spPr>
        <p:txBody>
          <a:bodyPr>
            <a:normAutofit/>
          </a:bodyPr>
          <a:lstStyle/>
          <a:p>
            <a:r>
              <a:rPr lang="en-US" sz="2400" b="1" spc="-4" dirty="0">
                <a:latin typeface="Arial"/>
                <a:cs typeface="Calibri"/>
              </a:rPr>
              <a:t>CAMPUS MASTER PLAN (CMP)</a:t>
            </a:r>
            <a:endParaRPr lang="en-US" sz="2400" dirty="0">
              <a:latin typeface="Arial"/>
            </a:endParaRPr>
          </a:p>
        </p:txBody>
      </p:sp>
      <p:sp>
        <p:nvSpPr>
          <p:cNvPr id="4" name="Shape 123"/>
          <p:cNvSpPr txBox="1">
            <a:spLocks/>
          </p:cNvSpPr>
          <p:nvPr/>
        </p:nvSpPr>
        <p:spPr>
          <a:xfrm>
            <a:off x="1809378" y="4970806"/>
            <a:ext cx="5518547" cy="59605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t">
            <a:normAutofit/>
          </a:bodyPr>
          <a:lstStyle>
            <a:lvl1pPr marL="0" marR="0" indent="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1pPr>
            <a:lvl2pPr marL="0" marR="0" indent="2286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2pPr>
            <a:lvl3pPr marL="0" marR="0" indent="4572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3pPr>
            <a:lvl4pPr marL="0" marR="0" indent="6858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4pPr>
            <a:lvl5pPr marL="0" marR="0" indent="9144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defTabSz="308063"/>
            <a:endParaRPr lang="en-US" sz="1265" kern="0"/>
          </a:p>
        </p:txBody>
      </p:sp>
      <p:grpSp>
        <p:nvGrpSpPr>
          <p:cNvPr id="9" name="Group 8">
            <a:extLst>
              <a:ext uri="{FF2B5EF4-FFF2-40B4-BE49-F238E27FC236}">
                <a16:creationId xmlns:a16="http://schemas.microsoft.com/office/drawing/2014/main" id="{3066203D-FEC5-A065-19EB-9D1BA638604A}"/>
              </a:ext>
            </a:extLst>
          </p:cNvPr>
          <p:cNvGrpSpPr/>
          <p:nvPr/>
        </p:nvGrpSpPr>
        <p:grpSpPr>
          <a:xfrm>
            <a:off x="416808" y="6060638"/>
            <a:ext cx="1575676" cy="631491"/>
            <a:chOff x="-137907" y="1810755"/>
            <a:chExt cx="4657927" cy="445495"/>
          </a:xfrm>
        </p:grpSpPr>
        <p:sp>
          <p:nvSpPr>
            <p:cNvPr id="7" name="Arrow: Pentagon 6">
              <a:extLst>
                <a:ext uri="{FF2B5EF4-FFF2-40B4-BE49-F238E27FC236}">
                  <a16:creationId xmlns:a16="http://schemas.microsoft.com/office/drawing/2014/main" id="{B0D73D37-E5DB-65CA-E8C0-6D04572CE421}"/>
                </a:ext>
              </a:extLst>
            </p:cNvPr>
            <p:cNvSpPr/>
            <p:nvPr/>
          </p:nvSpPr>
          <p:spPr>
            <a:xfrm>
              <a:off x="0" y="1810755"/>
              <a:ext cx="4520020" cy="442725"/>
            </a:xfrm>
            <a:prstGeom prst="homePlate">
              <a:avLst>
                <a:gd name="adj" fmla="val 25000"/>
              </a:avLst>
            </a:prstGeom>
            <a:solidFill>
              <a:schemeClr val="accent1"/>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8" name="Arrow: Pentagon 4">
              <a:extLst>
                <a:ext uri="{FF2B5EF4-FFF2-40B4-BE49-F238E27FC236}">
                  <a16:creationId xmlns:a16="http://schemas.microsoft.com/office/drawing/2014/main" id="{960435B0-C61F-3FC3-4857-BD18DC2CB37E}"/>
                </a:ext>
              </a:extLst>
            </p:cNvPr>
            <p:cNvSpPr txBox="1"/>
            <p:nvPr/>
          </p:nvSpPr>
          <p:spPr>
            <a:xfrm>
              <a:off x="-137907" y="1813525"/>
              <a:ext cx="4464678"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400" b="1" kern="1200">
                  <a:effectLst>
                    <a:outerShdw blurRad="50800" dist="38100" dir="2700000" algn="tl" rotWithShape="0">
                      <a:schemeClr val="tx1">
                        <a:alpha val="50000"/>
                      </a:schemeClr>
                    </a:outerShdw>
                  </a:effectLst>
                  <a:latin typeface="+mj-lt"/>
                </a:rPr>
                <a:t>Studies &amp; Planning</a:t>
              </a:r>
            </a:p>
          </p:txBody>
        </p:sp>
      </p:grpSp>
      <p:grpSp>
        <p:nvGrpSpPr>
          <p:cNvPr id="13" name="Group 12">
            <a:extLst>
              <a:ext uri="{FF2B5EF4-FFF2-40B4-BE49-F238E27FC236}">
                <a16:creationId xmlns:a16="http://schemas.microsoft.com/office/drawing/2014/main" id="{28194BD9-5EB7-DED4-9BDE-02E95BE4E21A}"/>
              </a:ext>
            </a:extLst>
          </p:cNvPr>
          <p:cNvGrpSpPr/>
          <p:nvPr/>
        </p:nvGrpSpPr>
        <p:grpSpPr>
          <a:xfrm>
            <a:off x="2912187" y="6069638"/>
            <a:ext cx="4493318" cy="618933"/>
            <a:chOff x="6515406" y="1243157"/>
            <a:chExt cx="1717560" cy="578367"/>
          </a:xfrm>
          <a:solidFill>
            <a:schemeClr val="accent4"/>
          </a:solidFill>
        </p:grpSpPr>
        <p:sp>
          <p:nvSpPr>
            <p:cNvPr id="11" name="Arrow: Chevron 10">
              <a:extLst>
                <a:ext uri="{FF2B5EF4-FFF2-40B4-BE49-F238E27FC236}">
                  <a16:creationId xmlns:a16="http://schemas.microsoft.com/office/drawing/2014/main" id="{0F8EA013-D65B-B5BC-531B-6ACCF00810DC}"/>
                </a:ext>
              </a:extLst>
            </p:cNvPr>
            <p:cNvSpPr/>
            <p:nvPr/>
          </p:nvSpPr>
          <p:spPr>
            <a:xfrm>
              <a:off x="6515406" y="1243157"/>
              <a:ext cx="1717560" cy="578367"/>
            </a:xfrm>
            <a:prstGeom prst="chevron">
              <a:avLst>
                <a:gd name="adj" fmla="val 25000"/>
              </a:avLst>
            </a:prstGeom>
            <a:grpFill/>
            <a:ln>
              <a:solidFill>
                <a:schemeClr val="accent4"/>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12" name="Arrow: Chevron 4">
              <a:extLst>
                <a:ext uri="{FF2B5EF4-FFF2-40B4-BE49-F238E27FC236}">
                  <a16:creationId xmlns:a16="http://schemas.microsoft.com/office/drawing/2014/main" id="{35969DFD-E9CA-1293-FF9E-78DD4FD37477}"/>
                </a:ext>
              </a:extLst>
            </p:cNvPr>
            <p:cNvSpPr txBox="1"/>
            <p:nvPr/>
          </p:nvSpPr>
          <p:spPr>
            <a:xfrm>
              <a:off x="6659998" y="1243157"/>
              <a:ext cx="1428376" cy="578367"/>
            </a:xfrm>
            <a:prstGeom prst="rect">
              <a:avLst/>
            </a:prstGeom>
            <a:grpFill/>
            <a:ln>
              <a:solidFill>
                <a:schemeClr val="accent4"/>
              </a:solidFill>
            </a:ln>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algn="ctr" defTabSz="577850">
                <a:lnSpc>
                  <a:spcPct val="90000"/>
                </a:lnSpc>
                <a:spcBef>
                  <a:spcPct val="0"/>
                </a:spcBef>
                <a:spcAft>
                  <a:spcPct val="35000"/>
                </a:spcAft>
              </a:pPr>
              <a:r>
                <a:rPr lang="en-US" sz="1400" b="1" kern="1200" dirty="0">
                  <a:effectLst>
                    <a:outerShdw blurRad="50800" dist="38100" dir="2700000" algn="tl" rotWithShape="0">
                      <a:schemeClr val="tx1">
                        <a:alpha val="50000"/>
                      </a:schemeClr>
                    </a:outerShdw>
                  </a:effectLst>
                  <a:latin typeface="+mj-lt"/>
                </a:rPr>
                <a:t>Implementation (Design</a:t>
              </a:r>
              <a:r>
                <a:rPr lang="en-US" sz="1400" b="1" dirty="0">
                  <a:effectLst>
                    <a:outerShdw blurRad="50800" dist="38100" dir="2700000" algn="tl" rotWithShape="0">
                      <a:schemeClr val="tx1">
                        <a:alpha val="50000"/>
                      </a:schemeClr>
                    </a:outerShdw>
                  </a:effectLst>
                  <a:latin typeface="+mj-lt"/>
                </a:rPr>
                <a:t>, </a:t>
              </a:r>
              <a:r>
                <a:rPr lang="en-US" sz="1400" b="1" kern="1200" dirty="0">
                  <a:effectLst>
                    <a:outerShdw blurRad="50800" dist="38100" dir="2700000" algn="tl" rotWithShape="0">
                      <a:schemeClr val="tx1">
                        <a:alpha val="50000"/>
                      </a:schemeClr>
                    </a:outerShdw>
                  </a:effectLst>
                  <a:latin typeface="+mj-lt"/>
                </a:rPr>
                <a:t>Construction, Demo, etc.)</a:t>
              </a:r>
              <a:endParaRPr lang="ru-RU" sz="1400" b="1" kern="1200" dirty="0">
                <a:effectLst>
                  <a:outerShdw blurRad="50800" dist="38100" dir="2700000" algn="tl" rotWithShape="0">
                    <a:schemeClr val="tx1">
                      <a:alpha val="50000"/>
                    </a:schemeClr>
                  </a:outerShdw>
                </a:effectLst>
                <a:latin typeface="+mj-lt"/>
              </a:endParaRPr>
            </a:p>
          </p:txBody>
        </p:sp>
      </p:grpSp>
      <p:sp>
        <p:nvSpPr>
          <p:cNvPr id="15" name="TextBox 14">
            <a:extLst>
              <a:ext uri="{FF2B5EF4-FFF2-40B4-BE49-F238E27FC236}">
                <a16:creationId xmlns:a16="http://schemas.microsoft.com/office/drawing/2014/main" id="{B0FF4670-CC4F-43D9-59CD-0D63936B3178}"/>
              </a:ext>
            </a:extLst>
          </p:cNvPr>
          <p:cNvSpPr txBox="1"/>
          <p:nvPr/>
        </p:nvSpPr>
        <p:spPr>
          <a:xfrm>
            <a:off x="349227" y="5731503"/>
            <a:ext cx="6915355"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584200" hangingPunct="0"/>
            <a:r>
              <a:rPr lang="en-US" sz="1600" b="1" i="1" dirty="0">
                <a:solidFill>
                  <a:srgbClr val="000000"/>
                </a:solidFill>
                <a:sym typeface="Helvetica Light"/>
              </a:rPr>
              <a:t>2021   2022   2023  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2024 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2025 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2026 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2027 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2028</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2029   2030 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2031 </a:t>
            </a:r>
            <a:r>
              <a:rPr kumimoji="0" lang="en-US" sz="1600" b="1" i="1" u="none" strike="noStrike" cap="none" spc="0" normalizeH="0" baseline="0" dirty="0">
                <a:ln>
                  <a:noFill/>
                </a:ln>
                <a:solidFill>
                  <a:srgbClr val="000000"/>
                </a:solidFill>
                <a:effectLst/>
                <a:uFillTx/>
                <a:latin typeface="+mn-lt"/>
                <a:ea typeface="+mn-ea"/>
                <a:cs typeface="+mn-cs"/>
                <a:sym typeface="Helvetica Light"/>
              </a:rPr>
              <a:t> </a:t>
            </a:r>
            <a:r>
              <a:rPr lang="en-US" sz="1600" b="1" i="1" dirty="0">
                <a:solidFill>
                  <a:srgbClr val="000000"/>
                </a:solidFill>
                <a:sym typeface="Helvetica Light"/>
              </a:rPr>
              <a:t>2032   2033 </a:t>
            </a:r>
            <a:endParaRPr kumimoji="0" lang="en-US" sz="1600" b="1" i="1" u="none" strike="noStrike" cap="none" spc="0" normalizeH="0" baseline="0" dirty="0">
              <a:ln>
                <a:noFill/>
              </a:ln>
              <a:solidFill>
                <a:srgbClr val="000000"/>
              </a:solidFill>
              <a:effectLst/>
              <a:uFillTx/>
              <a:latin typeface="+mn-lt"/>
              <a:ea typeface="+mn-ea"/>
              <a:cs typeface="+mn-cs"/>
              <a:sym typeface="Helvetica Light"/>
            </a:endParaRPr>
          </a:p>
        </p:txBody>
      </p:sp>
      <p:grpSp>
        <p:nvGrpSpPr>
          <p:cNvPr id="6" name="Group 5">
            <a:extLst>
              <a:ext uri="{FF2B5EF4-FFF2-40B4-BE49-F238E27FC236}">
                <a16:creationId xmlns:a16="http://schemas.microsoft.com/office/drawing/2014/main" id="{73E5675F-18D9-454D-9F94-9D596EC4BCEB}"/>
              </a:ext>
            </a:extLst>
          </p:cNvPr>
          <p:cNvGrpSpPr/>
          <p:nvPr/>
        </p:nvGrpSpPr>
        <p:grpSpPr>
          <a:xfrm>
            <a:off x="349227" y="1910744"/>
            <a:ext cx="2776324" cy="3449429"/>
            <a:chOff x="278660" y="1613757"/>
            <a:chExt cx="3167063" cy="3604294"/>
          </a:xfrm>
        </p:grpSpPr>
        <p:sp>
          <p:nvSpPr>
            <p:cNvPr id="14" name="Rounded Rectangle 8">
              <a:extLst>
                <a:ext uri="{FF2B5EF4-FFF2-40B4-BE49-F238E27FC236}">
                  <a16:creationId xmlns:a16="http://schemas.microsoft.com/office/drawing/2014/main" id="{1BA8EC98-D8D3-4ADE-8895-B24F3AF1E37C}"/>
                </a:ext>
              </a:extLst>
            </p:cNvPr>
            <p:cNvSpPr/>
            <p:nvPr/>
          </p:nvSpPr>
          <p:spPr>
            <a:xfrm>
              <a:off x="278660" y="1613757"/>
              <a:ext cx="3167063" cy="3604294"/>
            </a:xfrm>
            <a:prstGeom prst="roundRect">
              <a:avLst/>
            </a:prstGeom>
            <a:solidFill>
              <a:srgbClr val="FFE0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5">
              <a:extLst>
                <a:ext uri="{FF2B5EF4-FFF2-40B4-BE49-F238E27FC236}">
                  <a16:creationId xmlns:a16="http://schemas.microsoft.com/office/drawing/2014/main" id="{EB5BC739-526B-4A17-92AF-04532E8B4712}"/>
                </a:ext>
              </a:extLst>
            </p:cNvPr>
            <p:cNvSpPr txBox="1">
              <a:spLocks noChangeArrowheads="1"/>
            </p:cNvSpPr>
            <p:nvPr/>
          </p:nvSpPr>
          <p:spPr bwMode="auto">
            <a:xfrm>
              <a:off x="485537" y="1630351"/>
              <a:ext cx="2758137" cy="3272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b="1" u="sng" dirty="0">
                  <a:latin typeface="Arial"/>
                  <a:ea typeface="MS PGothic"/>
                  <a:cs typeface="Arial"/>
                </a:rPr>
                <a:t>Academic Core</a:t>
              </a:r>
            </a:p>
            <a:p>
              <a:pPr algn="ctr" eaLnBrk="1" hangingPunct="1"/>
              <a:endParaRPr lang="en-US" altLang="en-US" sz="800" dirty="0"/>
            </a:p>
            <a:p>
              <a:pPr algn="ctr" eaLnBrk="1" hangingPunct="1"/>
              <a:r>
                <a:rPr lang="en-US" sz="1200" dirty="0">
                  <a:solidFill>
                    <a:srgbClr val="000000"/>
                  </a:solidFill>
                  <a:latin typeface="Arial"/>
                  <a:ea typeface="+mn-ea"/>
                  <a:cs typeface="Arial"/>
                </a:rPr>
                <a:t>STEM Corridor Strategy</a:t>
              </a:r>
            </a:p>
            <a:p>
              <a:pPr algn="ctr" eaLnBrk="1" hangingPunct="1"/>
              <a:r>
                <a:rPr lang="en-US" sz="1200" dirty="0">
                  <a:solidFill>
                    <a:srgbClr val="000000"/>
                  </a:solidFill>
                  <a:latin typeface="Arial"/>
                  <a:ea typeface="+mn-ea"/>
                  <a:cs typeface="Arial"/>
                </a:rPr>
                <a:t> Fine Arts</a:t>
              </a:r>
            </a:p>
            <a:p>
              <a:pPr algn="ctr" eaLnBrk="1" hangingPunct="1"/>
              <a:r>
                <a:rPr lang="en-US" sz="1200" b="0" i="0" u="none" strike="noStrike" kern="1200" cap="none" spc="0" normalizeH="0" baseline="0" noProof="0" dirty="0">
                  <a:ln>
                    <a:noFill/>
                  </a:ln>
                  <a:solidFill>
                    <a:srgbClr val="000000"/>
                  </a:solidFill>
                  <a:effectLst/>
                  <a:uLnTx/>
                  <a:uFillTx/>
                  <a:latin typeface="Arial"/>
                  <a:ea typeface="+mn-ea"/>
                  <a:cs typeface="Arial"/>
                </a:rPr>
                <a:t>Academic Core Renovations</a:t>
              </a:r>
            </a:p>
            <a:p>
              <a:pPr algn="ctr" eaLnBrk="1" hangingPunct="1"/>
              <a:endParaRPr lang="en-US" sz="1200" dirty="0">
                <a:solidFill>
                  <a:srgbClr val="000000"/>
                </a:solidFill>
                <a:ea typeface="+mn-ea"/>
                <a:cs typeface="Arial" panose="020B0604020202020204" pitchFamily="34" charset="0"/>
                <a:sym typeface="Helvetica Light"/>
              </a:endParaRPr>
            </a:p>
            <a:p>
              <a:pPr algn="ctr" eaLnBrk="1" hangingPunct="1"/>
              <a:r>
                <a:rPr kumimoji="0" lang="en-US" sz="1200" i="0" u="none" strike="noStrike" kern="1200" cap="none" spc="0" normalizeH="0" baseline="0" noProof="0" dirty="0">
                  <a:ln>
                    <a:noFill/>
                  </a:ln>
                  <a:solidFill>
                    <a:srgbClr val="000000"/>
                  </a:solidFill>
                  <a:effectLst/>
                  <a:uLnTx/>
                  <a:uFillTx/>
                  <a:latin typeface="Arial"/>
                  <a:ea typeface="+mn-ea"/>
                  <a:cs typeface="Arial"/>
                  <a:sym typeface="Helvetica Light"/>
                </a:rPr>
                <a:t>Technology Engineering Innovation Center (Technology Building Replacement)</a:t>
              </a:r>
              <a:r>
                <a:rPr lang="en-US" sz="1200" dirty="0">
                  <a:solidFill>
                    <a:srgbClr val="000000"/>
                  </a:solidFill>
                  <a:latin typeface="Arial"/>
                  <a:ea typeface="+mn-ea"/>
                  <a:cs typeface="Arial"/>
                  <a:sym typeface="Helvetica Light"/>
                </a:rPr>
                <a:t> </a:t>
              </a:r>
              <a:endParaRPr lang="en-US" sz="1200" i="0" u="none" strike="noStrike" kern="1200" cap="none" spc="0" normalizeH="0" baseline="0" noProof="0" dirty="0">
                <a:ln>
                  <a:noFill/>
                </a:ln>
                <a:solidFill>
                  <a:srgbClr val="000000"/>
                </a:solidFill>
                <a:effectLst/>
                <a:uLnTx/>
                <a:uFillTx/>
                <a:ea typeface="+mn-ea"/>
                <a:cs typeface="Arial" panose="020B0604020202020204" pitchFamily="34" charset="0"/>
              </a:endParaRPr>
            </a:p>
            <a:p>
              <a:pPr algn="ctr" eaLnBrk="1" hangingPunct="1"/>
              <a:endParaRPr lang="en-US" altLang="en-US" sz="1200" dirty="0">
                <a:cs typeface="Arial" panose="020B0604020202020204" pitchFamily="34" charset="0"/>
              </a:endParaRPr>
            </a:p>
            <a:p>
              <a:pPr algn="ctr" eaLnBrk="1" hangingPunct="1"/>
              <a:r>
                <a:rPr lang="en-US" altLang="en-US" sz="1200" dirty="0">
                  <a:latin typeface="Arial"/>
                  <a:ea typeface="MS PGothic"/>
                  <a:cs typeface="Arial"/>
                </a:rPr>
                <a:t>Critical MEP Infrastructure Rehabilitation &amp; Sustainability</a:t>
              </a:r>
            </a:p>
            <a:p>
              <a:pPr algn="ctr" eaLnBrk="1" hangingPunct="1"/>
              <a:endParaRPr lang="en-US" altLang="en-US" sz="1200" dirty="0">
                <a:cs typeface="Arial" panose="020B0604020202020204" pitchFamily="34" charset="0"/>
              </a:endParaRPr>
            </a:p>
            <a:p>
              <a:pPr algn="ctr" eaLnBrk="1" hangingPunct="1"/>
              <a:r>
                <a:rPr lang="en-US" altLang="en-US" sz="1200" dirty="0">
                  <a:latin typeface="Arial"/>
                  <a:ea typeface="MS PGothic"/>
                  <a:cs typeface="Arial"/>
                </a:rPr>
                <a:t>Site Improvements</a:t>
              </a:r>
            </a:p>
            <a:p>
              <a:pPr algn="ctr" eaLnBrk="1" hangingPunct="1"/>
              <a:endParaRPr lang="en-US" altLang="en-US" sz="1200" dirty="0">
                <a:cs typeface="Arial" panose="020B0604020202020204" pitchFamily="34" charset="0"/>
              </a:endParaRPr>
            </a:p>
            <a:p>
              <a:pPr algn="ctr" eaLnBrk="1" hangingPunct="1"/>
              <a:r>
                <a:rPr lang="en-US" altLang="en-US" sz="1200" dirty="0">
                  <a:latin typeface="Arial"/>
                  <a:ea typeface="MS PGothic"/>
                  <a:cs typeface="Arial"/>
                </a:rPr>
                <a:t>Enabling Projects</a:t>
              </a:r>
            </a:p>
            <a:p>
              <a:pPr algn="ctr" eaLnBrk="1" hangingPunct="1"/>
              <a:endParaRPr lang="en-US" altLang="en-US" sz="1200" dirty="0">
                <a:cs typeface="Arial" panose="020B0604020202020204" pitchFamily="34" charset="0"/>
              </a:endParaRPr>
            </a:p>
            <a:p>
              <a:pPr algn="ctr" eaLnBrk="1" hangingPunct="1"/>
              <a:r>
                <a:rPr lang="en-US" altLang="en-US" sz="1200" dirty="0">
                  <a:latin typeface="Arial"/>
                  <a:ea typeface="MS PGothic"/>
                  <a:cs typeface="Arial"/>
                </a:rPr>
                <a:t>Demolitions</a:t>
              </a:r>
            </a:p>
          </p:txBody>
        </p:sp>
      </p:grpSp>
      <p:sp>
        <p:nvSpPr>
          <p:cNvPr id="19" name="Slide Number Placeholder 2">
            <a:extLst>
              <a:ext uri="{FF2B5EF4-FFF2-40B4-BE49-F238E27FC236}">
                <a16:creationId xmlns:a16="http://schemas.microsoft.com/office/drawing/2014/main" id="{A4F6BC0D-1B87-4406-9691-A18633F5B708}"/>
              </a:ext>
            </a:extLst>
          </p:cNvPr>
          <p:cNvSpPr txBox="1">
            <a:spLocks/>
          </p:cNvSpPr>
          <p:nvPr/>
        </p:nvSpPr>
        <p:spPr bwMode="auto">
          <a:xfrm>
            <a:off x="7430897" y="6450078"/>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cs typeface="Arial"/>
              </a:rPr>
              <a:t>4</a:t>
            </a:r>
          </a:p>
        </p:txBody>
      </p:sp>
      <p:sp>
        <p:nvSpPr>
          <p:cNvPr id="20" name="Right Brace 19">
            <a:extLst>
              <a:ext uri="{FF2B5EF4-FFF2-40B4-BE49-F238E27FC236}">
                <a16:creationId xmlns:a16="http://schemas.microsoft.com/office/drawing/2014/main" id="{1A66C603-6F52-43BE-8D75-6105161D5D67}"/>
              </a:ext>
            </a:extLst>
          </p:cNvPr>
          <p:cNvSpPr/>
          <p:nvPr/>
        </p:nvSpPr>
        <p:spPr>
          <a:xfrm rot="16200000">
            <a:off x="4531060" y="-1200709"/>
            <a:ext cx="253118" cy="5850688"/>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1" name="TextBox 7">
            <a:extLst>
              <a:ext uri="{FF2B5EF4-FFF2-40B4-BE49-F238E27FC236}">
                <a16:creationId xmlns:a16="http://schemas.microsoft.com/office/drawing/2014/main" id="{BD071033-34A0-459D-A91E-22E0B8D3B688}"/>
              </a:ext>
            </a:extLst>
          </p:cNvPr>
          <p:cNvSpPr txBox="1">
            <a:spLocks noChangeArrowheads="1"/>
          </p:cNvSpPr>
          <p:nvPr/>
        </p:nvSpPr>
        <p:spPr bwMode="auto">
          <a:xfrm>
            <a:off x="2706043" y="1079754"/>
            <a:ext cx="3219151" cy="400110"/>
          </a:xfrm>
          <a:prstGeom prst="rect">
            <a:avLst/>
          </a:prstGeom>
          <a:solidFill>
            <a:srgbClr val="E0D7A4"/>
          </a:solidFill>
          <a:ln w="9525">
            <a:solidFill>
              <a:schemeClr val="tx1"/>
            </a:solidFill>
            <a:miter lim="800000"/>
            <a:headEnd/>
            <a:tailEnd/>
          </a:ln>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t>Campus Master Plan 2022</a:t>
            </a:r>
          </a:p>
        </p:txBody>
      </p:sp>
      <p:sp>
        <p:nvSpPr>
          <p:cNvPr id="22" name="Rounded Rectangle 13">
            <a:extLst>
              <a:ext uri="{FF2B5EF4-FFF2-40B4-BE49-F238E27FC236}">
                <a16:creationId xmlns:a16="http://schemas.microsoft.com/office/drawing/2014/main" id="{8ACA5BA5-34F1-41C9-9271-BA1A213ADDEF}"/>
              </a:ext>
            </a:extLst>
          </p:cNvPr>
          <p:cNvSpPr/>
          <p:nvPr/>
        </p:nvSpPr>
        <p:spPr>
          <a:xfrm>
            <a:off x="6378680" y="1910744"/>
            <a:ext cx="2209900" cy="26699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TextBox 6">
            <a:extLst>
              <a:ext uri="{FF2B5EF4-FFF2-40B4-BE49-F238E27FC236}">
                <a16:creationId xmlns:a16="http://schemas.microsoft.com/office/drawing/2014/main" id="{0C445CB0-ED59-4554-AEEB-1A3801996103}"/>
              </a:ext>
            </a:extLst>
          </p:cNvPr>
          <p:cNvSpPr txBox="1">
            <a:spLocks noChangeArrowheads="1"/>
          </p:cNvSpPr>
          <p:nvPr/>
        </p:nvSpPr>
        <p:spPr bwMode="auto">
          <a:xfrm>
            <a:off x="6303455" y="1943667"/>
            <a:ext cx="2413344" cy="25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b="1" u="sng" dirty="0">
                <a:latin typeface="Arial"/>
                <a:ea typeface="MS PGothic"/>
                <a:cs typeface="Arial"/>
              </a:rPr>
              <a:t>Other Campus Developments</a:t>
            </a:r>
          </a:p>
          <a:p>
            <a:pPr algn="ctr" eaLnBrk="1" hangingPunct="1">
              <a:lnSpc>
                <a:spcPct val="200000"/>
              </a:lnSpc>
            </a:pPr>
            <a:r>
              <a:rPr lang="en-US" altLang="en-US" sz="1200" dirty="0">
                <a:latin typeface="Arial"/>
                <a:ea typeface="MS PGothic"/>
                <a:cs typeface="Arial"/>
              </a:rPr>
              <a:t>Jerome Library</a:t>
            </a:r>
          </a:p>
          <a:p>
            <a:pPr algn="ctr" eaLnBrk="1" hangingPunct="1">
              <a:lnSpc>
                <a:spcPct val="200000"/>
              </a:lnSpc>
            </a:pPr>
            <a:r>
              <a:rPr lang="en-US" altLang="en-US" sz="1200" dirty="0">
                <a:latin typeface="Arial"/>
                <a:ea typeface="MS PGothic"/>
                <a:cs typeface="Arial"/>
              </a:rPr>
              <a:t>Slater Ice Arena</a:t>
            </a:r>
          </a:p>
          <a:p>
            <a:pPr algn="ctr" eaLnBrk="1" hangingPunct="1">
              <a:lnSpc>
                <a:spcPct val="200000"/>
              </a:lnSpc>
            </a:pPr>
            <a:r>
              <a:rPr lang="en-US" altLang="en-US" sz="1200" dirty="0">
                <a:latin typeface="Arial"/>
                <a:ea typeface="MS PGothic"/>
                <a:cs typeface="Arial"/>
              </a:rPr>
              <a:t>Exterior Improvements</a:t>
            </a:r>
          </a:p>
          <a:p>
            <a:pPr algn="ctr">
              <a:lnSpc>
                <a:spcPct val="200000"/>
              </a:lnSpc>
            </a:pPr>
            <a:r>
              <a:rPr lang="en-US" sz="1200" dirty="0">
                <a:latin typeface="Arial"/>
                <a:ea typeface="MS PGothic"/>
                <a:cs typeface="Arial"/>
              </a:rPr>
              <a:t>Campus Infrastructure</a:t>
            </a:r>
            <a:endParaRPr lang="en-US" dirty="0">
              <a:cs typeface="Arial" panose="020B0604020202020204" pitchFamily="34" charset="0"/>
            </a:endParaRPr>
          </a:p>
          <a:p>
            <a:pPr algn="ctr" eaLnBrk="1" hangingPunct="1">
              <a:lnSpc>
                <a:spcPct val="150000"/>
              </a:lnSpc>
            </a:pPr>
            <a:endParaRPr lang="en-US" altLang="en-US" sz="1200" dirty="0">
              <a:latin typeface="Arial"/>
              <a:ea typeface="MS PGothic"/>
              <a:cs typeface="Arial"/>
            </a:endParaRPr>
          </a:p>
          <a:p>
            <a:pPr algn="ctr" eaLnBrk="1" hangingPunct="1">
              <a:lnSpc>
                <a:spcPct val="150000"/>
              </a:lnSpc>
            </a:pPr>
            <a:endParaRPr lang="en-US" altLang="en-US" sz="1200" dirty="0">
              <a:latin typeface="Arial"/>
              <a:ea typeface="MS PGothic"/>
              <a:cs typeface="Arial"/>
            </a:endParaRPr>
          </a:p>
        </p:txBody>
      </p:sp>
      <p:grpSp>
        <p:nvGrpSpPr>
          <p:cNvPr id="33" name="Group 32">
            <a:extLst>
              <a:ext uri="{FF2B5EF4-FFF2-40B4-BE49-F238E27FC236}">
                <a16:creationId xmlns:a16="http://schemas.microsoft.com/office/drawing/2014/main" id="{85874AD4-BB5C-43BA-B05A-A2562FC6BABE}"/>
              </a:ext>
            </a:extLst>
          </p:cNvPr>
          <p:cNvGrpSpPr/>
          <p:nvPr/>
        </p:nvGrpSpPr>
        <p:grpSpPr>
          <a:xfrm>
            <a:off x="1927133" y="6077208"/>
            <a:ext cx="1043425" cy="601442"/>
            <a:chOff x="6515406" y="1243157"/>
            <a:chExt cx="1717560" cy="578367"/>
          </a:xfrm>
          <a:solidFill>
            <a:schemeClr val="accent4">
              <a:lumMod val="75000"/>
            </a:schemeClr>
          </a:solidFill>
        </p:grpSpPr>
        <p:sp>
          <p:nvSpPr>
            <p:cNvPr id="34" name="Arrow: Chevron 33">
              <a:extLst>
                <a:ext uri="{FF2B5EF4-FFF2-40B4-BE49-F238E27FC236}">
                  <a16:creationId xmlns:a16="http://schemas.microsoft.com/office/drawing/2014/main" id="{3CA320FD-5675-4706-99D2-6A2E90D789A5}"/>
                </a:ext>
              </a:extLst>
            </p:cNvPr>
            <p:cNvSpPr/>
            <p:nvPr/>
          </p:nvSpPr>
          <p:spPr>
            <a:xfrm>
              <a:off x="6515406" y="1243157"/>
              <a:ext cx="1717560" cy="578367"/>
            </a:xfrm>
            <a:prstGeom prst="chevron">
              <a:avLst>
                <a:gd name="adj" fmla="val 25000"/>
              </a:avLst>
            </a:prstGeom>
            <a:solidFill>
              <a:srgbClr val="009999"/>
            </a:solidFill>
            <a:ln>
              <a:solidFill>
                <a:srgbClr val="009999"/>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35" name="Arrow: Chevron 4">
              <a:extLst>
                <a:ext uri="{FF2B5EF4-FFF2-40B4-BE49-F238E27FC236}">
                  <a16:creationId xmlns:a16="http://schemas.microsoft.com/office/drawing/2014/main" id="{60696EBF-F6CB-4D75-ACC3-032CA96C9060}"/>
                </a:ext>
              </a:extLst>
            </p:cNvPr>
            <p:cNvSpPr txBox="1"/>
            <p:nvPr/>
          </p:nvSpPr>
          <p:spPr>
            <a:xfrm>
              <a:off x="6770038" y="1244044"/>
              <a:ext cx="1202049" cy="543346"/>
            </a:xfrm>
            <a:prstGeom prst="rect">
              <a:avLst/>
            </a:prstGeom>
            <a:solidFill>
              <a:srgbClr val="009999"/>
            </a:solidFill>
            <a:ln>
              <a:solidFill>
                <a:srgbClr val="009999"/>
              </a:solidFill>
            </a:ln>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algn="ctr" defTabSz="577850">
                <a:lnSpc>
                  <a:spcPct val="90000"/>
                </a:lnSpc>
                <a:spcBef>
                  <a:spcPct val="0"/>
                </a:spcBef>
                <a:spcAft>
                  <a:spcPct val="35000"/>
                </a:spcAft>
              </a:pPr>
              <a:r>
                <a:rPr lang="en-US" sz="1200" b="1">
                  <a:effectLst>
                    <a:outerShdw blurRad="50800" dist="38100" dir="2700000" algn="tl" rotWithShape="0">
                      <a:schemeClr val="tx1">
                        <a:alpha val="50000"/>
                      </a:schemeClr>
                    </a:outerShdw>
                  </a:effectLst>
                  <a:latin typeface="+mj-lt"/>
                </a:rPr>
                <a:t> </a:t>
              </a:r>
              <a:r>
                <a:rPr lang="en-US" sz="1200" b="1" kern="1200">
                  <a:effectLst>
                    <a:outerShdw blurRad="50800" dist="38100" dir="2700000" algn="tl" rotWithShape="0">
                      <a:schemeClr val="tx1">
                        <a:alpha val="50000"/>
                      </a:schemeClr>
                    </a:outerShdw>
                  </a:effectLst>
                  <a:latin typeface="+mj-lt"/>
                </a:rPr>
                <a:t>Enabling Moves</a:t>
              </a:r>
              <a:endParaRPr lang="ru-RU" sz="1200" b="1" kern="1200">
                <a:effectLst>
                  <a:outerShdw blurRad="50800" dist="38100" dir="2700000" algn="tl" rotWithShape="0">
                    <a:schemeClr val="tx1">
                      <a:alpha val="50000"/>
                    </a:schemeClr>
                  </a:outerShdw>
                </a:effectLst>
                <a:latin typeface="+mj-lt"/>
              </a:endParaRPr>
            </a:p>
          </p:txBody>
        </p:sp>
      </p:grpSp>
      <p:sp>
        <p:nvSpPr>
          <p:cNvPr id="24" name="Rounded Rectangle 13">
            <a:extLst>
              <a:ext uri="{FF2B5EF4-FFF2-40B4-BE49-F238E27FC236}">
                <a16:creationId xmlns:a16="http://schemas.microsoft.com/office/drawing/2014/main" id="{24EF9BC2-0D40-C198-7539-1F5281A68778}"/>
              </a:ext>
            </a:extLst>
          </p:cNvPr>
          <p:cNvSpPr/>
          <p:nvPr/>
        </p:nvSpPr>
        <p:spPr>
          <a:xfrm>
            <a:off x="3426679" y="1946744"/>
            <a:ext cx="2632900" cy="2808136"/>
          </a:xfrm>
          <a:prstGeom prst="round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TextBox 9">
            <a:extLst>
              <a:ext uri="{FF2B5EF4-FFF2-40B4-BE49-F238E27FC236}">
                <a16:creationId xmlns:a16="http://schemas.microsoft.com/office/drawing/2014/main" id="{9DF58DE0-D10B-07E4-0ADC-E87CC03ABAB4}"/>
              </a:ext>
            </a:extLst>
          </p:cNvPr>
          <p:cNvSpPr txBox="1"/>
          <p:nvPr/>
        </p:nvSpPr>
        <p:spPr>
          <a:xfrm>
            <a:off x="3388275" y="1975275"/>
            <a:ext cx="2743199"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u="sng" dirty="0">
                <a:latin typeface="Arial"/>
                <a:ea typeface="+mn-lt"/>
                <a:cs typeface="+mn-lt"/>
              </a:rPr>
              <a:t>Sub-Master Plans</a:t>
            </a:r>
            <a:endParaRPr lang="en-US" sz="1400" b="1" u="sng" dirty="0">
              <a:latin typeface="Arial"/>
              <a:cs typeface="Calibri"/>
            </a:endParaRPr>
          </a:p>
          <a:p>
            <a:pPr algn="ctr"/>
            <a:endParaRPr lang="en-US" sz="1400" b="1" u="sng" dirty="0">
              <a:latin typeface="Arial"/>
              <a:cs typeface="Calibri"/>
            </a:endParaRPr>
          </a:p>
          <a:p>
            <a:pPr algn="ctr"/>
            <a:r>
              <a:rPr lang="en-US" sz="1200" dirty="0">
                <a:latin typeface="Arial"/>
                <a:ea typeface="+mn-lt"/>
                <a:cs typeface="+mn-lt"/>
              </a:rPr>
              <a:t>Dining Services</a:t>
            </a:r>
            <a:endParaRPr lang="en-US" dirty="0">
              <a:latin typeface="Arial"/>
              <a:ea typeface="+mn-lt"/>
              <a:cs typeface="+mn-lt"/>
            </a:endParaRPr>
          </a:p>
          <a:p>
            <a:pPr algn="ctr"/>
            <a:endParaRPr lang="en-US" sz="1200" dirty="0">
              <a:latin typeface="Arial"/>
              <a:ea typeface="Calibri"/>
              <a:cs typeface="Calibri"/>
            </a:endParaRPr>
          </a:p>
          <a:p>
            <a:pPr algn="ctr"/>
            <a:r>
              <a:rPr lang="en-US" sz="1200" dirty="0">
                <a:latin typeface="Arial"/>
                <a:ea typeface="+mn-lt"/>
                <a:cs typeface="+mn-lt"/>
              </a:rPr>
              <a:t>Firelands Campus</a:t>
            </a:r>
            <a:endParaRPr lang="en-US" dirty="0">
              <a:latin typeface="Arial"/>
            </a:endParaRPr>
          </a:p>
          <a:p>
            <a:pPr algn="ctr"/>
            <a:endParaRPr lang="en-US" sz="1200" dirty="0">
              <a:latin typeface="Arial"/>
              <a:ea typeface="+mn-lt"/>
              <a:cs typeface="+mn-lt"/>
            </a:endParaRPr>
          </a:p>
          <a:p>
            <a:pPr algn="ctr"/>
            <a:r>
              <a:rPr lang="en-US" sz="1200" dirty="0">
                <a:latin typeface="Arial"/>
                <a:ea typeface="+mn-lt"/>
                <a:cs typeface="Arial"/>
              </a:rPr>
              <a:t>Residence Life</a:t>
            </a:r>
            <a:endParaRPr lang="en-US" dirty="0"/>
          </a:p>
          <a:p>
            <a:pPr algn="ctr"/>
            <a:endParaRPr lang="en-US" sz="1200" dirty="0">
              <a:latin typeface="Arial"/>
              <a:ea typeface="+mn-lt"/>
              <a:cs typeface="+mn-lt"/>
            </a:endParaRPr>
          </a:p>
          <a:p>
            <a:pPr algn="ctr"/>
            <a:r>
              <a:rPr lang="en-US" sz="1200" dirty="0">
                <a:latin typeface="Arial"/>
                <a:ea typeface="+mn-lt"/>
                <a:cs typeface="+mn-lt"/>
              </a:rPr>
              <a:t>ITS Infrastructure</a:t>
            </a:r>
          </a:p>
          <a:p>
            <a:pPr algn="ctr"/>
            <a:endParaRPr lang="en-US" sz="1200" dirty="0">
              <a:latin typeface="Arial"/>
              <a:cs typeface="Calibri"/>
            </a:endParaRPr>
          </a:p>
          <a:p>
            <a:pPr algn="ctr"/>
            <a:r>
              <a:rPr lang="en-US" sz="1200" dirty="0">
                <a:latin typeface="Arial"/>
                <a:ea typeface="+mn-lt"/>
                <a:cs typeface="+mn-lt"/>
              </a:rPr>
              <a:t>Athletics</a:t>
            </a:r>
          </a:p>
          <a:p>
            <a:pPr algn="ctr"/>
            <a:endParaRPr lang="en-US" sz="1200" dirty="0">
              <a:latin typeface="Arial"/>
              <a:ea typeface="+mn-lt"/>
              <a:cs typeface="+mn-lt"/>
            </a:endParaRPr>
          </a:p>
          <a:p>
            <a:pPr algn="ctr"/>
            <a:endParaRPr lang="en-US" sz="1200" dirty="0">
              <a:latin typeface="Arial"/>
              <a:ea typeface="+mn-lt"/>
              <a:cs typeface="+mn-lt"/>
            </a:endParaRPr>
          </a:p>
          <a:p>
            <a:pPr algn="ctr"/>
            <a:endParaRPr lang="en-US" sz="1200" dirty="0">
              <a:latin typeface="Arial"/>
              <a:ea typeface="+mn-lt"/>
              <a:cs typeface="+mn-lt"/>
            </a:endParaRPr>
          </a:p>
          <a:p>
            <a:pPr algn="ctr"/>
            <a:endParaRPr lang="en-US" sz="1200" dirty="0">
              <a:latin typeface="Arial"/>
              <a:ea typeface="+mn-lt"/>
              <a:cs typeface="+mn-lt"/>
            </a:endParaRPr>
          </a:p>
        </p:txBody>
      </p:sp>
    </p:spTree>
    <p:extLst>
      <p:ext uri="{BB962C8B-B14F-4D97-AF65-F5344CB8AC3E}">
        <p14:creationId xmlns:p14="http://schemas.microsoft.com/office/powerpoint/2010/main" val="282050506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 engineering drawing&#10;&#10;Description automatically generated">
            <a:extLst>
              <a:ext uri="{FF2B5EF4-FFF2-40B4-BE49-F238E27FC236}">
                <a16:creationId xmlns:a16="http://schemas.microsoft.com/office/drawing/2014/main" id="{D3B13D6C-49FC-B5D7-7E2E-1772B81361FE}"/>
              </a:ext>
            </a:extLst>
          </p:cNvPr>
          <p:cNvPicPr>
            <a:picLocks noChangeAspect="1"/>
          </p:cNvPicPr>
          <p:nvPr/>
        </p:nvPicPr>
        <p:blipFill rotWithShape="1">
          <a:blip r:embed="rId3">
            <a:extLst>
              <a:ext uri="{28A0092B-C50C-407E-A947-70E740481C1C}">
                <a14:useLocalDpi xmlns:a14="http://schemas.microsoft.com/office/drawing/2010/main" val="0"/>
              </a:ext>
            </a:extLst>
          </a:blip>
          <a:srcRect t="8408"/>
          <a:stretch/>
        </p:blipFill>
        <p:spPr>
          <a:xfrm>
            <a:off x="173956" y="1462627"/>
            <a:ext cx="8502670" cy="4380614"/>
          </a:xfrm>
          <a:prstGeom prst="rect">
            <a:avLst/>
          </a:prstGeom>
        </p:spPr>
      </p:pic>
      <p:sp>
        <p:nvSpPr>
          <p:cNvPr id="2" name="Title 1">
            <a:extLst>
              <a:ext uri="{FF2B5EF4-FFF2-40B4-BE49-F238E27FC236}">
                <a16:creationId xmlns:a16="http://schemas.microsoft.com/office/drawing/2014/main" id="{BDE00F78-143B-0E38-62F3-9C46D7C7D12F}"/>
              </a:ext>
            </a:extLst>
          </p:cNvPr>
          <p:cNvSpPr>
            <a:spLocks noGrp="1"/>
          </p:cNvSpPr>
          <p:nvPr>
            <p:ph type="title"/>
          </p:nvPr>
        </p:nvSpPr>
        <p:spPr>
          <a:xfrm>
            <a:off x="1252247" y="868105"/>
            <a:ext cx="6686550" cy="770676"/>
          </a:xfrm>
        </p:spPr>
        <p:txBody>
          <a:bodyPr/>
          <a:lstStyle/>
          <a:p>
            <a:r>
              <a:rPr lang="en-US" b="1" dirty="0">
                <a:solidFill>
                  <a:schemeClr val="tx1"/>
                </a:solidFill>
                <a:latin typeface="+mn-lt"/>
                <a:cs typeface="Calibri"/>
              </a:rPr>
              <a:t>CAMPUS &amp; COMMUNITY CONNECTIVITY</a:t>
            </a:r>
            <a:endParaRPr lang="en-US" dirty="0">
              <a:solidFill>
                <a:schemeClr val="tx1"/>
              </a:solidFill>
            </a:endParaRPr>
          </a:p>
        </p:txBody>
      </p:sp>
      <p:sp>
        <p:nvSpPr>
          <p:cNvPr id="12" name="Arrow: Left-Right 11">
            <a:extLst>
              <a:ext uri="{FF2B5EF4-FFF2-40B4-BE49-F238E27FC236}">
                <a16:creationId xmlns:a16="http://schemas.microsoft.com/office/drawing/2014/main" id="{1FF5B335-F594-06FF-A1DC-46A1D4B71DEE}"/>
              </a:ext>
            </a:extLst>
          </p:cNvPr>
          <p:cNvSpPr/>
          <p:nvPr/>
        </p:nvSpPr>
        <p:spPr>
          <a:xfrm rot="20684928">
            <a:off x="74356" y="3748750"/>
            <a:ext cx="7022112" cy="182880"/>
          </a:xfrm>
          <a:prstGeom prst="leftRightArrow">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Left-Right 2">
            <a:extLst>
              <a:ext uri="{FF2B5EF4-FFF2-40B4-BE49-F238E27FC236}">
                <a16:creationId xmlns:a16="http://schemas.microsoft.com/office/drawing/2014/main" id="{A9C954E9-CFCD-468E-E52B-1C018FF2EEF2}"/>
              </a:ext>
            </a:extLst>
          </p:cNvPr>
          <p:cNvSpPr/>
          <p:nvPr/>
        </p:nvSpPr>
        <p:spPr>
          <a:xfrm rot="13601576">
            <a:off x="3809151" y="3138130"/>
            <a:ext cx="3018340" cy="157456"/>
          </a:xfrm>
          <a:prstGeom prst="leftRightArrow">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Left-Right 3">
            <a:extLst>
              <a:ext uri="{FF2B5EF4-FFF2-40B4-BE49-F238E27FC236}">
                <a16:creationId xmlns:a16="http://schemas.microsoft.com/office/drawing/2014/main" id="{4C814F29-E11E-D82A-21F0-A733CC0D593B}"/>
              </a:ext>
            </a:extLst>
          </p:cNvPr>
          <p:cNvSpPr/>
          <p:nvPr/>
        </p:nvSpPr>
        <p:spPr>
          <a:xfrm rot="14996346">
            <a:off x="450846" y="4004633"/>
            <a:ext cx="3018340" cy="157456"/>
          </a:xfrm>
          <a:prstGeom prst="leftRightArrow">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2">
            <a:extLst>
              <a:ext uri="{FF2B5EF4-FFF2-40B4-BE49-F238E27FC236}">
                <a16:creationId xmlns:a16="http://schemas.microsoft.com/office/drawing/2014/main" id="{C9CA5406-F60B-A457-F2CD-4416170C5A27}"/>
              </a:ext>
            </a:extLst>
          </p:cNvPr>
          <p:cNvSpPr txBox="1">
            <a:spLocks/>
          </p:cNvSpPr>
          <p:nvPr/>
        </p:nvSpPr>
        <p:spPr bwMode="auto">
          <a:xfrm>
            <a:off x="7353009" y="6455460"/>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cs typeface="Arial"/>
              </a:rPr>
              <a:t>5</a:t>
            </a:r>
          </a:p>
        </p:txBody>
      </p:sp>
      <p:sp>
        <p:nvSpPr>
          <p:cNvPr id="6" name="TextBox 5">
            <a:extLst>
              <a:ext uri="{FF2B5EF4-FFF2-40B4-BE49-F238E27FC236}">
                <a16:creationId xmlns:a16="http://schemas.microsoft.com/office/drawing/2014/main" id="{BE435D3E-FE87-7A0B-A089-5ACDDC9C4553}"/>
              </a:ext>
            </a:extLst>
          </p:cNvPr>
          <p:cNvSpPr txBox="1"/>
          <p:nvPr/>
        </p:nvSpPr>
        <p:spPr>
          <a:xfrm>
            <a:off x="111512" y="189570"/>
            <a:ext cx="663497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b="1" dirty="0">
                <a:solidFill>
                  <a:srgbClr val="FFFFFF"/>
                </a:solidFill>
              </a:rPr>
              <a:t>CAMPUS MASTER PLAN (CMP) </a:t>
            </a:r>
            <a:endParaRPr lang="en-US" sz="2700" dirty="0"/>
          </a:p>
        </p:txBody>
      </p:sp>
      <p:sp>
        <p:nvSpPr>
          <p:cNvPr id="7" name="Rectangle 6">
            <a:extLst>
              <a:ext uri="{FF2B5EF4-FFF2-40B4-BE49-F238E27FC236}">
                <a16:creationId xmlns:a16="http://schemas.microsoft.com/office/drawing/2014/main" id="{0E7AFDD8-F58A-411D-80F2-87E7658FBE80}"/>
              </a:ext>
            </a:extLst>
          </p:cNvPr>
          <p:cNvSpPr/>
          <p:nvPr/>
        </p:nvSpPr>
        <p:spPr>
          <a:xfrm>
            <a:off x="111512" y="6231920"/>
            <a:ext cx="7527139" cy="461665"/>
          </a:xfrm>
          <a:prstGeom prst="rect">
            <a:avLst/>
          </a:prstGeom>
        </p:spPr>
        <p:txBody>
          <a:bodyPr wrap="square">
            <a:spAutoFit/>
          </a:bodyPr>
          <a:lstStyle/>
          <a:p>
            <a:pPr defTabSz="584200"/>
            <a:r>
              <a:rPr lang="en-US" sz="1200" dirty="0">
                <a:solidFill>
                  <a:srgbClr val="000000"/>
                </a:solidFill>
                <a:cs typeface="Calibri"/>
              </a:rPr>
              <a:t>Initiative #16: </a:t>
            </a:r>
            <a:r>
              <a:rPr lang="en-US" sz="1200" dirty="0">
                <a:ea typeface="+mn-lt"/>
                <a:cs typeface="+mn-lt"/>
              </a:rPr>
              <a:t> We will continue our sustainability efforts across our campuses and develop a master plan for our physical facilities, while considering the implications of COVID-19 on future teaching, research and outreach needs. </a:t>
            </a:r>
          </a:p>
        </p:txBody>
      </p:sp>
      <p:sp>
        <p:nvSpPr>
          <p:cNvPr id="8" name="TextBox 7">
            <a:extLst>
              <a:ext uri="{FF2B5EF4-FFF2-40B4-BE49-F238E27FC236}">
                <a16:creationId xmlns:a16="http://schemas.microsoft.com/office/drawing/2014/main" id="{247B7910-EB4E-4DE8-BC25-7D64393A07E0}"/>
              </a:ext>
            </a:extLst>
          </p:cNvPr>
          <p:cNvSpPr txBox="1"/>
          <p:nvPr/>
        </p:nvSpPr>
        <p:spPr>
          <a:xfrm>
            <a:off x="111512" y="5655073"/>
            <a:ext cx="8145710" cy="861774"/>
          </a:xfrm>
          <a:prstGeom prst="rect">
            <a:avLst/>
          </a:prstGeom>
          <a:noFill/>
        </p:spPr>
        <p:txBody>
          <a:bodyPr wrap="square" rtlCol="0">
            <a:spAutoFit/>
          </a:bodyPr>
          <a:lstStyle/>
          <a:p>
            <a:pPr defTabSz="584200"/>
            <a:r>
              <a:rPr lang="en-US" sz="1600" b="1" u="sng" dirty="0">
                <a:ea typeface="+mn-lt"/>
                <a:cs typeface="+mn-lt"/>
              </a:rPr>
              <a:t>Objective IV:</a:t>
            </a:r>
            <a:endParaRPr lang="en-US" sz="1600" b="1" dirty="0">
              <a:ea typeface="+mn-lt"/>
              <a:cs typeface="+mn-lt"/>
            </a:endParaRPr>
          </a:p>
          <a:p>
            <a:pPr defTabSz="584200"/>
            <a:r>
              <a:rPr lang="en-US" sz="1600" b="1" dirty="0">
                <a:ea typeface="+mn-lt"/>
                <a:cs typeface="+mn-lt"/>
              </a:rPr>
              <a:t>Supporting Public Good Through Efficient and Effective Processes, Structures and Technologies</a:t>
            </a:r>
            <a:endParaRPr lang="en-US" sz="1600" b="1" dirty="0">
              <a:cs typeface="Calibri"/>
            </a:endParaRPr>
          </a:p>
          <a:p>
            <a:endParaRPr lang="en-US" dirty="0"/>
          </a:p>
        </p:txBody>
      </p:sp>
    </p:spTree>
    <p:extLst>
      <p:ext uri="{BB962C8B-B14F-4D97-AF65-F5344CB8AC3E}">
        <p14:creationId xmlns:p14="http://schemas.microsoft.com/office/powerpoint/2010/main" val="1201852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EBB30F-1D7B-4963-8CAA-C330BE864591}"/>
              </a:ext>
            </a:extLst>
          </p:cNvPr>
          <p:cNvSpPr>
            <a:spLocks noGrp="1"/>
          </p:cNvSpPr>
          <p:nvPr>
            <p:ph type="title"/>
          </p:nvPr>
        </p:nvSpPr>
        <p:spPr>
          <a:xfrm>
            <a:off x="145165" y="-1"/>
            <a:ext cx="6686550" cy="1016002"/>
          </a:xfrm>
        </p:spPr>
        <p:txBody>
          <a:bodyPr>
            <a:normAutofit/>
          </a:bodyPr>
          <a:lstStyle/>
          <a:p>
            <a:r>
              <a:rPr lang="en-US" b="1" spc="-4">
                <a:latin typeface="Calibri"/>
                <a:cs typeface="Calibri"/>
              </a:rPr>
              <a:t>CAMPUS MASTER PLAN (CMP) Progress</a:t>
            </a:r>
            <a:endParaRPr lang="en-US" b="1">
              <a:latin typeface="+mn-lt"/>
              <a:ea typeface="Calibri"/>
              <a:cs typeface="Calibri"/>
            </a:endParaRPr>
          </a:p>
        </p:txBody>
      </p:sp>
      <p:sp>
        <p:nvSpPr>
          <p:cNvPr id="4" name="Shape 123"/>
          <p:cNvSpPr txBox="1">
            <a:spLocks/>
          </p:cNvSpPr>
          <p:nvPr/>
        </p:nvSpPr>
        <p:spPr>
          <a:xfrm>
            <a:off x="1809378" y="3086249"/>
            <a:ext cx="5518547" cy="59605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t">
            <a:normAutofit/>
          </a:bodyPr>
          <a:lstStyle>
            <a:lvl1pPr marL="0" marR="0" indent="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1pPr>
            <a:lvl2pPr marL="0" marR="0" indent="2286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2pPr>
            <a:lvl3pPr marL="0" marR="0" indent="4572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3pPr>
            <a:lvl4pPr marL="0" marR="0" indent="6858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4pPr>
            <a:lvl5pPr marL="0" marR="0" indent="9144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defTabSz="308063"/>
            <a:endParaRPr lang="en-US" sz="1265" kern="0"/>
          </a:p>
        </p:txBody>
      </p:sp>
      <p:sp>
        <p:nvSpPr>
          <p:cNvPr id="5" name="Slide Number Placeholder 2">
            <a:extLst>
              <a:ext uri="{FF2B5EF4-FFF2-40B4-BE49-F238E27FC236}">
                <a16:creationId xmlns:a16="http://schemas.microsoft.com/office/drawing/2014/main" id="{0849B401-BD38-44D5-95DA-6F0528CC18AF}"/>
              </a:ext>
            </a:extLst>
          </p:cNvPr>
          <p:cNvSpPr txBox="1">
            <a:spLocks/>
          </p:cNvSpPr>
          <p:nvPr/>
        </p:nvSpPr>
        <p:spPr bwMode="auto">
          <a:xfrm>
            <a:off x="7327925" y="6407698"/>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latin typeface="Arial"/>
                <a:ea typeface="MS PGothic"/>
                <a:cs typeface="Arial"/>
              </a:rPr>
              <a:t>6</a:t>
            </a:r>
            <a:endParaRPr lang="en-US" altLang="en-US" sz="1400" dirty="0">
              <a:cs typeface="Arial"/>
            </a:endParaRPr>
          </a:p>
        </p:txBody>
      </p:sp>
      <p:sp>
        <p:nvSpPr>
          <p:cNvPr id="23" name="TextBox 22">
            <a:extLst>
              <a:ext uri="{FF2B5EF4-FFF2-40B4-BE49-F238E27FC236}">
                <a16:creationId xmlns:a16="http://schemas.microsoft.com/office/drawing/2014/main" id="{0212EBC8-E52F-4E99-A1C2-DCE04D248AF4}"/>
              </a:ext>
            </a:extLst>
          </p:cNvPr>
          <p:cNvSpPr txBox="1"/>
          <p:nvPr/>
        </p:nvSpPr>
        <p:spPr>
          <a:xfrm>
            <a:off x="5847691" y="8181382"/>
            <a:ext cx="4321987" cy="230832"/>
          </a:xfrm>
          <a:prstGeom prst="rect">
            <a:avLst/>
          </a:prstGeom>
          <a:noFill/>
        </p:spPr>
        <p:txBody>
          <a:bodyPr wrap="square" rtlCol="0">
            <a:spAutoFit/>
          </a:bodyPr>
          <a:lstStyle/>
          <a:p>
            <a:r>
              <a:rPr lang="en-US" sz="900">
                <a:hlinkClick r:id="rId3" tooltip="https://proofmart.com/product/loading-icon-free-vector-clipart-free-download/"/>
              </a:rPr>
              <a:t>This Photo</a:t>
            </a:r>
            <a:r>
              <a:rPr lang="en-US" sz="900"/>
              <a:t> by Unknown Author is licensed under </a:t>
            </a:r>
            <a:r>
              <a:rPr lang="en-US" sz="900">
                <a:hlinkClick r:id="rId4" tooltip="https://creativecommons.org/licenses/by/3.0/"/>
              </a:rPr>
              <a:t>CC BY</a:t>
            </a:r>
            <a:endParaRPr lang="en-US" sz="900"/>
          </a:p>
        </p:txBody>
      </p:sp>
      <p:sp>
        <p:nvSpPr>
          <p:cNvPr id="9" name="TextBox 8">
            <a:extLst>
              <a:ext uri="{FF2B5EF4-FFF2-40B4-BE49-F238E27FC236}">
                <a16:creationId xmlns:a16="http://schemas.microsoft.com/office/drawing/2014/main" id="{804542DB-9B01-283C-5B7C-AF94509E3172}"/>
              </a:ext>
            </a:extLst>
          </p:cNvPr>
          <p:cNvSpPr txBox="1"/>
          <p:nvPr/>
        </p:nvSpPr>
        <p:spPr>
          <a:xfrm>
            <a:off x="-3631" y="2242005"/>
            <a:ext cx="1800129" cy="2062103"/>
          </a:xfrm>
          <a:prstGeom prst="rect">
            <a:avLst/>
          </a:prstGeom>
          <a:noFill/>
        </p:spPr>
        <p:txBody>
          <a:bodyPr wrap="square" rtlCol="0">
            <a:spAutoFit/>
          </a:bodyPr>
          <a:lstStyle/>
          <a:p>
            <a:pPr marL="111125" indent="-111125">
              <a:buFont typeface="Arial" panose="020B0604020202020204" pitchFamily="34" charset="0"/>
              <a:buChar char="•"/>
            </a:pPr>
            <a:r>
              <a:rPr lang="en-US" sz="1600"/>
              <a:t>Select consultant</a:t>
            </a:r>
          </a:p>
          <a:p>
            <a:pPr marL="111125" indent="-111125">
              <a:buFont typeface="Arial" panose="020B0604020202020204" pitchFamily="34" charset="0"/>
              <a:buChar char="•"/>
            </a:pPr>
            <a:r>
              <a:rPr lang="en-US" sz="1600"/>
              <a:t>Assemble Data</a:t>
            </a:r>
          </a:p>
          <a:p>
            <a:pPr marL="111125" indent="-111125">
              <a:buFont typeface="Arial" panose="020B0604020202020204" pitchFamily="34" charset="0"/>
              <a:buChar char="•"/>
            </a:pPr>
            <a:r>
              <a:rPr lang="en-US" sz="1600"/>
              <a:t>Determine desired Outcomes</a:t>
            </a:r>
          </a:p>
          <a:p>
            <a:pPr marL="111125" indent="-111125">
              <a:buFont typeface="Arial" panose="020B0604020202020204" pitchFamily="34" charset="0"/>
              <a:buChar char="•"/>
            </a:pPr>
            <a:r>
              <a:rPr lang="en-US" sz="1600"/>
              <a:t>Finalize Guiding Principles</a:t>
            </a:r>
          </a:p>
          <a:p>
            <a:pPr marL="111125" indent="-111125">
              <a:buFont typeface="Arial" panose="020B0604020202020204" pitchFamily="34" charset="0"/>
              <a:buChar char="•"/>
            </a:pPr>
            <a:r>
              <a:rPr lang="en-US" sz="1600"/>
              <a:t>Develop Process &amp; Schedule</a:t>
            </a:r>
          </a:p>
        </p:txBody>
      </p:sp>
      <p:sp>
        <p:nvSpPr>
          <p:cNvPr id="11" name="TextBox 10">
            <a:extLst>
              <a:ext uri="{FF2B5EF4-FFF2-40B4-BE49-F238E27FC236}">
                <a16:creationId xmlns:a16="http://schemas.microsoft.com/office/drawing/2014/main" id="{D94EE027-ED12-471D-93AE-3DA9867A48B9}"/>
              </a:ext>
            </a:extLst>
          </p:cNvPr>
          <p:cNvSpPr txBox="1"/>
          <p:nvPr/>
        </p:nvSpPr>
        <p:spPr>
          <a:xfrm>
            <a:off x="3546747" y="2237687"/>
            <a:ext cx="1757595" cy="2769989"/>
          </a:xfrm>
          <a:prstGeom prst="rect">
            <a:avLst/>
          </a:prstGeom>
          <a:noFill/>
        </p:spPr>
        <p:txBody>
          <a:bodyPr wrap="square" rtlCol="0">
            <a:spAutoFit/>
          </a:bodyPr>
          <a:lstStyle/>
          <a:p>
            <a:pPr marL="111125" indent="-111125">
              <a:buFont typeface="Arial" panose="020B0604020202020204" pitchFamily="34" charset="0"/>
              <a:buChar char="•"/>
            </a:pPr>
            <a:r>
              <a:rPr lang="en-US" sz="1600"/>
              <a:t>Align Physical plan with “Forward” Strategic Plan</a:t>
            </a:r>
          </a:p>
          <a:p>
            <a:pPr marL="111125" indent="-111125">
              <a:buFont typeface="Arial" panose="020B0604020202020204" pitchFamily="34" charset="0"/>
              <a:buChar char="•"/>
            </a:pPr>
            <a:r>
              <a:rPr lang="en-US" sz="1600"/>
              <a:t>Establish CMP Program including deferred maintenance needs</a:t>
            </a:r>
          </a:p>
          <a:p>
            <a:pPr marL="111125" indent="-111125">
              <a:buFont typeface="Arial" panose="020B0604020202020204" pitchFamily="34" charset="0"/>
              <a:buChar char="•"/>
            </a:pPr>
            <a:endParaRPr lang="en-US" sz="1400"/>
          </a:p>
        </p:txBody>
      </p:sp>
      <p:grpSp>
        <p:nvGrpSpPr>
          <p:cNvPr id="19" name="Group 18">
            <a:extLst>
              <a:ext uri="{FF2B5EF4-FFF2-40B4-BE49-F238E27FC236}">
                <a16:creationId xmlns:a16="http://schemas.microsoft.com/office/drawing/2014/main" id="{D8B605CA-3339-4924-B170-2509DA8B351E}"/>
              </a:ext>
            </a:extLst>
          </p:cNvPr>
          <p:cNvGrpSpPr/>
          <p:nvPr/>
        </p:nvGrpSpPr>
        <p:grpSpPr>
          <a:xfrm>
            <a:off x="1766849" y="1704148"/>
            <a:ext cx="1757595" cy="442725"/>
            <a:chOff x="1846832" y="1826941"/>
            <a:chExt cx="1864399" cy="442725"/>
          </a:xfrm>
        </p:grpSpPr>
        <p:sp>
          <p:nvSpPr>
            <p:cNvPr id="17" name="Arrow: Chevron 16">
              <a:extLst>
                <a:ext uri="{FF2B5EF4-FFF2-40B4-BE49-F238E27FC236}">
                  <a16:creationId xmlns:a16="http://schemas.microsoft.com/office/drawing/2014/main" id="{569E964F-899A-65F5-DC18-DFFBB27D5C12}"/>
                </a:ext>
              </a:extLst>
            </p:cNvPr>
            <p:cNvSpPr/>
            <p:nvPr/>
          </p:nvSpPr>
          <p:spPr>
            <a:xfrm>
              <a:off x="1846832" y="1826941"/>
              <a:ext cx="1864399" cy="442725"/>
            </a:xfrm>
            <a:prstGeom prst="chevron">
              <a:avLst>
                <a:gd name="adj" fmla="val 25000"/>
              </a:avLst>
            </a:prstGeom>
            <a:solidFill>
              <a:schemeClr val="accent2"/>
            </a:solidFill>
            <a:ln>
              <a:solidFill>
                <a:schemeClr val="accent2"/>
              </a:solid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18" name="Arrow: Chevron 4">
              <a:extLst>
                <a:ext uri="{FF2B5EF4-FFF2-40B4-BE49-F238E27FC236}">
                  <a16:creationId xmlns:a16="http://schemas.microsoft.com/office/drawing/2014/main" id="{0D666A3C-0CA8-F803-C309-3D595FBE8206}"/>
                </a:ext>
              </a:extLst>
            </p:cNvPr>
            <p:cNvSpPr txBox="1"/>
            <p:nvPr/>
          </p:nvSpPr>
          <p:spPr>
            <a:xfrm>
              <a:off x="1957513" y="1826941"/>
              <a:ext cx="1643037"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300" b="1" kern="1200">
                  <a:effectLst>
                    <a:outerShdw blurRad="50800" dist="38100" dir="2700000" algn="tl" rotWithShape="0">
                      <a:schemeClr val="tx1">
                        <a:alpha val="50000"/>
                      </a:schemeClr>
                    </a:outerShdw>
                  </a:effectLst>
                  <a:latin typeface="+mj-lt"/>
                </a:rPr>
                <a:t>Discover &amp; Analyze</a:t>
              </a:r>
            </a:p>
          </p:txBody>
        </p:sp>
      </p:grpSp>
      <p:grpSp>
        <p:nvGrpSpPr>
          <p:cNvPr id="24" name="Group 23">
            <a:extLst>
              <a:ext uri="{FF2B5EF4-FFF2-40B4-BE49-F238E27FC236}">
                <a16:creationId xmlns:a16="http://schemas.microsoft.com/office/drawing/2014/main" id="{8BF8DEF8-89A0-F9C3-E53D-394A52D3C1DD}"/>
              </a:ext>
            </a:extLst>
          </p:cNvPr>
          <p:cNvGrpSpPr/>
          <p:nvPr/>
        </p:nvGrpSpPr>
        <p:grpSpPr>
          <a:xfrm>
            <a:off x="3524444" y="1704022"/>
            <a:ext cx="1757595" cy="442725"/>
            <a:chOff x="2396250" y="1817361"/>
            <a:chExt cx="2303724" cy="442725"/>
          </a:xfrm>
        </p:grpSpPr>
        <p:sp>
          <p:nvSpPr>
            <p:cNvPr id="21" name="Arrow: Chevron 20">
              <a:extLst>
                <a:ext uri="{FF2B5EF4-FFF2-40B4-BE49-F238E27FC236}">
                  <a16:creationId xmlns:a16="http://schemas.microsoft.com/office/drawing/2014/main" id="{3B4ACC92-C187-F417-4665-4F49018EED2B}"/>
                </a:ext>
              </a:extLst>
            </p:cNvPr>
            <p:cNvSpPr/>
            <p:nvPr/>
          </p:nvSpPr>
          <p:spPr>
            <a:xfrm>
              <a:off x="2396250" y="1817361"/>
              <a:ext cx="2303724" cy="442725"/>
            </a:xfrm>
            <a:prstGeom prst="chevron">
              <a:avLst>
                <a:gd name="adj" fmla="val 25000"/>
              </a:avLst>
            </a:prstGeom>
            <a:solidFill>
              <a:schemeClr val="accent3"/>
            </a:solidFill>
            <a:ln>
              <a:solidFill>
                <a:schemeClr val="accent3"/>
              </a:solid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22" name="Arrow: Chevron 4">
              <a:extLst>
                <a:ext uri="{FF2B5EF4-FFF2-40B4-BE49-F238E27FC236}">
                  <a16:creationId xmlns:a16="http://schemas.microsoft.com/office/drawing/2014/main" id="{3CEBE53C-ABFC-45E4-9B60-F00D0977FA7D}"/>
                </a:ext>
              </a:extLst>
            </p:cNvPr>
            <p:cNvSpPr txBox="1"/>
            <p:nvPr/>
          </p:nvSpPr>
          <p:spPr>
            <a:xfrm>
              <a:off x="2506931" y="1817361"/>
              <a:ext cx="2082362"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300" b="1" kern="1200">
                  <a:effectLst>
                    <a:outerShdw blurRad="50800" dist="38100" dir="2700000" algn="tl" rotWithShape="0">
                      <a:schemeClr val="tx1">
                        <a:alpha val="50000"/>
                      </a:schemeClr>
                    </a:outerShdw>
                  </a:effectLst>
                  <a:latin typeface="+mj-lt"/>
                </a:rPr>
                <a:t>Programming</a:t>
              </a:r>
            </a:p>
          </p:txBody>
        </p:sp>
      </p:grpSp>
      <p:grpSp>
        <p:nvGrpSpPr>
          <p:cNvPr id="31" name="Group 30">
            <a:extLst>
              <a:ext uri="{FF2B5EF4-FFF2-40B4-BE49-F238E27FC236}">
                <a16:creationId xmlns:a16="http://schemas.microsoft.com/office/drawing/2014/main" id="{13E9FF82-9A12-DCE1-CCE0-87D232D3AB9B}"/>
              </a:ext>
            </a:extLst>
          </p:cNvPr>
          <p:cNvGrpSpPr/>
          <p:nvPr/>
        </p:nvGrpSpPr>
        <p:grpSpPr>
          <a:xfrm>
            <a:off x="5261470" y="1704083"/>
            <a:ext cx="1757595" cy="442725"/>
            <a:chOff x="3274218" y="1817361"/>
            <a:chExt cx="3042489" cy="442725"/>
          </a:xfrm>
        </p:grpSpPr>
        <p:sp>
          <p:nvSpPr>
            <p:cNvPr id="29" name="Arrow: Chevron 28">
              <a:extLst>
                <a:ext uri="{FF2B5EF4-FFF2-40B4-BE49-F238E27FC236}">
                  <a16:creationId xmlns:a16="http://schemas.microsoft.com/office/drawing/2014/main" id="{4448EF88-E508-A4E9-D3F6-A605FC7D0F61}"/>
                </a:ext>
              </a:extLst>
            </p:cNvPr>
            <p:cNvSpPr/>
            <p:nvPr/>
          </p:nvSpPr>
          <p:spPr>
            <a:xfrm>
              <a:off x="3274218" y="1817361"/>
              <a:ext cx="3042489" cy="442725"/>
            </a:xfrm>
            <a:prstGeom prst="chevron">
              <a:avLst>
                <a:gd name="adj" fmla="val 25000"/>
              </a:avLst>
            </a:prstGeom>
            <a:solidFill>
              <a:schemeClr val="accent4"/>
            </a:solidFill>
            <a:ln>
              <a:solidFill>
                <a:schemeClr val="accent4"/>
              </a:solid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30" name="Arrow: Chevron 4">
              <a:extLst>
                <a:ext uri="{FF2B5EF4-FFF2-40B4-BE49-F238E27FC236}">
                  <a16:creationId xmlns:a16="http://schemas.microsoft.com/office/drawing/2014/main" id="{0CE29C5B-9300-7B99-CF12-24B0F25783EA}"/>
                </a:ext>
              </a:extLst>
            </p:cNvPr>
            <p:cNvSpPr txBox="1"/>
            <p:nvPr/>
          </p:nvSpPr>
          <p:spPr>
            <a:xfrm>
              <a:off x="3384899" y="1817361"/>
              <a:ext cx="2821127"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300" b="1" kern="1200">
                  <a:effectLst>
                    <a:outerShdw blurRad="50800" dist="38100" dir="2700000" algn="tl" rotWithShape="0">
                      <a:schemeClr val="tx1">
                        <a:alpha val="50000"/>
                      </a:schemeClr>
                    </a:outerShdw>
                  </a:effectLst>
                  <a:latin typeface="+mj-lt"/>
                </a:rPr>
                <a:t>Explore</a:t>
              </a:r>
              <a:endParaRPr lang="ru-RU" sz="1300" b="1" kern="1200">
                <a:effectLst>
                  <a:outerShdw blurRad="50800" dist="38100" dir="2700000" algn="tl" rotWithShape="0">
                    <a:schemeClr val="tx1">
                      <a:alpha val="50000"/>
                    </a:schemeClr>
                  </a:outerShdw>
                </a:effectLst>
                <a:latin typeface="+mj-lt"/>
              </a:endParaRPr>
            </a:p>
          </p:txBody>
        </p:sp>
      </p:grpSp>
      <p:grpSp>
        <p:nvGrpSpPr>
          <p:cNvPr id="35" name="Group 34">
            <a:extLst>
              <a:ext uri="{FF2B5EF4-FFF2-40B4-BE49-F238E27FC236}">
                <a16:creationId xmlns:a16="http://schemas.microsoft.com/office/drawing/2014/main" id="{D516CBB1-C18E-14AC-B0A2-CE440BC13A4F}"/>
              </a:ext>
            </a:extLst>
          </p:cNvPr>
          <p:cNvGrpSpPr/>
          <p:nvPr/>
        </p:nvGrpSpPr>
        <p:grpSpPr>
          <a:xfrm>
            <a:off x="29823" y="1696502"/>
            <a:ext cx="1757595" cy="442725"/>
            <a:chOff x="0" y="1810755"/>
            <a:chExt cx="4520020" cy="442725"/>
          </a:xfrm>
        </p:grpSpPr>
        <p:sp>
          <p:nvSpPr>
            <p:cNvPr id="33" name="Arrow: Pentagon 32">
              <a:extLst>
                <a:ext uri="{FF2B5EF4-FFF2-40B4-BE49-F238E27FC236}">
                  <a16:creationId xmlns:a16="http://schemas.microsoft.com/office/drawing/2014/main" id="{18ABCCC0-B256-8131-FB33-DCBC47B0DFF1}"/>
                </a:ext>
              </a:extLst>
            </p:cNvPr>
            <p:cNvSpPr/>
            <p:nvPr/>
          </p:nvSpPr>
          <p:spPr>
            <a:xfrm>
              <a:off x="0" y="1810755"/>
              <a:ext cx="4520020" cy="442725"/>
            </a:xfrm>
            <a:prstGeom prst="homePlate">
              <a:avLst>
                <a:gd name="adj" fmla="val 25000"/>
              </a:avLst>
            </a:prstGeom>
            <a:solidFill>
              <a:schemeClr val="accent1"/>
            </a:solidFill>
            <a:ln>
              <a:solidFill>
                <a:schemeClr val="accent1"/>
              </a:solid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34" name="Arrow: Pentagon 4">
              <a:extLst>
                <a:ext uri="{FF2B5EF4-FFF2-40B4-BE49-F238E27FC236}">
                  <a16:creationId xmlns:a16="http://schemas.microsoft.com/office/drawing/2014/main" id="{EDB521C4-9670-FC34-1A03-1E8AD035E347}"/>
                </a:ext>
              </a:extLst>
            </p:cNvPr>
            <p:cNvSpPr txBox="1"/>
            <p:nvPr/>
          </p:nvSpPr>
          <p:spPr>
            <a:xfrm>
              <a:off x="0" y="1810755"/>
              <a:ext cx="4464679" cy="4427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300" b="1" kern="1200">
                  <a:effectLst>
                    <a:outerShdw blurRad="50800" dist="38100" dir="2700000" algn="tl" rotWithShape="0">
                      <a:schemeClr val="tx1">
                        <a:alpha val="50000"/>
                      </a:schemeClr>
                    </a:outerShdw>
                  </a:effectLst>
                  <a:latin typeface="+mj-lt"/>
                </a:rPr>
                <a:t>Pre-planning</a:t>
              </a:r>
            </a:p>
          </p:txBody>
        </p:sp>
      </p:grpSp>
      <p:grpSp>
        <p:nvGrpSpPr>
          <p:cNvPr id="39" name="Group 38">
            <a:extLst>
              <a:ext uri="{FF2B5EF4-FFF2-40B4-BE49-F238E27FC236}">
                <a16:creationId xmlns:a16="http://schemas.microsoft.com/office/drawing/2014/main" id="{E24CD9D3-29F6-E74C-4C9D-460B33BE8341}"/>
              </a:ext>
            </a:extLst>
          </p:cNvPr>
          <p:cNvGrpSpPr/>
          <p:nvPr/>
        </p:nvGrpSpPr>
        <p:grpSpPr>
          <a:xfrm>
            <a:off x="7019065" y="1688880"/>
            <a:ext cx="1757595" cy="457867"/>
            <a:chOff x="6515406" y="1243157"/>
            <a:chExt cx="1717560" cy="578367"/>
          </a:xfrm>
        </p:grpSpPr>
        <p:sp>
          <p:nvSpPr>
            <p:cNvPr id="37" name="Arrow: Chevron 36">
              <a:extLst>
                <a:ext uri="{FF2B5EF4-FFF2-40B4-BE49-F238E27FC236}">
                  <a16:creationId xmlns:a16="http://schemas.microsoft.com/office/drawing/2014/main" id="{75802D40-A021-F5FE-22BA-CAF02E75E086}"/>
                </a:ext>
              </a:extLst>
            </p:cNvPr>
            <p:cNvSpPr/>
            <p:nvPr/>
          </p:nvSpPr>
          <p:spPr>
            <a:xfrm>
              <a:off x="6515406" y="1243157"/>
              <a:ext cx="1717560" cy="578367"/>
            </a:xfrm>
            <a:prstGeom prst="chevron">
              <a:avLst>
                <a:gd name="adj" fmla="val 25000"/>
              </a:avLst>
            </a:prstGeom>
            <a:solidFill>
              <a:srgbClr val="009999"/>
            </a:solidFill>
            <a:ln>
              <a:solidFill>
                <a:schemeClr val="accent5"/>
              </a:solidFill>
            </a:ln>
          </p:spPr>
          <p:style>
            <a:lnRef idx="2">
              <a:scrgbClr r="0" g="0" b="0"/>
            </a:lnRef>
            <a:fillRef idx="1">
              <a:scrgbClr r="0" g="0" b="0"/>
            </a:fillRef>
            <a:effectRef idx="0">
              <a:schemeClr val="accent6">
                <a:hueOff val="0"/>
                <a:satOff val="0"/>
                <a:lumOff val="0"/>
                <a:alphaOff val="0"/>
              </a:schemeClr>
            </a:effectRef>
            <a:fontRef idx="minor">
              <a:schemeClr val="lt1"/>
            </a:fontRef>
          </p:style>
        </p:sp>
        <p:sp>
          <p:nvSpPr>
            <p:cNvPr id="38" name="Arrow: Chevron 4">
              <a:extLst>
                <a:ext uri="{FF2B5EF4-FFF2-40B4-BE49-F238E27FC236}">
                  <a16:creationId xmlns:a16="http://schemas.microsoft.com/office/drawing/2014/main" id="{FC01BE24-AE91-B2BC-2A48-90A148F629AE}"/>
                </a:ext>
              </a:extLst>
            </p:cNvPr>
            <p:cNvSpPr txBox="1"/>
            <p:nvPr/>
          </p:nvSpPr>
          <p:spPr>
            <a:xfrm>
              <a:off x="6659998" y="1243157"/>
              <a:ext cx="1428376" cy="5783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550" tIns="165100" rIns="82550" bIns="165100" numCol="1" spcCol="1270" anchor="ctr" anchorCtr="0">
              <a:noAutofit/>
            </a:bodyPr>
            <a:lstStyle/>
            <a:p>
              <a:pPr marL="0" lvl="0" indent="0" algn="ctr" defTabSz="577850">
                <a:lnSpc>
                  <a:spcPct val="90000"/>
                </a:lnSpc>
                <a:spcBef>
                  <a:spcPct val="0"/>
                </a:spcBef>
                <a:spcAft>
                  <a:spcPct val="35000"/>
                </a:spcAft>
                <a:buNone/>
              </a:pPr>
              <a:r>
                <a:rPr lang="en-US" sz="1300" b="1" kern="1200">
                  <a:effectLst>
                    <a:outerShdw blurRad="50800" dist="38100" dir="2700000" algn="tl" rotWithShape="0">
                      <a:schemeClr val="tx1">
                        <a:alpha val="50000"/>
                      </a:schemeClr>
                    </a:outerShdw>
                  </a:effectLst>
                  <a:latin typeface="+mj-lt"/>
                </a:rPr>
                <a:t>Refine &amp; Document</a:t>
              </a:r>
              <a:endParaRPr lang="ru-RU" sz="1300" b="1" kern="1200">
                <a:effectLst>
                  <a:outerShdw blurRad="50800" dist="38100" dir="2700000" algn="tl" rotWithShape="0">
                    <a:schemeClr val="tx1">
                      <a:alpha val="50000"/>
                    </a:schemeClr>
                  </a:outerShdw>
                </a:effectLst>
                <a:latin typeface="+mj-lt"/>
              </a:endParaRPr>
            </a:p>
          </p:txBody>
        </p:sp>
      </p:grpSp>
      <p:sp>
        <p:nvSpPr>
          <p:cNvPr id="41" name="TextBox 40">
            <a:extLst>
              <a:ext uri="{FF2B5EF4-FFF2-40B4-BE49-F238E27FC236}">
                <a16:creationId xmlns:a16="http://schemas.microsoft.com/office/drawing/2014/main" id="{511D0642-F7A8-851B-46E9-89A125D02194}"/>
              </a:ext>
            </a:extLst>
          </p:cNvPr>
          <p:cNvSpPr txBox="1"/>
          <p:nvPr/>
        </p:nvSpPr>
        <p:spPr>
          <a:xfrm>
            <a:off x="5261470" y="2237686"/>
            <a:ext cx="1757595" cy="1569660"/>
          </a:xfrm>
          <a:prstGeom prst="rect">
            <a:avLst/>
          </a:prstGeom>
          <a:noFill/>
        </p:spPr>
        <p:txBody>
          <a:bodyPr wrap="square" rtlCol="0">
            <a:spAutoFit/>
          </a:bodyPr>
          <a:lstStyle/>
          <a:p>
            <a:pPr marL="111125" indent="-111125">
              <a:buFont typeface="Arial" panose="020B0604020202020204" pitchFamily="34" charset="0"/>
              <a:buChar char="•"/>
            </a:pPr>
            <a:r>
              <a:rPr lang="en-US" sz="1600"/>
              <a:t>CMP Alternatives</a:t>
            </a:r>
          </a:p>
          <a:p>
            <a:pPr marL="111125" indent="-111125">
              <a:buFont typeface="Arial" panose="020B0604020202020204" pitchFamily="34" charset="0"/>
              <a:buChar char="•"/>
            </a:pPr>
            <a:r>
              <a:rPr lang="en-US" sz="1600"/>
              <a:t>Align with Infrastructure Plan</a:t>
            </a:r>
          </a:p>
          <a:p>
            <a:pPr marL="111125" indent="-111125">
              <a:buFont typeface="Arial" panose="020B0604020202020204" pitchFamily="34" charset="0"/>
              <a:buChar char="•"/>
            </a:pPr>
            <a:r>
              <a:rPr lang="en-US" sz="1600"/>
              <a:t>Develop CMP Draft document</a:t>
            </a:r>
          </a:p>
        </p:txBody>
      </p:sp>
      <p:sp>
        <p:nvSpPr>
          <p:cNvPr id="43" name="TextBox 42">
            <a:extLst>
              <a:ext uri="{FF2B5EF4-FFF2-40B4-BE49-F238E27FC236}">
                <a16:creationId xmlns:a16="http://schemas.microsoft.com/office/drawing/2014/main" id="{055C6C4F-044A-AB32-9217-2877A72CE06C}"/>
              </a:ext>
            </a:extLst>
          </p:cNvPr>
          <p:cNvSpPr txBox="1"/>
          <p:nvPr/>
        </p:nvSpPr>
        <p:spPr>
          <a:xfrm>
            <a:off x="7025985" y="2181551"/>
            <a:ext cx="1757595" cy="1815882"/>
          </a:xfrm>
          <a:prstGeom prst="rect">
            <a:avLst/>
          </a:prstGeom>
          <a:noFill/>
        </p:spPr>
        <p:txBody>
          <a:bodyPr wrap="square" lIns="91440" tIns="45720" rIns="91440" bIns="45720" rtlCol="0" anchor="t">
            <a:spAutoFit/>
          </a:bodyPr>
          <a:lstStyle/>
          <a:p>
            <a:pPr marL="111125" indent="-111125">
              <a:buFont typeface="Arial" panose="020B0604020202020204" pitchFamily="34" charset="0"/>
              <a:buChar char="•"/>
            </a:pPr>
            <a:r>
              <a:rPr lang="en-US" sz="1600"/>
              <a:t>Develop Implementation Details</a:t>
            </a:r>
          </a:p>
          <a:p>
            <a:pPr marL="111125" indent="-111125">
              <a:buFont typeface="Arial" panose="020B0604020202020204" pitchFamily="34" charset="0"/>
              <a:buChar char="•"/>
            </a:pPr>
            <a:r>
              <a:rPr lang="en-US" sz="1600"/>
              <a:t>Finalize Deferred Maintenance and Infrastructure Plans</a:t>
            </a:r>
            <a:endParaRPr lang="en-US" sz="1600">
              <a:cs typeface="Calibri"/>
            </a:endParaRPr>
          </a:p>
        </p:txBody>
      </p:sp>
      <p:sp>
        <p:nvSpPr>
          <p:cNvPr id="45" name="TextBox 44">
            <a:extLst>
              <a:ext uri="{FF2B5EF4-FFF2-40B4-BE49-F238E27FC236}">
                <a16:creationId xmlns:a16="http://schemas.microsoft.com/office/drawing/2014/main" id="{12714ACA-6D19-AE38-4B80-A7CCE03BF2AD}"/>
              </a:ext>
            </a:extLst>
          </p:cNvPr>
          <p:cNvSpPr txBox="1"/>
          <p:nvPr/>
        </p:nvSpPr>
        <p:spPr>
          <a:xfrm>
            <a:off x="980824" y="1283440"/>
            <a:ext cx="149771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rgbClr val="FF6600"/>
                </a:solidFill>
                <a:effectLst/>
                <a:uFillTx/>
                <a:latin typeface="+mn-lt"/>
                <a:ea typeface="+mn-ea"/>
                <a:cs typeface="+mn-cs"/>
                <a:sym typeface="Helvetica Light"/>
              </a:rPr>
              <a:t>Fall Semester 2022</a:t>
            </a:r>
          </a:p>
        </p:txBody>
      </p:sp>
      <p:sp>
        <p:nvSpPr>
          <p:cNvPr id="47" name="TextBox 46">
            <a:extLst>
              <a:ext uri="{FF2B5EF4-FFF2-40B4-BE49-F238E27FC236}">
                <a16:creationId xmlns:a16="http://schemas.microsoft.com/office/drawing/2014/main" id="{EC548D95-9E26-1E31-C8E7-130ABD3859EB}"/>
              </a:ext>
            </a:extLst>
          </p:cNvPr>
          <p:cNvSpPr txBox="1"/>
          <p:nvPr/>
        </p:nvSpPr>
        <p:spPr>
          <a:xfrm>
            <a:off x="4111718" y="1283440"/>
            <a:ext cx="2091278"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rgbClr val="FF6600"/>
                </a:solidFill>
                <a:effectLst/>
                <a:uFillTx/>
                <a:latin typeface="+mn-lt"/>
                <a:ea typeface="+mn-ea"/>
                <a:cs typeface="+mn-cs"/>
                <a:sym typeface="Helvetica Light"/>
              </a:rPr>
              <a:t>Spring/Fall Semester 2023</a:t>
            </a:r>
          </a:p>
        </p:txBody>
      </p:sp>
      <p:sp>
        <p:nvSpPr>
          <p:cNvPr id="49" name="TextBox 48">
            <a:extLst>
              <a:ext uri="{FF2B5EF4-FFF2-40B4-BE49-F238E27FC236}">
                <a16:creationId xmlns:a16="http://schemas.microsoft.com/office/drawing/2014/main" id="{93E8CE16-3955-B5CB-9B5D-5CD6E2FD794A}"/>
              </a:ext>
            </a:extLst>
          </p:cNvPr>
          <p:cNvSpPr txBox="1"/>
          <p:nvPr/>
        </p:nvSpPr>
        <p:spPr>
          <a:xfrm>
            <a:off x="6459438" y="1283440"/>
            <a:ext cx="1714252"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rgbClr val="FF6600"/>
                </a:solidFill>
                <a:effectLst/>
                <a:uFillTx/>
                <a:latin typeface="+mn-lt"/>
                <a:ea typeface="+mn-ea"/>
                <a:cs typeface="+mn-cs"/>
                <a:sym typeface="Helvetica Light"/>
              </a:rPr>
              <a:t>Spring Semester 2024</a:t>
            </a:r>
          </a:p>
        </p:txBody>
      </p:sp>
      <p:sp>
        <p:nvSpPr>
          <p:cNvPr id="51" name="Cloud 50">
            <a:extLst>
              <a:ext uri="{FF2B5EF4-FFF2-40B4-BE49-F238E27FC236}">
                <a16:creationId xmlns:a16="http://schemas.microsoft.com/office/drawing/2014/main" id="{69032ACD-3425-A880-4069-03B4F90F0E06}"/>
              </a:ext>
            </a:extLst>
          </p:cNvPr>
          <p:cNvSpPr/>
          <p:nvPr/>
        </p:nvSpPr>
        <p:spPr>
          <a:xfrm>
            <a:off x="1404130" y="1440413"/>
            <a:ext cx="2760279" cy="3390066"/>
          </a:xfrm>
          <a:prstGeom prst="cloud">
            <a:avLst/>
          </a:prstGeom>
          <a:noFill/>
          <a:ln w="28575" cmpd="sng">
            <a:solidFill>
              <a:srgbClr val="5C2A08">
                <a:alpha val="7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E8B402D8-B253-BD0A-981B-EF1EC76059C0}"/>
              </a:ext>
            </a:extLst>
          </p:cNvPr>
          <p:cNvSpPr txBox="1"/>
          <p:nvPr/>
        </p:nvSpPr>
        <p:spPr>
          <a:xfrm>
            <a:off x="1787417" y="2226660"/>
            <a:ext cx="1757595" cy="2308324"/>
          </a:xfrm>
          <a:prstGeom prst="rect">
            <a:avLst/>
          </a:prstGeom>
          <a:noFill/>
        </p:spPr>
        <p:txBody>
          <a:bodyPr wrap="square" rtlCol="0">
            <a:spAutoFit/>
          </a:bodyPr>
          <a:lstStyle/>
          <a:p>
            <a:pPr marL="111125" indent="-111125">
              <a:buFont typeface="Arial" panose="020B0604020202020204" pitchFamily="34" charset="0"/>
              <a:buChar char="•"/>
            </a:pPr>
            <a:r>
              <a:rPr lang="en-US" sz="1600"/>
              <a:t>Analyze existing data/reports</a:t>
            </a:r>
          </a:p>
          <a:p>
            <a:pPr marL="111125" indent="-111125">
              <a:buFont typeface="Arial" panose="020B0604020202020204" pitchFamily="34" charset="0"/>
              <a:buChar char="•"/>
            </a:pPr>
            <a:r>
              <a:rPr lang="en-US" sz="1600"/>
              <a:t>Existing Condition Assessment</a:t>
            </a:r>
          </a:p>
          <a:p>
            <a:pPr marL="111125" indent="-111125">
              <a:buFont typeface="Arial" panose="020B0604020202020204" pitchFamily="34" charset="0"/>
              <a:buChar char="•"/>
            </a:pPr>
            <a:r>
              <a:rPr lang="en-US" sz="1600"/>
              <a:t>Space use analysis</a:t>
            </a:r>
          </a:p>
          <a:p>
            <a:pPr marL="111125" indent="-111125">
              <a:buFont typeface="Arial" panose="020B0604020202020204" pitchFamily="34" charset="0"/>
              <a:buChar char="•"/>
            </a:pPr>
            <a:r>
              <a:rPr lang="en-US" sz="1600"/>
              <a:t>Identify Committees</a:t>
            </a:r>
          </a:p>
        </p:txBody>
      </p:sp>
      <p:sp>
        <p:nvSpPr>
          <p:cNvPr id="55" name="TextBox 54">
            <a:extLst>
              <a:ext uri="{FF2B5EF4-FFF2-40B4-BE49-F238E27FC236}">
                <a16:creationId xmlns:a16="http://schemas.microsoft.com/office/drawing/2014/main" id="{63105E55-8678-8626-62A3-966C4A15C65E}"/>
              </a:ext>
            </a:extLst>
          </p:cNvPr>
          <p:cNvSpPr txBox="1"/>
          <p:nvPr/>
        </p:nvSpPr>
        <p:spPr>
          <a:xfrm rot="20663397">
            <a:off x="2551437" y="798250"/>
            <a:ext cx="2527590" cy="523220"/>
          </a:xfrm>
          <a:prstGeom prst="rect">
            <a:avLst/>
          </a:prstGeom>
          <a:noFill/>
        </p:spPr>
        <p:txBody>
          <a:bodyPr wrap="square" lIns="91440" tIns="45720" rIns="91440" bIns="45720" rtlCol="0" anchor="t">
            <a:spAutoFit/>
          </a:bodyPr>
          <a:lstStyle/>
          <a:p>
            <a:r>
              <a:rPr lang="en-US" sz="2800" b="1">
                <a:solidFill>
                  <a:schemeClr val="accent3">
                    <a:lumMod val="75000"/>
                  </a:schemeClr>
                </a:solidFill>
                <a:latin typeface="Bradley Hand ITC"/>
              </a:rPr>
              <a:t>Where are we?</a:t>
            </a:r>
          </a:p>
        </p:txBody>
      </p:sp>
    </p:spTree>
    <p:extLst>
      <p:ext uri="{BB962C8B-B14F-4D97-AF65-F5344CB8AC3E}">
        <p14:creationId xmlns:p14="http://schemas.microsoft.com/office/powerpoint/2010/main" val="342028036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EBB30F-1D7B-4963-8CAA-C330BE864591}"/>
              </a:ext>
            </a:extLst>
          </p:cNvPr>
          <p:cNvSpPr>
            <a:spLocks noGrp="1"/>
          </p:cNvSpPr>
          <p:nvPr>
            <p:ph type="title"/>
          </p:nvPr>
        </p:nvSpPr>
        <p:spPr/>
        <p:txBody>
          <a:bodyPr>
            <a:normAutofit/>
          </a:bodyPr>
          <a:lstStyle/>
          <a:p>
            <a:r>
              <a:rPr lang="en-US" b="1" spc="-4">
                <a:latin typeface="Calibri"/>
                <a:cs typeface="Calibri"/>
              </a:rPr>
              <a:t>CAMPUS MASTER PLAN (CMP) Progress</a:t>
            </a:r>
            <a:endParaRPr lang="en-US" b="1">
              <a:latin typeface="+mn-lt"/>
              <a:ea typeface="Calibri"/>
              <a:cs typeface="Calibri"/>
            </a:endParaRPr>
          </a:p>
        </p:txBody>
      </p:sp>
      <p:sp>
        <p:nvSpPr>
          <p:cNvPr id="4" name="Shape 123"/>
          <p:cNvSpPr txBox="1">
            <a:spLocks/>
          </p:cNvSpPr>
          <p:nvPr/>
        </p:nvSpPr>
        <p:spPr>
          <a:xfrm>
            <a:off x="1809378" y="4970806"/>
            <a:ext cx="5518547" cy="59605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t">
            <a:normAutofit/>
          </a:bodyPr>
          <a:lstStyle>
            <a:lvl1pPr marL="0" marR="0" indent="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1pPr>
            <a:lvl2pPr marL="0" marR="0" indent="2286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2pPr>
            <a:lvl3pPr marL="0" marR="0" indent="4572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3pPr>
            <a:lvl4pPr marL="0" marR="0" indent="6858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4pPr>
            <a:lvl5pPr marL="0" marR="0" indent="9144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defTabSz="308063"/>
            <a:endParaRPr lang="en-US" sz="1265" kern="0"/>
          </a:p>
        </p:txBody>
      </p:sp>
      <p:sp>
        <p:nvSpPr>
          <p:cNvPr id="5" name="Slide Number Placeholder 2">
            <a:extLst>
              <a:ext uri="{FF2B5EF4-FFF2-40B4-BE49-F238E27FC236}">
                <a16:creationId xmlns:a16="http://schemas.microsoft.com/office/drawing/2014/main" id="{0849B401-BD38-44D5-95DA-6F0528CC18AF}"/>
              </a:ext>
            </a:extLst>
          </p:cNvPr>
          <p:cNvSpPr txBox="1">
            <a:spLocks/>
          </p:cNvSpPr>
          <p:nvPr/>
        </p:nvSpPr>
        <p:spPr bwMode="auto">
          <a:xfrm>
            <a:off x="7370649" y="6468959"/>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cs typeface="Arial"/>
              </a:rPr>
              <a:t>7</a:t>
            </a:r>
          </a:p>
        </p:txBody>
      </p:sp>
      <p:sp>
        <p:nvSpPr>
          <p:cNvPr id="23" name="TextBox 22">
            <a:extLst>
              <a:ext uri="{FF2B5EF4-FFF2-40B4-BE49-F238E27FC236}">
                <a16:creationId xmlns:a16="http://schemas.microsoft.com/office/drawing/2014/main" id="{0212EBC8-E52F-4E99-A1C2-DCE04D248AF4}"/>
              </a:ext>
            </a:extLst>
          </p:cNvPr>
          <p:cNvSpPr txBox="1"/>
          <p:nvPr/>
        </p:nvSpPr>
        <p:spPr>
          <a:xfrm>
            <a:off x="5847691" y="8181382"/>
            <a:ext cx="4321987" cy="230832"/>
          </a:xfrm>
          <a:prstGeom prst="rect">
            <a:avLst/>
          </a:prstGeom>
          <a:noFill/>
        </p:spPr>
        <p:txBody>
          <a:bodyPr wrap="square" rtlCol="0">
            <a:spAutoFit/>
          </a:bodyPr>
          <a:lstStyle/>
          <a:p>
            <a:r>
              <a:rPr lang="en-US" sz="900">
                <a:hlinkClick r:id="rId3" tooltip="https://proofmart.com/product/loading-icon-free-vector-clipart-free-download/"/>
              </a:rPr>
              <a:t>This Photo</a:t>
            </a:r>
            <a:r>
              <a:rPr lang="en-US" sz="900"/>
              <a:t> by Unknown Author is licensed under </a:t>
            </a:r>
            <a:r>
              <a:rPr lang="en-US" sz="900">
                <a:hlinkClick r:id="rId4" tooltip="https://creativecommons.org/licenses/by/3.0/"/>
              </a:rPr>
              <a:t>CC BY</a:t>
            </a:r>
            <a:endParaRPr lang="en-US" sz="900"/>
          </a:p>
        </p:txBody>
      </p:sp>
      <p:pic>
        <p:nvPicPr>
          <p:cNvPr id="1026" name="Picture 6" descr="image002">
            <a:extLst>
              <a:ext uri="{FF2B5EF4-FFF2-40B4-BE49-F238E27FC236}">
                <a16:creationId xmlns:a16="http://schemas.microsoft.com/office/drawing/2014/main" id="{33052C15-2349-4EFA-91CC-7ACE8C09DF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238" y="1123853"/>
            <a:ext cx="8150562" cy="458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 descr="image001">
            <a:extLst>
              <a:ext uri="{FF2B5EF4-FFF2-40B4-BE49-F238E27FC236}">
                <a16:creationId xmlns:a16="http://schemas.microsoft.com/office/drawing/2014/main" id="{581AEBE3-F1CC-4959-92E5-E46782D30F2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105" t="4858" r="6322" b="2908"/>
          <a:stretch/>
        </p:blipFill>
        <p:spPr bwMode="auto">
          <a:xfrm>
            <a:off x="3973217" y="4805118"/>
            <a:ext cx="3048069" cy="2052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140443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7E928-7F95-4406-A88B-53D457B07855}"/>
              </a:ext>
            </a:extLst>
          </p:cNvPr>
          <p:cNvSpPr>
            <a:spLocks noGrp="1"/>
          </p:cNvSpPr>
          <p:nvPr>
            <p:ph type="title"/>
          </p:nvPr>
        </p:nvSpPr>
        <p:spPr/>
        <p:txBody>
          <a:bodyPr vert="horz" lIns="91440" tIns="45720" rIns="91440" bIns="45720" rtlCol="0" anchor="ctr">
            <a:noAutofit/>
          </a:bodyPr>
          <a:lstStyle/>
          <a:p>
            <a:r>
              <a:rPr lang="en-US" b="1" dirty="0">
                <a:latin typeface="Calibri"/>
                <a:ea typeface="Calibri"/>
                <a:cs typeface="Calibri"/>
              </a:rPr>
              <a:t>CAMPUS MASTER PLAN (CMP) </a:t>
            </a:r>
            <a:endParaRPr lang="en-US" dirty="0"/>
          </a:p>
        </p:txBody>
      </p:sp>
      <p:sp>
        <p:nvSpPr>
          <p:cNvPr id="4" name="Shape 123"/>
          <p:cNvSpPr txBox="1">
            <a:spLocks/>
          </p:cNvSpPr>
          <p:nvPr/>
        </p:nvSpPr>
        <p:spPr>
          <a:xfrm>
            <a:off x="888503" y="5484741"/>
            <a:ext cx="7358063" cy="79474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t">
            <a:normAutofit/>
          </a:bodyPr>
          <a:lstStyle>
            <a:lvl1pPr marL="0" marR="0" indent="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1pPr>
            <a:lvl2pPr marL="0" marR="0" indent="2286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2pPr>
            <a:lvl3pPr marL="0" marR="0" indent="4572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3pPr>
            <a:lvl4pPr marL="0" marR="0" indent="6858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4pPr>
            <a:lvl5pPr marL="0" marR="0" indent="914400" algn="ctr" defTabSz="584200" rtl="0" latinLnBrk="0">
              <a:lnSpc>
                <a:spcPct val="100000"/>
              </a:lnSpc>
              <a:spcBef>
                <a:spcPts val="0"/>
              </a:spcBef>
              <a:spcAft>
                <a:spcPts val="0"/>
              </a:spcAft>
              <a:buClrTx/>
              <a:buSzTx/>
              <a:buFontTx/>
              <a:buNone/>
              <a:tabLst/>
              <a:defRPr sz="3200" b="0" i="0" u="none" strike="noStrike" cap="none" spc="0" baseline="0">
                <a:ln>
                  <a:noFill/>
                </a:ln>
                <a:solidFill>
                  <a:srgbClr val="000000"/>
                </a:solidFill>
                <a:uFillTx/>
                <a:latin typeface="Univers LT Std 45 Light"/>
                <a:ea typeface="Univers LT Std 45 Light"/>
                <a:cs typeface="Univers LT Std 45 Light"/>
                <a:sym typeface="Univers LT Std 45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hangingPunct="1"/>
            <a:endParaRPr lang="en-US" sz="1687"/>
          </a:p>
        </p:txBody>
      </p:sp>
      <p:sp>
        <p:nvSpPr>
          <p:cNvPr id="6" name="TextBox 5">
            <a:extLst>
              <a:ext uri="{FF2B5EF4-FFF2-40B4-BE49-F238E27FC236}">
                <a16:creationId xmlns:a16="http://schemas.microsoft.com/office/drawing/2014/main" id="{A4030C2E-086D-43AA-9485-50AF5E3CDAE3}"/>
              </a:ext>
            </a:extLst>
          </p:cNvPr>
          <p:cNvSpPr txBox="1"/>
          <p:nvPr/>
        </p:nvSpPr>
        <p:spPr>
          <a:xfrm>
            <a:off x="1980000" y="4832477"/>
            <a:ext cx="4298174" cy="461665"/>
          </a:xfrm>
          <a:prstGeom prst="rect">
            <a:avLst/>
          </a:prstGeom>
          <a:noFill/>
        </p:spPr>
        <p:txBody>
          <a:bodyPr wrap="square" lIns="91440" tIns="45720" rIns="91440" bIns="45720" rtlCol="0" anchor="t">
            <a:spAutoFit/>
          </a:bodyPr>
          <a:lstStyle/>
          <a:p>
            <a:pPr algn="ctr" defTabSz="584200"/>
            <a:r>
              <a:rPr lang="en-US" sz="2400" b="1">
                <a:latin typeface="Arial"/>
                <a:ea typeface="+mn-lt"/>
                <a:cs typeface="+mn-lt"/>
              </a:rPr>
              <a:t>Questions?</a:t>
            </a:r>
            <a:endParaRPr lang="en-US" sz="2400">
              <a:solidFill>
                <a:srgbClr val="000000"/>
              </a:solidFill>
              <a:latin typeface="Arial"/>
              <a:ea typeface="Calibri"/>
              <a:cs typeface="Calibri"/>
            </a:endParaRPr>
          </a:p>
        </p:txBody>
      </p:sp>
      <p:sp>
        <p:nvSpPr>
          <p:cNvPr id="5" name="Slide Number Placeholder 2">
            <a:extLst>
              <a:ext uri="{FF2B5EF4-FFF2-40B4-BE49-F238E27FC236}">
                <a16:creationId xmlns:a16="http://schemas.microsoft.com/office/drawing/2014/main" id="{28DDF929-F02D-7BFF-D6B7-CFA6B88C3832}"/>
              </a:ext>
            </a:extLst>
          </p:cNvPr>
          <p:cNvSpPr txBox="1">
            <a:spLocks/>
          </p:cNvSpPr>
          <p:nvPr/>
        </p:nvSpPr>
        <p:spPr bwMode="auto">
          <a:xfrm>
            <a:off x="7395173" y="6470082"/>
            <a:ext cx="585788"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defPPr>
              <a:defRPr lang="en-US"/>
            </a:defPPr>
            <a:lvl1pPr marL="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1pPr>
            <a:lvl2pPr marL="742950" indent="-28575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2pPr>
            <a:lvl3pPr marL="11430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3pPr>
            <a:lvl4pPr marL="16002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4pPr>
            <a:lvl5pPr marL="2057400" indent="-228600" algn="l" defTabSz="914400" rtl="0" eaLnBrk="0" latinLnBrk="0" hangingPunct="0">
              <a:defRPr sz="2400" kern="1200">
                <a:solidFill>
                  <a:schemeClr val="tx1"/>
                </a:solidFill>
                <a:latin typeface="Arial" panose="020B0604020202020204" pitchFamily="34" charset="0"/>
                <a:ea typeface="MS PGothic"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9pPr>
          </a:lstStyle>
          <a:p>
            <a:pPr eaLnBrk="1" hangingPunct="1"/>
            <a:r>
              <a:rPr lang="en-US" altLang="en-US" sz="1400" dirty="0">
                <a:cs typeface="Arial"/>
              </a:rPr>
              <a:t>8</a:t>
            </a:r>
          </a:p>
        </p:txBody>
      </p:sp>
      <p:pic>
        <p:nvPicPr>
          <p:cNvPr id="8" name="Picture 8" descr="Text, letter&#10;&#10;Description automatically generated">
            <a:extLst>
              <a:ext uri="{FF2B5EF4-FFF2-40B4-BE49-F238E27FC236}">
                <a16:creationId xmlns:a16="http://schemas.microsoft.com/office/drawing/2014/main" id="{45AA03FA-1F03-E945-2864-C494255B4C3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070375" y="1253790"/>
            <a:ext cx="4301250" cy="2874420"/>
          </a:xfrm>
          <a:prstGeom prst="rect">
            <a:avLst/>
          </a:prstGeom>
        </p:spPr>
      </p:pic>
    </p:spTree>
    <p:extLst>
      <p:ext uri="{BB962C8B-B14F-4D97-AF65-F5344CB8AC3E}">
        <p14:creationId xmlns:p14="http://schemas.microsoft.com/office/powerpoint/2010/main" val="1848524334"/>
      </p:ext>
    </p:extLst>
  </p:cSld>
  <p:clrMapOvr>
    <a:masterClrMapping/>
  </p:clrMapOvr>
</p:sld>
</file>

<file path=ppt/theme/theme1.xml><?xml version="1.0" encoding="utf-8"?>
<a:theme xmlns:a="http://schemas.openxmlformats.org/drawingml/2006/main" name="Big Photo Layout Template">
  <a:themeElements>
    <a:clrScheme name="Custom 3">
      <a:dk1>
        <a:srgbClr val="000000"/>
      </a:dk1>
      <a:lt1>
        <a:srgbClr val="FFFFFF"/>
      </a:lt1>
      <a:dk2>
        <a:srgbClr val="44546A"/>
      </a:dk2>
      <a:lt2>
        <a:srgbClr val="E7E6E6"/>
      </a:lt2>
      <a:accent1>
        <a:srgbClr val="FD5000"/>
      </a:accent1>
      <a:accent2>
        <a:srgbClr val="ED7D31"/>
      </a:accent2>
      <a:accent3>
        <a:srgbClr val="4F2C1D"/>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eative-presentation (3).pptx" id="{3EBC5C02-412D-4D27-82A2-62B004D5EABC}" vid="{4D0D811B-FBD9-46BA-99EE-B3924CDE0B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f5190cb-101e-4cde-8eee-34c31c38a140"/>
    <lcf76f155ced4ddcb4097134ff3c332f xmlns="2be92989-82ba-4c0d-9a2e-41922aa219c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4E210B133BD84E8738B2AB4D553665" ma:contentTypeVersion="15" ma:contentTypeDescription="Create a new document." ma:contentTypeScope="" ma:versionID="a4fded4e812c47cdcd4ff52a1d0f77a3">
  <xsd:schema xmlns:xsd="http://www.w3.org/2001/XMLSchema" xmlns:xs="http://www.w3.org/2001/XMLSchema" xmlns:p="http://schemas.microsoft.com/office/2006/metadata/properties" xmlns:ns2="2be92989-82ba-4c0d-9a2e-41922aa219ca" xmlns:ns3="2f5190cb-101e-4cde-8eee-34c31c38a140" targetNamespace="http://schemas.microsoft.com/office/2006/metadata/properties" ma:root="true" ma:fieldsID="075ee8feb6740b211d62df0931a74e2b" ns2:_="" ns3:_="">
    <xsd:import namespace="2be92989-82ba-4c0d-9a2e-41922aa219ca"/>
    <xsd:import namespace="2f5190cb-101e-4cde-8eee-34c31c38a14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e92989-82ba-4c0d-9a2e-41922aa21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2a8389d0-cf25-439c-ac9f-c66f76f368f4"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5190cb-101e-4cde-8eee-34c31c38a14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21936dcd-9a81-4e9a-8ea5-bc33a005bc39}" ma:internalName="TaxCatchAll" ma:showField="CatchAllData" ma:web="2f5190cb-101e-4cde-8eee-34c31c38a1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31460F-AC1E-4FDC-B13D-AE9229FD4ED7}">
  <ds:schemaRefs>
    <ds:schemaRef ds:uri="http://schemas.openxmlformats.org/package/2006/metadata/core-properties"/>
    <ds:schemaRef ds:uri="http://schemas.microsoft.com/office/2006/documentManagement/types"/>
    <ds:schemaRef ds:uri="http://schemas.microsoft.com/office/infopath/2007/PartnerControls"/>
    <ds:schemaRef ds:uri="http://purl.org/dc/dcmitype/"/>
    <ds:schemaRef ds:uri="http://purl.org/dc/terms/"/>
    <ds:schemaRef ds:uri="2f5190cb-101e-4cde-8eee-34c31c38a140"/>
    <ds:schemaRef ds:uri="http://purl.org/dc/elements/1.1/"/>
    <ds:schemaRef ds:uri="2be92989-82ba-4c0d-9a2e-41922aa219ca"/>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617F59A9-BD52-45DE-840F-3CD5A6CE7F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e92989-82ba-4c0d-9a2e-41922aa219ca"/>
    <ds:schemaRef ds:uri="2f5190cb-101e-4cde-8eee-34c31c38a1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FEA9B34-1B4F-47E1-95FB-A4862BD264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2925</TotalTime>
  <Words>510</Words>
  <Application>Microsoft Office PowerPoint</Application>
  <PresentationFormat>On-screen Show (4:3)</PresentationFormat>
  <Paragraphs>154</Paragraphs>
  <Slides>8</Slides>
  <Notes>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8</vt:i4>
      </vt:variant>
    </vt:vector>
  </HeadingPairs>
  <TitlesOfParts>
    <vt:vector size="23" baseType="lpstr">
      <vt:lpstr>MS PGothic</vt:lpstr>
      <vt:lpstr>Arial</vt:lpstr>
      <vt:lpstr>Arial Narrow</vt:lpstr>
      <vt:lpstr>Arial,Sans-Serif</vt:lpstr>
      <vt:lpstr>Avenir Next</vt:lpstr>
      <vt:lpstr>Bradley Hand ITC</vt:lpstr>
      <vt:lpstr>Calibri</vt:lpstr>
      <vt:lpstr>Calibri Light</vt:lpstr>
      <vt:lpstr>Century Schoolbook</vt:lpstr>
      <vt:lpstr>Courier New</vt:lpstr>
      <vt:lpstr>Helvetica Light</vt:lpstr>
      <vt:lpstr>Univers LT Std 45 Light</vt:lpstr>
      <vt:lpstr>Univers LT Std 67 Bold Condensed</vt:lpstr>
      <vt:lpstr>Wingdings</vt:lpstr>
      <vt:lpstr>Big Photo Layout Template</vt:lpstr>
      <vt:lpstr>Campus Master Plan  Faculty Senate February 28, 2023 </vt:lpstr>
      <vt:lpstr>PowerPoint Presentation</vt:lpstr>
      <vt:lpstr>MASTER PLAN 1.0 RE-CAP</vt:lpstr>
      <vt:lpstr>CAMPUS MASTER PLAN (CMP)</vt:lpstr>
      <vt:lpstr>CAMPUS &amp; COMMUNITY CONNECTIVITY</vt:lpstr>
      <vt:lpstr>CAMPUS MASTER PLAN (CMP) Progress</vt:lpstr>
      <vt:lpstr>CAMPUS MASTER PLAN (CMP) Progress</vt:lpstr>
      <vt:lpstr>CAMPUS MASTER PLAN (CMP)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April M Smucker</dc:creator>
  <cp:lastModifiedBy>April M Smucker</cp:lastModifiedBy>
  <cp:revision>22</cp:revision>
  <cp:lastPrinted>2020-10-29T20:48:40Z</cp:lastPrinted>
  <dcterms:created xsi:type="dcterms:W3CDTF">2020-10-09T15:32:01Z</dcterms:created>
  <dcterms:modified xsi:type="dcterms:W3CDTF">2023-02-27T17:36:21Z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0x0101008D4E210B133BD84E8738B2AB4D553665</vt:lpwstr>
  </property>
  <property fmtid="{D5CDD505-2E9C-101B-9397-08002B2CF9AE}" pid="3" name="MediaServiceImageTags">
    <vt:lpwstr/>
  </property>
</Properties>
</file>