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60" r:id="rId3"/>
    <p:sldId id="27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/>
    <p:restoredTop sz="96291"/>
  </p:normalViewPr>
  <p:slideViewPr>
    <p:cSldViewPr snapToGrid="0" snapToObjects="1">
      <p:cViewPr varScale="1">
        <p:scale>
          <a:sx n="122" d="100"/>
          <a:sy n="122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4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4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6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40" y="269773"/>
            <a:ext cx="4149246" cy="853994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accent1"/>
                </a:solidFill>
                <a:latin typeface="Univers LT Std 67 Bold Condense" panose="020B0603020202020204" pitchFamily="34" charset="77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783" y="1309662"/>
            <a:ext cx="4143303" cy="3283341"/>
          </a:xfrm>
        </p:spPr>
        <p:txBody>
          <a:bodyPr>
            <a:normAutofit/>
          </a:bodyPr>
          <a:lstStyle>
            <a:lvl1pPr marL="0" indent="0" algn="l">
              <a:buNone/>
              <a:defRPr sz="1350" b="0" i="0">
                <a:solidFill>
                  <a:schemeClr val="tx2"/>
                </a:solidFill>
                <a:latin typeface="Univers LT Std 55 Roman" panose="020B0603020202020204" pitchFamily="34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8124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1DEA1061-2ACD-964C-B7AD-5DCCFEB3BF3D}" type="datetimeFigureOut">
              <a:rPr lang="en-US" smtClean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61952" y="5469857"/>
            <a:ext cx="4155753" cy="320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8B96C-564B-A74F-B877-02364F84435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0992" y="721941"/>
            <a:ext cx="4572000" cy="452628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011C7D-4B68-5B48-8E09-D47ADBA0502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873176" y="1104613"/>
            <a:ext cx="3538728" cy="35387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4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90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01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63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6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2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9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93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783F7FC0-E0DF-0343-A521-ED7B4FA6708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5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1061-2ACD-964C-B7AD-5DCCFEB3BF3D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accent1"/>
          </a:solidFill>
          <a:effectLst/>
          <a:latin typeface="Univers LT Std 67 Bold Condense" panose="020B0603020202020204" pitchFamily="34" charset="77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b="0" i="0" kern="1200" cap="none">
          <a:solidFill>
            <a:schemeClr val="tx1"/>
          </a:solidFill>
          <a:effectLst/>
          <a:latin typeface="Univers LT Std 57 Condensed" panose="020B0506020202050204" pitchFamily="34" charset="77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 cap="none" baseline="0">
          <a:solidFill>
            <a:schemeClr val="tx1"/>
          </a:solidFill>
          <a:effectLst/>
          <a:latin typeface="Univers LT Std 57 Condensed" panose="020B0506020202050204" pitchFamily="34" charset="77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 cap="none">
          <a:solidFill>
            <a:schemeClr val="tx1"/>
          </a:solidFill>
          <a:effectLst/>
          <a:latin typeface="Univers LT Std 57 Condensed" panose="020B0506020202050204" pitchFamily="34" charset="77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b="0" i="0" kern="1200" cap="none" baseline="0">
          <a:solidFill>
            <a:schemeClr val="tx1"/>
          </a:solidFill>
          <a:effectLst/>
          <a:latin typeface="Univers LT Std 57 Condensed" panose="020B0506020202050204" pitchFamily="34" charset="77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b="0" i="0" kern="1200" cap="none">
          <a:solidFill>
            <a:schemeClr val="tx1"/>
          </a:solidFill>
          <a:effectLst/>
          <a:latin typeface="Univers LT Std 57 Condensed" panose="020B050602020205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F0CFE-9565-A544-8202-221B53A6E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724" y="582806"/>
            <a:ext cx="6928552" cy="1806334"/>
          </a:xfrm>
        </p:spPr>
        <p:txBody>
          <a:bodyPr/>
          <a:lstStyle/>
          <a:p>
            <a:pPr algn="ctr"/>
            <a:r>
              <a:rPr lang="en-US" dirty="0"/>
              <a:t>CONGRATULATIONS, 2020 GRADUATES!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4596A-BFA6-454D-9B3B-65122FAC3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216" y="2657000"/>
            <a:ext cx="7807569" cy="3120797"/>
          </a:xfrm>
        </p:spPr>
        <p:txBody>
          <a:bodyPr>
            <a:noAutofit/>
          </a:bodyPr>
          <a:lstStyle/>
          <a:p>
            <a:pPr algn="ctr"/>
            <a:r>
              <a:rPr lang="en-US" sz="1400" cap="none" dirty="0">
                <a:latin typeface="Univers LT Std 65" panose="020B0603020202020204" pitchFamily="34" charset="77"/>
              </a:rPr>
              <a:t>The Department of English at Bowling Green State University </a:t>
            </a:r>
            <a:br>
              <a:rPr lang="en-US" sz="1400" cap="none" dirty="0">
                <a:latin typeface="Univers LT Std 65" panose="020B0603020202020204" pitchFamily="34" charset="77"/>
              </a:rPr>
            </a:br>
            <a:r>
              <a:rPr lang="en-US" sz="1400" cap="none" dirty="0">
                <a:latin typeface="Univers LT Std 65" panose="020B0603020202020204" pitchFamily="34" charset="77"/>
              </a:rPr>
              <a:t>honors our 2020 graduating undergraduates and graduates from the following programs:</a:t>
            </a:r>
          </a:p>
          <a:p>
            <a:pPr algn="ctr"/>
            <a:r>
              <a:rPr lang="en-US" sz="1800" dirty="0">
                <a:latin typeface="Univers LT Std 65" panose="020B0603020202020204" pitchFamily="34" charset="77"/>
              </a:rPr>
              <a:t>BFA, Creative Writing</a:t>
            </a:r>
          </a:p>
          <a:p>
            <a:pPr algn="ctr"/>
            <a:r>
              <a:rPr lang="en-US" sz="1800" dirty="0">
                <a:latin typeface="Univers LT Std 65" panose="020B0603020202020204" pitchFamily="34" charset="77"/>
              </a:rPr>
              <a:t>BA, English Literature</a:t>
            </a:r>
          </a:p>
          <a:p>
            <a:pPr algn="ctr"/>
            <a:r>
              <a:rPr lang="en-US" sz="1800" dirty="0">
                <a:latin typeface="Univers LT Std 65" panose="020B0603020202020204" pitchFamily="34" charset="77"/>
              </a:rPr>
              <a:t>MFA, Creative Writing</a:t>
            </a:r>
          </a:p>
          <a:p>
            <a:pPr algn="ctr"/>
            <a:r>
              <a:rPr lang="en-US" sz="1800" dirty="0">
                <a:latin typeface="Univers LT Std 65" panose="020B0603020202020204" pitchFamily="34" charset="77"/>
              </a:rPr>
              <a:t>MA, Literary and Textual Studies</a:t>
            </a:r>
          </a:p>
          <a:p>
            <a:pPr algn="ctr"/>
            <a:r>
              <a:rPr lang="en-US" sz="1800" dirty="0">
                <a:latin typeface="Univers LT Std 65" panose="020B0603020202020204" pitchFamily="34" charset="77"/>
              </a:rPr>
              <a:t>PhD, Rhetoric and Writing</a:t>
            </a:r>
            <a:endParaRPr lang="en-US" sz="1400" dirty="0">
              <a:latin typeface="Univers LT Std 65" panose="020B0603020202020204" pitchFamily="34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992041-97E6-7C46-8D90-32C4F476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3772" y="2463417"/>
            <a:ext cx="7576457" cy="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37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000">
        <p15:prstTrans prst="peelOff"/>
      </p:transition>
    </mc:Choice>
    <mc:Fallback xmlns="">
      <p:transition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Michael </a:t>
            </a:r>
            <a:r>
              <a:rPr lang="en-US" dirty="0" err="1"/>
              <a:t>oshindoro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>
            <a:normAutofit/>
          </a:bodyPr>
          <a:lstStyle/>
          <a:p>
            <a:r>
              <a:rPr lang="en-US" b="1" dirty="0">
                <a:latin typeface="Univers LT Std 65" panose="020B0603020202020204" pitchFamily="34" charset="77"/>
              </a:rPr>
              <a:t>MA, Literary and Textual Studies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</a:t>
            </a:r>
            <a:r>
              <a:rPr lang="en-US" b="1" dirty="0"/>
              <a:t>Myth is Its Own Undoing: Approaching Gender Equity Through Gender Dialogue in </a:t>
            </a:r>
            <a:r>
              <a:rPr lang="en-US" b="1" dirty="0" err="1"/>
              <a:t>Ayọbami</a:t>
            </a:r>
            <a:r>
              <a:rPr lang="en-US" b="1" dirty="0"/>
              <a:t> Adebayo’s </a:t>
            </a:r>
            <a:r>
              <a:rPr lang="en-US" b="1" i="1" dirty="0"/>
              <a:t>Stay With Me</a:t>
            </a:r>
            <a:r>
              <a:rPr lang="en-US" b="1" dirty="0"/>
              <a:t> (2017) and Lola </a:t>
            </a:r>
            <a:r>
              <a:rPr lang="en-US" b="1" dirty="0" err="1"/>
              <a:t>Shonẹyin’s</a:t>
            </a:r>
            <a:r>
              <a:rPr lang="en-US" b="1" dirty="0"/>
              <a:t> </a:t>
            </a:r>
            <a:r>
              <a:rPr lang="en-US" b="1" i="1" dirty="0"/>
              <a:t>The Secret Lives of Baba </a:t>
            </a:r>
            <a:r>
              <a:rPr lang="en-US" b="1" i="1" dirty="0" err="1"/>
              <a:t>Sẹgi’s</a:t>
            </a:r>
            <a:r>
              <a:rPr lang="en-US" b="1" i="1" dirty="0"/>
              <a:t> Wives</a:t>
            </a:r>
            <a:r>
              <a:rPr lang="en-US" b="1" dirty="0"/>
              <a:t> (2010)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pPr fontAlgn="base"/>
            <a:r>
              <a:rPr lang="en-US" dirty="0"/>
              <a:t>Hometown: Akure</a:t>
            </a:r>
          </a:p>
          <a:p>
            <a:pPr fontAlgn="base"/>
            <a:r>
              <a:rPr lang="en-US" dirty="0"/>
              <a:t>Favorite Memory: The vibrant academic environment and sense of community. The faculty is warm and so are the members of staff. What I most admire is the flexibility to stretch the limits of one's learning through its interdisciplinary configuration.</a:t>
            </a:r>
          </a:p>
          <a:p>
            <a:pPr fontAlgn="base"/>
            <a:r>
              <a:rPr lang="en-US" dirty="0"/>
              <a:t>Future Plans: Doctoral Program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Michael Oshindoro, a man with a mustache, seated, one arm on table, one resting on his chin.">
            <a:extLst>
              <a:ext uri="{FF2B5EF4-FFF2-40B4-BE49-F238E27FC236}">
                <a16:creationId xmlns:a16="http://schemas.microsoft.com/office/drawing/2014/main" id="{D00DE1B6-04DC-264E-BC99-8C64C998E3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495" b="12495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91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20000">
        <p15:prstTrans prst="peelOff"/>
      </p:transition>
    </mc:Choice>
    <mc:Fallback xmlns="">
      <p:transition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 err="1"/>
              <a:t>Triauna</a:t>
            </a:r>
            <a:r>
              <a:rPr lang="en-US" dirty="0"/>
              <a:t> </a:t>
            </a:r>
            <a:r>
              <a:rPr lang="en-US" dirty="0" err="1"/>
              <a:t>carEy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/>
              <a:t>PhD, Rhetoric and Writing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Dissertation Title: “</a:t>
            </a:r>
            <a:r>
              <a:rPr lang="en-US" b="1" dirty="0"/>
              <a:t>The Revolution Will Be </a:t>
            </a:r>
            <a:r>
              <a:rPr lang="en-US" b="1" dirty="0" err="1"/>
              <a:t>Spotified</a:t>
            </a:r>
            <a:r>
              <a:rPr lang="en-US" b="1" dirty="0"/>
              <a:t>: A Rhetorical Analysis of Music as a Mode of Resistance in the 21st Century”</a:t>
            </a:r>
            <a:endParaRPr lang="en-US" b="1" dirty="0">
              <a:latin typeface="Univers LT Std 65" panose="020B0603020202020204" pitchFamily="34" charset="77"/>
            </a:endParaRPr>
          </a:p>
          <a:p>
            <a:r>
              <a:rPr lang="en-US" dirty="0"/>
              <a:t>Hometown: Allen, TX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Triauna Carey, a closeup of a smiling woman in a striped shirt with short dark straight hair.">
            <a:extLst>
              <a:ext uri="{FF2B5EF4-FFF2-40B4-BE49-F238E27FC236}">
                <a16:creationId xmlns:a16="http://schemas.microsoft.com/office/drawing/2014/main" id="{FF9BABA1-7CF1-E842-A91F-052AF423B3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638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Harry </a:t>
            </a:r>
            <a:r>
              <a:rPr lang="en-US" dirty="0" err="1"/>
              <a:t>Olafsen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>
                <a:latin typeface="Univers LT Std 65" panose="020B0603020202020204" pitchFamily="34" charset="77"/>
              </a:rPr>
              <a:t>MA, Literary and Textual Studies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Portfolio Title: “</a:t>
            </a:r>
            <a:r>
              <a:rPr lang="en-US" b="1" dirty="0"/>
              <a:t>Gender, Race, and Class in Various Aspects of American Literature: A Portfolio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pPr fontAlgn="base"/>
            <a:r>
              <a:rPr lang="en-US" dirty="0"/>
              <a:t>Hometown: Norristown, PA</a:t>
            </a:r>
          </a:p>
          <a:p>
            <a:pPr fontAlgn="base"/>
            <a:r>
              <a:rPr lang="en-US" dirty="0"/>
              <a:t>Favorite Memory: I will forever be grateful for the supportive English Department community at BGSU, and I look forward to learning and growing as an instructor, colleague, student, and scholar throughout my academic career.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Harry Olafsen, an exuberant, smiling, bespectacled mail with a newly-grown beard, wearing a baseball hat, a Saint Francis sweatshirt, holding the Focault Reader.">
            <a:extLst>
              <a:ext uri="{FF2B5EF4-FFF2-40B4-BE49-F238E27FC236}">
                <a16:creationId xmlns:a16="http://schemas.microsoft.com/office/drawing/2014/main" id="{65F22E65-F277-B04A-B7F1-48696C897C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-95" b="20095"/>
          <a:stretch/>
        </p:blipFill>
        <p:spPr>
          <a:xfrm>
            <a:off x="4873176" y="1104613"/>
            <a:ext cx="3538728" cy="353872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174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Abbey </a:t>
            </a:r>
            <a:r>
              <a:rPr lang="en-US" dirty="0" err="1"/>
              <a:t>Warschauer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>
                <a:latin typeface="Univers LT Std 65" panose="020B0603020202020204" pitchFamily="34" charset="77"/>
              </a:rPr>
              <a:t>BFA, Creative Writing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“Dystopian Utopia”</a:t>
            </a:r>
          </a:p>
          <a:p>
            <a:r>
              <a:rPr lang="en-US" dirty="0"/>
              <a:t>Hometown: Warsaw, OH </a:t>
            </a:r>
          </a:p>
          <a:p>
            <a:r>
              <a:rPr lang="en-US" dirty="0"/>
              <a:t>Future Plans: Marketing Assistant at Barbour Publishing </a:t>
            </a:r>
          </a:p>
          <a:p>
            <a:r>
              <a:rPr lang="en-US" dirty="0"/>
              <a:t>Favorite Memory: End of the semester potluck party in senior fiction class last fall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hoto of Abbey Warschauer, long-haired brunette in graduation attire leaning on East Hall sign.">
            <a:extLst>
              <a:ext uri="{FF2B5EF4-FFF2-40B4-BE49-F238E27FC236}">
                <a16:creationId xmlns:a16="http://schemas.microsoft.com/office/drawing/2014/main" id="{E9F6E2C0-FB61-1A48-9B0D-0E347A3E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76" y="1095114"/>
            <a:ext cx="3547872" cy="3547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929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Jayce Rubel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>
                <a:latin typeface="Univers LT Std 65" panose="020B0603020202020204" pitchFamily="34" charset="77"/>
              </a:rPr>
              <a:t>BFA, Creative Writing/BS, Computer Science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“Themes from Humanity”</a:t>
            </a:r>
          </a:p>
          <a:p>
            <a:r>
              <a:rPr lang="en-US" dirty="0"/>
              <a:t>Hometown: Pickerington, OH</a:t>
            </a:r>
          </a:p>
          <a:p>
            <a:r>
              <a:rPr lang="en-US" dirty="0"/>
              <a:t>Future Plans: To publish a few pieces in my thesis and find a local/online writers group to keep me focused.</a:t>
            </a:r>
          </a:p>
          <a:p>
            <a:r>
              <a:rPr lang="en-US" dirty="0"/>
              <a:t>Favorite Memory: Getting my first piece published and sharing that time with my peers.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Jayce Rubel, BFA Creative Writing and BS Computer Science. Photo of young man in glasses with short reddish hair.">
            <a:extLst>
              <a:ext uri="{FF2B5EF4-FFF2-40B4-BE49-F238E27FC236}">
                <a16:creationId xmlns:a16="http://schemas.microsoft.com/office/drawing/2014/main" id="{413C950F-7FE9-4F4A-8E7A-A88B3B28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76" y="1095115"/>
            <a:ext cx="3547872" cy="3547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0507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Alexis Mills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>
            <a:normAutofit/>
          </a:bodyPr>
          <a:lstStyle/>
          <a:p>
            <a:r>
              <a:rPr lang="en-US" b="1" dirty="0">
                <a:latin typeface="Univers LT Std 65" panose="020B0603020202020204" pitchFamily="34" charset="77"/>
              </a:rPr>
              <a:t>BA, English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</a:t>
            </a:r>
            <a:r>
              <a:rPr lang="en-US" b="1" dirty="0"/>
              <a:t>Traveling to the View: </a:t>
            </a:r>
            <a:br>
              <a:rPr lang="en-US" b="1" dirty="0"/>
            </a:br>
            <a:r>
              <a:rPr lang="en-US" b="1" dirty="0"/>
              <a:t>The Intersections of Class, Sexuality, and Location in </a:t>
            </a:r>
            <a:r>
              <a:rPr lang="en-US" b="1" i="1" dirty="0"/>
              <a:t>A Room with a View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r>
              <a:rPr lang="en-US" dirty="0"/>
              <a:t>Hometown: North Ridgeville, OH</a:t>
            </a:r>
          </a:p>
          <a:p>
            <a:r>
              <a:rPr lang="en-US" dirty="0"/>
              <a:t>Favorite Memory: It’s more of a collection </a:t>
            </a:r>
            <a:br>
              <a:rPr lang="en-US" dirty="0"/>
            </a:br>
            <a:r>
              <a:rPr lang="en-US" dirty="0"/>
              <a:t>of all the laughs and commiserations with </a:t>
            </a:r>
            <a:br>
              <a:rPr lang="en-US" dirty="0"/>
            </a:br>
            <a:r>
              <a:rPr lang="en-US" dirty="0"/>
              <a:t>the friends that I’ve made—it’s been a blast getting to work with such amazing people, faculty and peers alike!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 descr="Photo of Alexis Mills, long-haired bespectacled blonde in striped culotte jumper leaning on brick wall.">
            <a:extLst>
              <a:ext uri="{FF2B5EF4-FFF2-40B4-BE49-F238E27FC236}">
                <a16:creationId xmlns:a16="http://schemas.microsoft.com/office/drawing/2014/main" id="{78B476F9-FC4C-BD41-8BBF-F0BA1A58D5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2500" r="12500"/>
          <a:stretch>
            <a:fillRect/>
          </a:stretch>
        </p:blipFill>
        <p:spPr>
          <a:xfrm rot="5400000">
            <a:off x="4873625" y="1104900"/>
            <a:ext cx="3538538" cy="35385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132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Karmann Ludwig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Univers LT Std 65" panose="020B0603020202020204" pitchFamily="34" charset="77"/>
              </a:rPr>
              <a:t>BA, English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</a:t>
            </a:r>
            <a:r>
              <a:rPr lang="en-US" b="1" dirty="0"/>
              <a:t>’What Do You Want, a Ring?’ The Paradox of Normative Heterosexuality in </a:t>
            </a:r>
            <a:r>
              <a:rPr lang="en-US" b="1" i="1" dirty="0"/>
              <a:t>The Odd Couple</a:t>
            </a:r>
            <a:r>
              <a:rPr lang="en-US" b="1" dirty="0"/>
              <a:t> on Stage and on Screen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r>
              <a:rPr lang="en-US" dirty="0"/>
              <a:t>Honors Project: ”</a:t>
            </a:r>
            <a:r>
              <a:rPr lang="en-US" i="1" dirty="0"/>
              <a:t>New York, 1965</a:t>
            </a:r>
            <a:r>
              <a:rPr lang="en-US" dirty="0"/>
              <a:t>: A Queer Retelling of </a:t>
            </a:r>
            <a:r>
              <a:rPr lang="en-US" i="1" dirty="0"/>
              <a:t>The Odd Couple </a:t>
            </a:r>
            <a:r>
              <a:rPr lang="en-US" dirty="0"/>
              <a:t>(Stage Play)”</a:t>
            </a:r>
          </a:p>
          <a:p>
            <a:r>
              <a:rPr lang="en-US" dirty="0"/>
              <a:t>Hometown: Maumee, OH</a:t>
            </a:r>
          </a:p>
          <a:p>
            <a:r>
              <a:rPr lang="en-US" dirty="0"/>
              <a:t>Future Plans: I have been accepted to Northern Michigan University’s English Master’s Program, where I will also work as a Teaching Assistant.</a:t>
            </a:r>
          </a:p>
          <a:p>
            <a:r>
              <a:rPr lang="en-US" dirty="0"/>
              <a:t>Favorite Memory: I’ll always remember how ethereal and mind-blowing Literary Criticism (ENG 3020) was, especially as Dr. Coates informed us that there is no inherent “table-ness” to a table. The faculty were all truly fantastic. There are so many more classes I wish I could have taken. My advice: make the most of every day in class. (I’ll also miss pushing around the chairs in East Hall 114 several times per day.)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Karmann Ludwig, medium-haired redhead smiling in close-cropped portrait.">
            <a:extLst>
              <a:ext uri="{FF2B5EF4-FFF2-40B4-BE49-F238E27FC236}">
                <a16:creationId xmlns:a16="http://schemas.microsoft.com/office/drawing/2014/main" id="{E7FC8C9C-23A3-9645-B872-E8EA11067C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1875" b="21875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887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20000">
        <p15:prstTrans prst="peelOff"/>
      </p:transition>
    </mc:Choice>
    <mc:Fallback xmlns="">
      <p:transition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Emma </a:t>
            </a:r>
            <a:r>
              <a:rPr lang="en-US" dirty="0" err="1"/>
              <a:t>Vallandingham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>
                <a:latin typeface="Univers LT Std 65" panose="020B0603020202020204" pitchFamily="34" charset="77"/>
              </a:rPr>
              <a:t>BA, English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Title/Honors Project: “’</a:t>
            </a:r>
            <a:r>
              <a:rPr lang="en-US" b="1" dirty="0"/>
              <a:t>And gladly he </a:t>
            </a:r>
            <a:r>
              <a:rPr lang="en-US" b="1" dirty="0" err="1"/>
              <a:t>wolde</a:t>
            </a:r>
            <a:r>
              <a:rPr lang="en-US" b="1" dirty="0"/>
              <a:t> </a:t>
            </a:r>
            <a:r>
              <a:rPr lang="en-US" b="1" dirty="0" err="1"/>
              <a:t>lerne</a:t>
            </a:r>
            <a:r>
              <a:rPr lang="en-US" b="1" dirty="0"/>
              <a:t>’: Facilitating Discussion Based Learning About Medieval and Regency Literature Through Interactive Technologies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pPr fontAlgn="base"/>
            <a:r>
              <a:rPr lang="en-US" dirty="0"/>
              <a:t>Hometown: Russia, OH</a:t>
            </a:r>
          </a:p>
          <a:p>
            <a:pPr fontAlgn="base"/>
            <a:r>
              <a:rPr lang="en-US" dirty="0"/>
              <a:t>Future Plans: I'm returning to BGSU</a:t>
            </a:r>
            <a:br>
              <a:rPr lang="en-US" dirty="0"/>
            </a:br>
            <a:r>
              <a:rPr lang="en-US" dirty="0"/>
              <a:t>in the fall to purse an MA in Literary and Textual Studies!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Emma Vallandingham, long-haired smiling blonde peering through interior house framing.">
            <a:extLst>
              <a:ext uri="{FF2B5EF4-FFF2-40B4-BE49-F238E27FC236}">
                <a16:creationId xmlns:a16="http://schemas.microsoft.com/office/drawing/2014/main" id="{87398FE9-C4CA-4A49-BE71-A3BCF7053F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973" b="10973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726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Julie </a:t>
            </a:r>
            <a:r>
              <a:rPr lang="en-US" dirty="0" err="1"/>
              <a:t>Steinen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>
            <a:normAutofit/>
          </a:bodyPr>
          <a:lstStyle/>
          <a:p>
            <a:r>
              <a:rPr lang="en-US" b="1" dirty="0"/>
              <a:t>BA, English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</a:t>
            </a:r>
            <a:r>
              <a:rPr lang="en-US" b="1" dirty="0"/>
              <a:t>Much More Than a 'Fiendlike Queen': Rehabilitating Lady Macbeth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r>
              <a:rPr lang="en-US" dirty="0"/>
              <a:t>Hometown: Van Wert, OH</a:t>
            </a:r>
          </a:p>
          <a:p>
            <a:r>
              <a:rPr lang="en-US" dirty="0"/>
              <a:t>Favorite Memory: The friends that I made along the way. I’ve met so many fascinating people that have changed my life and have made my BGSU experience unforgettable. 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Julie Steinen, bespectacled girl with straight shoulder-length blonde hair, smiling, wearing striped tank top.">
            <a:extLst>
              <a:ext uri="{FF2B5EF4-FFF2-40B4-BE49-F238E27FC236}">
                <a16:creationId xmlns:a16="http://schemas.microsoft.com/office/drawing/2014/main" id="{79442D23-0F0C-8A4C-A6D9-7C48BD2511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1875" b="21875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994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Morgan </a:t>
            </a:r>
            <a:r>
              <a:rPr lang="en-US" dirty="0" err="1"/>
              <a:t>fryar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/>
          <a:lstStyle/>
          <a:p>
            <a:r>
              <a:rPr lang="en-US" b="1" dirty="0">
                <a:latin typeface="Univers LT Std 65" panose="020B0603020202020204" pitchFamily="34" charset="77"/>
              </a:rPr>
              <a:t>BA, English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Thesis Title: “</a:t>
            </a:r>
            <a:r>
              <a:rPr lang="en-US" b="1" dirty="0"/>
              <a:t>Voice in Contemporary Fiction: Naïveté, Trauma, and Addiction Told Through Metaphor and Reflective Narration</a:t>
            </a:r>
            <a:r>
              <a:rPr lang="en-US" b="1" dirty="0">
                <a:latin typeface="Univers LT Std 65" panose="020B0603020202020204" pitchFamily="34" charset="77"/>
              </a:rPr>
              <a:t>”</a:t>
            </a:r>
          </a:p>
          <a:p>
            <a:r>
              <a:rPr lang="en-US" dirty="0"/>
              <a:t>Hometown: Wadsworth, OH</a:t>
            </a:r>
          </a:p>
          <a:p>
            <a:r>
              <a:rPr lang="en-US" dirty="0"/>
              <a:t>Future Plans: I’ll be attending the University </a:t>
            </a:r>
            <a:br>
              <a:rPr lang="en-US" dirty="0"/>
            </a:br>
            <a:r>
              <a:rPr lang="en-US" dirty="0"/>
              <a:t>of Illinois at Urbana-Champaign for my Masters in Library Science! 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Photo of Morgan Fryar, blonde smiling girl in black turtleneck and olive pants standing in front of mosaic wall.">
            <a:extLst>
              <a:ext uri="{FF2B5EF4-FFF2-40B4-BE49-F238E27FC236}">
                <a16:creationId xmlns:a16="http://schemas.microsoft.com/office/drawing/2014/main" id="{4AB63F5E-C67A-A54F-BC26-5149DD829E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5880" b="15880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795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116-01ED-634B-BFD6-0AF9F4BC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0" y="380301"/>
            <a:ext cx="4019385" cy="853994"/>
          </a:xfrm>
        </p:spPr>
        <p:txBody>
          <a:bodyPr/>
          <a:lstStyle/>
          <a:p>
            <a:r>
              <a:rPr lang="en-US" dirty="0"/>
              <a:t>Darlene Johnston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3369-8854-B141-BBDC-2AC975D5A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784" y="1400094"/>
            <a:ext cx="4020042" cy="4226975"/>
          </a:xfrm>
        </p:spPr>
        <p:txBody>
          <a:bodyPr>
            <a:normAutofit/>
          </a:bodyPr>
          <a:lstStyle/>
          <a:p>
            <a:r>
              <a:rPr lang="en-US" b="1" dirty="0"/>
              <a:t>PhD, Rhetoric and Writing</a:t>
            </a:r>
          </a:p>
          <a:p>
            <a:r>
              <a:rPr lang="en-US" b="1" dirty="0">
                <a:latin typeface="Univers LT Std 65" panose="020B0603020202020204" pitchFamily="34" charset="77"/>
              </a:rPr>
              <a:t>Dissertation Title: “</a:t>
            </a:r>
            <a:r>
              <a:rPr lang="en-US" b="1" dirty="0"/>
              <a:t>Making Their Voices Heard: How Women in Kosovo Used Amplification to Ensure Representation </a:t>
            </a:r>
            <a:br>
              <a:rPr lang="en-US" b="1" dirty="0"/>
            </a:br>
            <a:r>
              <a:rPr lang="en-US" b="1" dirty="0"/>
              <a:t>in a Newly Created Democracy”</a:t>
            </a:r>
          </a:p>
          <a:p>
            <a:r>
              <a:rPr lang="en-US" dirty="0"/>
              <a:t>Hometown: Bluffton, OH</a:t>
            </a:r>
          </a:p>
          <a:p>
            <a:r>
              <a:rPr lang="en-US" dirty="0"/>
              <a:t>Future Plans: I am currently teaching at Ohio Northern University. </a:t>
            </a:r>
          </a:p>
          <a:p>
            <a:r>
              <a:rPr lang="en-US" dirty="0"/>
              <a:t>Favorite Memory: Getting to know all of the amazing faculty and staff and my truly inspiring fellow classmates.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6DB1E8-8470-CF44-81A9-2451D90C4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9007" y="1307275"/>
            <a:ext cx="3821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Black and white backlit headshot of Darlene Johnston, a smiling woman with long straight hair.">
            <a:extLst>
              <a:ext uri="{FF2B5EF4-FFF2-40B4-BE49-F238E27FC236}">
                <a16:creationId xmlns:a16="http://schemas.microsoft.com/office/drawing/2014/main" id="{3532FB66-91C0-514D-874A-7B2D85E7AB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9375" b="9375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058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5000">
        <p15:prstTrans prst="peelOff"/>
      </p:transition>
    </mc:Choice>
    <mc:Fallback xmlns="">
      <p:transition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Custom 7">
      <a:dk1>
        <a:srgbClr val="6F3E1B"/>
      </a:dk1>
      <a:lt1>
        <a:srgbClr val="FFFFFF"/>
      </a:lt1>
      <a:dk2>
        <a:srgbClr val="6F3E1B"/>
      </a:dk2>
      <a:lt2>
        <a:srgbClr val="DFDBD5"/>
      </a:lt2>
      <a:accent1>
        <a:srgbClr val="FF903E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C4A08EE24E3243846940406E3BD06A" ma:contentTypeVersion="0" ma:contentTypeDescription="Create a new document." ma:contentTypeScope="" ma:versionID="cf161ccc9660c7f5d335b8d2ae5c80e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CBE7C6-B558-4A62-9FAC-20966550EDA0}"/>
</file>

<file path=customXml/itemProps2.xml><?xml version="1.0" encoding="utf-8"?>
<ds:datastoreItem xmlns:ds="http://schemas.openxmlformats.org/officeDocument/2006/customXml" ds:itemID="{BA42D08C-EB42-45CC-B598-D0C9D4298FDE}"/>
</file>

<file path=customXml/itemProps3.xml><?xml version="1.0" encoding="utf-8"?>
<ds:datastoreItem xmlns:ds="http://schemas.openxmlformats.org/officeDocument/2006/customXml" ds:itemID="{E2089FA3-35F5-48CF-BEAD-CAEC35E9B975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492</TotalTime>
  <Words>843</Words>
  <Application>Microsoft Macintosh PowerPoint</Application>
  <PresentationFormat>On-screen Show (4:3)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Gill Sans MT</vt:lpstr>
      <vt:lpstr>Univers LT Std 55 Roman</vt:lpstr>
      <vt:lpstr>Univers LT Std 57 Condensed</vt:lpstr>
      <vt:lpstr>Univers LT Std 65</vt:lpstr>
      <vt:lpstr>Univers LT Std 67 Bold Condense</vt:lpstr>
      <vt:lpstr>Gallery</vt:lpstr>
      <vt:lpstr>CONGRATULATIONS, 2020 GRADUATES!</vt:lpstr>
      <vt:lpstr>Abbey Warschauer</vt:lpstr>
      <vt:lpstr>Jayce Rubel</vt:lpstr>
      <vt:lpstr>Alexis Mills</vt:lpstr>
      <vt:lpstr>Karmann Ludwig</vt:lpstr>
      <vt:lpstr>Emma Vallandingham</vt:lpstr>
      <vt:lpstr>Julie Steinen</vt:lpstr>
      <vt:lpstr>Morgan fryar</vt:lpstr>
      <vt:lpstr>Darlene Johnston</vt:lpstr>
      <vt:lpstr>Michael oshindoro</vt:lpstr>
      <vt:lpstr>Triauna carEy</vt:lpstr>
      <vt:lpstr>Harry Olafsen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 R Berry</dc:creator>
  <cp:lastModifiedBy>Jeanne R Berry</cp:lastModifiedBy>
  <cp:revision>28</cp:revision>
  <dcterms:created xsi:type="dcterms:W3CDTF">2020-05-11T15:36:14Z</dcterms:created>
  <dcterms:modified xsi:type="dcterms:W3CDTF">2020-05-15T15:13:10Z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0x01010039C4A08EE24E3243846940406E3BD06A</vt:lpwstr>
  </property>
</Properties>
</file>