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982" r:id="rId2"/>
    <p:sldMasterId id="2147483999" r:id="rId3"/>
  </p:sldMasterIdLst>
  <p:notesMasterIdLst>
    <p:notesMasterId r:id="rId30"/>
  </p:notesMasterIdLst>
  <p:handoutMasterIdLst>
    <p:handoutMasterId r:id="rId31"/>
  </p:handoutMasterIdLst>
  <p:sldIdLst>
    <p:sldId id="289" r:id="rId4"/>
    <p:sldId id="290" r:id="rId5"/>
    <p:sldId id="291" r:id="rId6"/>
    <p:sldId id="292" r:id="rId7"/>
    <p:sldId id="293" r:id="rId8"/>
    <p:sldId id="294" r:id="rId9"/>
    <p:sldId id="296" r:id="rId10"/>
    <p:sldId id="297" r:id="rId11"/>
    <p:sldId id="311" r:id="rId12"/>
    <p:sldId id="298" r:id="rId13"/>
    <p:sldId id="299" r:id="rId14"/>
    <p:sldId id="300" r:id="rId15"/>
    <p:sldId id="310" r:id="rId16"/>
    <p:sldId id="301" r:id="rId17"/>
    <p:sldId id="302" r:id="rId18"/>
    <p:sldId id="306" r:id="rId19"/>
    <p:sldId id="307" r:id="rId20"/>
    <p:sldId id="308" r:id="rId21"/>
    <p:sldId id="309" r:id="rId22"/>
    <p:sldId id="303" r:id="rId23"/>
    <p:sldId id="304" r:id="rId24"/>
    <p:sldId id="295" r:id="rId25"/>
    <p:sldId id="305" r:id="rId26"/>
    <p:sldId id="286" r:id="rId27"/>
    <p:sldId id="287" r:id="rId28"/>
    <p:sldId id="288"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A Valdez" initials="PAV" lastIdx="1" clrIdx="0">
    <p:extLst>
      <p:ext uri="{19B8F6BF-5375-455C-9EA6-DF929625EA0E}">
        <p15:presenceInfo xmlns:p15="http://schemas.microsoft.com/office/powerpoint/2012/main" userId="S-1-5-21-2052111302-1390067357-839522115-91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AFE"/>
    <a:srgbClr val="5B027E"/>
    <a:srgbClr val="FF7C19"/>
    <a:srgbClr val="4F2C1D"/>
    <a:srgbClr val="FF2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5" autoAdjust="0"/>
    <p:restoredTop sz="91373" autoAdjust="0"/>
  </p:normalViewPr>
  <p:slideViewPr>
    <p:cSldViewPr snapToGrid="0">
      <p:cViewPr varScale="1">
        <p:scale>
          <a:sx n="62" d="100"/>
          <a:sy n="62" d="100"/>
        </p:scale>
        <p:origin x="13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E8D87-B624-4D77-81A8-C383FC9A0B7D}"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en-US"/>
        </a:p>
      </dgm:t>
    </dgm:pt>
    <dgm:pt modelId="{CFED320C-F0FB-47A7-9905-CDF02FEA2D25}">
      <dgm:prSet phldrT="[Text]"/>
      <dgm:spPr/>
      <dgm:t>
        <a:bodyPr/>
        <a:lstStyle/>
        <a:p>
          <a:r>
            <a:rPr lang="en-US" dirty="0"/>
            <a:t>E-service-learning Hybrid Type III</a:t>
          </a:r>
        </a:p>
      </dgm:t>
    </dgm:pt>
    <dgm:pt modelId="{935D36AA-1DE8-4D85-9832-50988A674180}" type="parTrans" cxnId="{1590B6BD-6471-4CD7-B88C-D10D77756199}">
      <dgm:prSet/>
      <dgm:spPr/>
      <dgm:t>
        <a:bodyPr/>
        <a:lstStyle/>
        <a:p>
          <a:endParaRPr lang="en-US"/>
        </a:p>
      </dgm:t>
    </dgm:pt>
    <dgm:pt modelId="{96EAA150-52A9-40D4-AF75-841C15B5A623}" type="sibTrans" cxnId="{1590B6BD-6471-4CD7-B88C-D10D77756199}">
      <dgm:prSet/>
      <dgm:spPr/>
      <dgm:t>
        <a:bodyPr/>
        <a:lstStyle/>
        <a:p>
          <a:endParaRPr lang="en-US"/>
        </a:p>
      </dgm:t>
    </dgm:pt>
    <dgm:pt modelId="{FDB73E28-CC55-4D0B-85C1-E69B113243C0}">
      <dgm:prSet phldrT="[Text]"/>
      <dgm:spPr/>
      <dgm:t>
        <a:bodyPr/>
        <a:lstStyle/>
        <a:p>
          <a:r>
            <a:rPr lang="en-US" dirty="0"/>
            <a:t>Traditional Service-Learning</a:t>
          </a:r>
        </a:p>
        <a:p>
          <a:r>
            <a:rPr lang="en-US" dirty="0"/>
            <a:t> (T-SL)	</a:t>
          </a:r>
        </a:p>
      </dgm:t>
    </dgm:pt>
    <dgm:pt modelId="{5E70F3B8-5CC2-404A-9F34-ED0EEF6EEE14}" type="parTrans" cxnId="{DEA10164-6606-4E62-9689-8550BEEC937E}">
      <dgm:prSet/>
      <dgm:spPr/>
      <dgm:t>
        <a:bodyPr/>
        <a:lstStyle/>
        <a:p>
          <a:endParaRPr lang="en-US"/>
        </a:p>
      </dgm:t>
    </dgm:pt>
    <dgm:pt modelId="{72653C08-3B93-4C2F-A7A3-45DFE17E4E18}" type="sibTrans" cxnId="{DEA10164-6606-4E62-9689-8550BEEC937E}">
      <dgm:prSet/>
      <dgm:spPr/>
      <dgm:t>
        <a:bodyPr/>
        <a:lstStyle/>
        <a:p>
          <a:endParaRPr lang="en-US"/>
        </a:p>
      </dgm:t>
    </dgm:pt>
    <dgm:pt modelId="{E5459460-1B55-4284-8628-001FDC9E2312}">
      <dgm:prSet phldrT="[Text]"/>
      <dgm:spPr/>
      <dgm:t>
        <a:bodyPr/>
        <a:lstStyle/>
        <a:p>
          <a:r>
            <a:rPr lang="en-US" dirty="0"/>
            <a:t>E-Service-Learning Hybrid </a:t>
          </a:r>
        </a:p>
        <a:p>
          <a:r>
            <a:rPr lang="en-US" dirty="0"/>
            <a:t>Type II</a:t>
          </a:r>
        </a:p>
      </dgm:t>
    </dgm:pt>
    <dgm:pt modelId="{FB095C9D-9096-44AE-A316-42EC3CDD91D5}" type="parTrans" cxnId="{CAD2E16B-C681-4588-84AF-C18982C230F4}">
      <dgm:prSet/>
      <dgm:spPr/>
      <dgm:t>
        <a:bodyPr/>
        <a:lstStyle/>
        <a:p>
          <a:endParaRPr lang="en-US"/>
        </a:p>
      </dgm:t>
    </dgm:pt>
    <dgm:pt modelId="{74235216-1039-474D-897A-C48AB1EBF9CE}" type="sibTrans" cxnId="{CAD2E16B-C681-4588-84AF-C18982C230F4}">
      <dgm:prSet/>
      <dgm:spPr/>
      <dgm:t>
        <a:bodyPr/>
        <a:lstStyle/>
        <a:p>
          <a:endParaRPr lang="en-US"/>
        </a:p>
      </dgm:t>
    </dgm:pt>
    <dgm:pt modelId="{9012EBC0-D801-4E9F-8AD0-3FF90F3E7450}">
      <dgm:prSet phldrT="[Text]"/>
      <dgm:spPr/>
      <dgm:t>
        <a:bodyPr/>
        <a:lstStyle/>
        <a:p>
          <a:r>
            <a:rPr lang="en-US" dirty="0"/>
            <a:t>E-Service-Learning Hybrid </a:t>
          </a:r>
        </a:p>
        <a:p>
          <a:r>
            <a:rPr lang="en-US" dirty="0"/>
            <a:t>Type I</a:t>
          </a:r>
        </a:p>
      </dgm:t>
    </dgm:pt>
    <dgm:pt modelId="{14CEE1AD-8929-497D-AC98-BEFD9C69AC56}" type="parTrans" cxnId="{BD5EC32F-F18D-4211-88D9-EBE767293885}">
      <dgm:prSet/>
      <dgm:spPr/>
      <dgm:t>
        <a:bodyPr/>
        <a:lstStyle/>
        <a:p>
          <a:endParaRPr lang="en-US"/>
        </a:p>
      </dgm:t>
    </dgm:pt>
    <dgm:pt modelId="{3E88EC7F-ABDA-470A-98AC-6AE02D9CD1DD}" type="sibTrans" cxnId="{BD5EC32F-F18D-4211-88D9-EBE767293885}">
      <dgm:prSet/>
      <dgm:spPr/>
      <dgm:t>
        <a:bodyPr/>
        <a:lstStyle/>
        <a:p>
          <a:endParaRPr lang="en-US"/>
        </a:p>
      </dgm:t>
    </dgm:pt>
    <dgm:pt modelId="{A538ACE1-7B2D-4921-8F06-BE5B0D0F6B02}">
      <dgm:prSet phldrT="[Text]"/>
      <dgm:spPr/>
      <dgm:t>
        <a:bodyPr/>
        <a:lstStyle/>
        <a:p>
          <a:r>
            <a:rPr lang="en-US" dirty="0"/>
            <a:t>Extreme Service-Learning</a:t>
          </a:r>
        </a:p>
        <a:p>
          <a:r>
            <a:rPr lang="en-US" dirty="0"/>
            <a:t> (XE-SL)</a:t>
          </a:r>
        </a:p>
      </dgm:t>
    </dgm:pt>
    <dgm:pt modelId="{7C25F484-35C9-48AE-B740-7871DF7E07D5}" type="parTrans" cxnId="{72FF4899-FEC9-422E-9C15-B482879FC60C}">
      <dgm:prSet/>
      <dgm:spPr/>
      <dgm:t>
        <a:bodyPr/>
        <a:lstStyle/>
        <a:p>
          <a:endParaRPr lang="en-US"/>
        </a:p>
      </dgm:t>
    </dgm:pt>
    <dgm:pt modelId="{B7A81054-79DE-4371-8AD4-A9BCE11B084C}" type="sibTrans" cxnId="{72FF4899-FEC9-422E-9C15-B482879FC60C}">
      <dgm:prSet/>
      <dgm:spPr/>
      <dgm:t>
        <a:bodyPr/>
        <a:lstStyle/>
        <a:p>
          <a:endParaRPr lang="en-US"/>
        </a:p>
      </dgm:t>
    </dgm:pt>
    <dgm:pt modelId="{388C3179-2FB6-43C4-A33D-DA1AB04B99B5}" type="pres">
      <dgm:prSet presAssocID="{203E8D87-B624-4D77-81A8-C383FC9A0B7D}" presName="diagram" presStyleCnt="0">
        <dgm:presLayoutVars>
          <dgm:chMax val="1"/>
          <dgm:dir/>
          <dgm:animLvl val="ctr"/>
          <dgm:resizeHandles val="exact"/>
        </dgm:presLayoutVars>
      </dgm:prSet>
      <dgm:spPr/>
    </dgm:pt>
    <dgm:pt modelId="{4C22BF27-E4A2-4A90-83E4-A53CB1B6ADBD}" type="pres">
      <dgm:prSet presAssocID="{203E8D87-B624-4D77-81A8-C383FC9A0B7D}" presName="matrix" presStyleCnt="0"/>
      <dgm:spPr/>
    </dgm:pt>
    <dgm:pt modelId="{EC179F3A-1F8D-41B0-8C49-A37C7345F9B3}" type="pres">
      <dgm:prSet presAssocID="{203E8D87-B624-4D77-81A8-C383FC9A0B7D}" presName="tile1" presStyleLbl="node1" presStyleIdx="0" presStyleCnt="4"/>
      <dgm:spPr/>
    </dgm:pt>
    <dgm:pt modelId="{6D417879-AE59-4C17-8595-6AFE2FB532D7}" type="pres">
      <dgm:prSet presAssocID="{203E8D87-B624-4D77-81A8-C383FC9A0B7D}" presName="tile1text" presStyleLbl="node1" presStyleIdx="0" presStyleCnt="4">
        <dgm:presLayoutVars>
          <dgm:chMax val="0"/>
          <dgm:chPref val="0"/>
          <dgm:bulletEnabled val="1"/>
        </dgm:presLayoutVars>
      </dgm:prSet>
      <dgm:spPr/>
    </dgm:pt>
    <dgm:pt modelId="{5254C6C5-5CDC-4BCA-9DC0-4CBFE31952EF}" type="pres">
      <dgm:prSet presAssocID="{203E8D87-B624-4D77-81A8-C383FC9A0B7D}" presName="tile2" presStyleLbl="node1" presStyleIdx="1" presStyleCnt="4"/>
      <dgm:spPr/>
    </dgm:pt>
    <dgm:pt modelId="{50AF4B65-59BD-41E5-9F65-EEBB0EEC9131}" type="pres">
      <dgm:prSet presAssocID="{203E8D87-B624-4D77-81A8-C383FC9A0B7D}" presName="tile2text" presStyleLbl="node1" presStyleIdx="1" presStyleCnt="4">
        <dgm:presLayoutVars>
          <dgm:chMax val="0"/>
          <dgm:chPref val="0"/>
          <dgm:bulletEnabled val="1"/>
        </dgm:presLayoutVars>
      </dgm:prSet>
      <dgm:spPr/>
    </dgm:pt>
    <dgm:pt modelId="{E46CCC21-935B-4AAB-B6E6-532C901EC078}" type="pres">
      <dgm:prSet presAssocID="{203E8D87-B624-4D77-81A8-C383FC9A0B7D}" presName="tile3" presStyleLbl="node1" presStyleIdx="2" presStyleCnt="4"/>
      <dgm:spPr/>
    </dgm:pt>
    <dgm:pt modelId="{D9777B02-472D-4F4D-A4E7-2AA6C4F93348}" type="pres">
      <dgm:prSet presAssocID="{203E8D87-B624-4D77-81A8-C383FC9A0B7D}" presName="tile3text" presStyleLbl="node1" presStyleIdx="2" presStyleCnt="4">
        <dgm:presLayoutVars>
          <dgm:chMax val="0"/>
          <dgm:chPref val="0"/>
          <dgm:bulletEnabled val="1"/>
        </dgm:presLayoutVars>
      </dgm:prSet>
      <dgm:spPr/>
    </dgm:pt>
    <dgm:pt modelId="{4AF4C58E-0385-488A-B294-1833ACED878A}" type="pres">
      <dgm:prSet presAssocID="{203E8D87-B624-4D77-81A8-C383FC9A0B7D}" presName="tile4" presStyleLbl="node1" presStyleIdx="3" presStyleCnt="4"/>
      <dgm:spPr/>
    </dgm:pt>
    <dgm:pt modelId="{3677CC7D-D49A-4E64-A89C-0C9647D9DF79}" type="pres">
      <dgm:prSet presAssocID="{203E8D87-B624-4D77-81A8-C383FC9A0B7D}" presName="tile4text" presStyleLbl="node1" presStyleIdx="3" presStyleCnt="4">
        <dgm:presLayoutVars>
          <dgm:chMax val="0"/>
          <dgm:chPref val="0"/>
          <dgm:bulletEnabled val="1"/>
        </dgm:presLayoutVars>
      </dgm:prSet>
      <dgm:spPr/>
    </dgm:pt>
    <dgm:pt modelId="{9491A58A-9C4B-4023-A1C3-A000BE91353E}" type="pres">
      <dgm:prSet presAssocID="{203E8D87-B624-4D77-81A8-C383FC9A0B7D}" presName="centerTile" presStyleLbl="fgShp" presStyleIdx="0" presStyleCnt="1">
        <dgm:presLayoutVars>
          <dgm:chMax val="0"/>
          <dgm:chPref val="0"/>
        </dgm:presLayoutVars>
      </dgm:prSet>
      <dgm:spPr/>
    </dgm:pt>
  </dgm:ptLst>
  <dgm:cxnLst>
    <dgm:cxn modelId="{F2E7ED2B-FE43-4D85-9625-3FB8096B1D5C}" type="presOf" srcId="{FDB73E28-CC55-4D0B-85C1-E69B113243C0}" destId="{6D417879-AE59-4C17-8595-6AFE2FB532D7}" srcOrd="1" destOrd="0" presId="urn:microsoft.com/office/officeart/2005/8/layout/matrix1"/>
    <dgm:cxn modelId="{BD5EC32F-F18D-4211-88D9-EBE767293885}" srcId="{CFED320C-F0FB-47A7-9905-CDF02FEA2D25}" destId="{9012EBC0-D801-4E9F-8AD0-3FF90F3E7450}" srcOrd="2" destOrd="0" parTransId="{14CEE1AD-8929-497D-AC98-BEFD9C69AC56}" sibTransId="{3E88EC7F-ABDA-470A-98AC-6AE02D9CD1DD}"/>
    <dgm:cxn modelId="{EA9AFD38-9AD2-4336-BD6A-A3A06E5A626F}" type="presOf" srcId="{CFED320C-F0FB-47A7-9905-CDF02FEA2D25}" destId="{9491A58A-9C4B-4023-A1C3-A000BE91353E}" srcOrd="0" destOrd="0" presId="urn:microsoft.com/office/officeart/2005/8/layout/matrix1"/>
    <dgm:cxn modelId="{AC252E3B-23D6-406C-8BD9-55AAEB2BA778}" type="presOf" srcId="{FDB73E28-CC55-4D0B-85C1-E69B113243C0}" destId="{EC179F3A-1F8D-41B0-8C49-A37C7345F9B3}" srcOrd="0" destOrd="0" presId="urn:microsoft.com/office/officeart/2005/8/layout/matrix1"/>
    <dgm:cxn modelId="{DEA10164-6606-4E62-9689-8550BEEC937E}" srcId="{CFED320C-F0FB-47A7-9905-CDF02FEA2D25}" destId="{FDB73E28-CC55-4D0B-85C1-E69B113243C0}" srcOrd="0" destOrd="0" parTransId="{5E70F3B8-5CC2-404A-9F34-ED0EEF6EEE14}" sibTransId="{72653C08-3B93-4C2F-A7A3-45DFE17E4E18}"/>
    <dgm:cxn modelId="{E5C51345-2694-453C-B9EA-01BE84F8EB20}" type="presOf" srcId="{E5459460-1B55-4284-8628-001FDC9E2312}" destId="{5254C6C5-5CDC-4BCA-9DC0-4CBFE31952EF}" srcOrd="0" destOrd="0" presId="urn:microsoft.com/office/officeart/2005/8/layout/matrix1"/>
    <dgm:cxn modelId="{CAD2E16B-C681-4588-84AF-C18982C230F4}" srcId="{CFED320C-F0FB-47A7-9905-CDF02FEA2D25}" destId="{E5459460-1B55-4284-8628-001FDC9E2312}" srcOrd="1" destOrd="0" parTransId="{FB095C9D-9096-44AE-A316-42EC3CDD91D5}" sibTransId="{74235216-1039-474D-897A-C48AB1EBF9CE}"/>
    <dgm:cxn modelId="{A345B352-34C8-4307-A1F0-ACC22BCE67D6}" type="presOf" srcId="{9012EBC0-D801-4E9F-8AD0-3FF90F3E7450}" destId="{E46CCC21-935B-4AAB-B6E6-532C901EC078}" srcOrd="0" destOrd="0" presId="urn:microsoft.com/office/officeart/2005/8/layout/matrix1"/>
    <dgm:cxn modelId="{4BE7F178-82C9-4A8D-B66A-8F15D6ACEBDD}" type="presOf" srcId="{203E8D87-B624-4D77-81A8-C383FC9A0B7D}" destId="{388C3179-2FB6-43C4-A33D-DA1AB04B99B5}" srcOrd="0" destOrd="0" presId="urn:microsoft.com/office/officeart/2005/8/layout/matrix1"/>
    <dgm:cxn modelId="{36CF7E7A-6BAF-4721-9475-99ADD4485531}" type="presOf" srcId="{A538ACE1-7B2D-4921-8F06-BE5B0D0F6B02}" destId="{4AF4C58E-0385-488A-B294-1833ACED878A}" srcOrd="0" destOrd="0" presId="urn:microsoft.com/office/officeart/2005/8/layout/matrix1"/>
    <dgm:cxn modelId="{11A94180-42AE-4DC2-95B1-C712F181EDF8}" type="presOf" srcId="{A538ACE1-7B2D-4921-8F06-BE5B0D0F6B02}" destId="{3677CC7D-D49A-4E64-A89C-0C9647D9DF79}" srcOrd="1" destOrd="0" presId="urn:microsoft.com/office/officeart/2005/8/layout/matrix1"/>
    <dgm:cxn modelId="{6C0E9F90-93A2-4630-AB31-321BB2C0513E}" type="presOf" srcId="{9012EBC0-D801-4E9F-8AD0-3FF90F3E7450}" destId="{D9777B02-472D-4F4D-A4E7-2AA6C4F93348}" srcOrd="1" destOrd="0" presId="urn:microsoft.com/office/officeart/2005/8/layout/matrix1"/>
    <dgm:cxn modelId="{72FF4899-FEC9-422E-9C15-B482879FC60C}" srcId="{CFED320C-F0FB-47A7-9905-CDF02FEA2D25}" destId="{A538ACE1-7B2D-4921-8F06-BE5B0D0F6B02}" srcOrd="3" destOrd="0" parTransId="{7C25F484-35C9-48AE-B740-7871DF7E07D5}" sibTransId="{B7A81054-79DE-4371-8AD4-A9BCE11B084C}"/>
    <dgm:cxn modelId="{1590B6BD-6471-4CD7-B88C-D10D77756199}" srcId="{203E8D87-B624-4D77-81A8-C383FC9A0B7D}" destId="{CFED320C-F0FB-47A7-9905-CDF02FEA2D25}" srcOrd="0" destOrd="0" parTransId="{935D36AA-1DE8-4D85-9832-50988A674180}" sibTransId="{96EAA150-52A9-40D4-AF75-841C15B5A623}"/>
    <dgm:cxn modelId="{0D1EA5E5-57F4-422A-BC7D-73BA8E1010FF}" type="presOf" srcId="{E5459460-1B55-4284-8628-001FDC9E2312}" destId="{50AF4B65-59BD-41E5-9F65-EEBB0EEC9131}" srcOrd="1" destOrd="0" presId="urn:microsoft.com/office/officeart/2005/8/layout/matrix1"/>
    <dgm:cxn modelId="{D21778C9-41C6-4DCC-8F97-C4B16DAC52C9}" type="presParOf" srcId="{388C3179-2FB6-43C4-A33D-DA1AB04B99B5}" destId="{4C22BF27-E4A2-4A90-83E4-A53CB1B6ADBD}" srcOrd="0" destOrd="0" presId="urn:microsoft.com/office/officeart/2005/8/layout/matrix1"/>
    <dgm:cxn modelId="{FCE548B9-7244-44E5-99E6-9E5733D92882}" type="presParOf" srcId="{4C22BF27-E4A2-4A90-83E4-A53CB1B6ADBD}" destId="{EC179F3A-1F8D-41B0-8C49-A37C7345F9B3}" srcOrd="0" destOrd="0" presId="urn:microsoft.com/office/officeart/2005/8/layout/matrix1"/>
    <dgm:cxn modelId="{3CBE7AA6-9AF5-4053-A15C-D1EE3E85864A}" type="presParOf" srcId="{4C22BF27-E4A2-4A90-83E4-A53CB1B6ADBD}" destId="{6D417879-AE59-4C17-8595-6AFE2FB532D7}" srcOrd="1" destOrd="0" presId="urn:microsoft.com/office/officeart/2005/8/layout/matrix1"/>
    <dgm:cxn modelId="{F3E04BAC-5754-454A-BB85-CD3F40791931}" type="presParOf" srcId="{4C22BF27-E4A2-4A90-83E4-A53CB1B6ADBD}" destId="{5254C6C5-5CDC-4BCA-9DC0-4CBFE31952EF}" srcOrd="2" destOrd="0" presId="urn:microsoft.com/office/officeart/2005/8/layout/matrix1"/>
    <dgm:cxn modelId="{3D5E0715-4EC7-41E9-A86D-4896E57B13A6}" type="presParOf" srcId="{4C22BF27-E4A2-4A90-83E4-A53CB1B6ADBD}" destId="{50AF4B65-59BD-41E5-9F65-EEBB0EEC9131}" srcOrd="3" destOrd="0" presId="urn:microsoft.com/office/officeart/2005/8/layout/matrix1"/>
    <dgm:cxn modelId="{1BDEED60-B063-4906-BF0F-C011EF4DFC42}" type="presParOf" srcId="{4C22BF27-E4A2-4A90-83E4-A53CB1B6ADBD}" destId="{E46CCC21-935B-4AAB-B6E6-532C901EC078}" srcOrd="4" destOrd="0" presId="urn:microsoft.com/office/officeart/2005/8/layout/matrix1"/>
    <dgm:cxn modelId="{39A8A84D-2354-4B79-B825-735C99FD6DD4}" type="presParOf" srcId="{4C22BF27-E4A2-4A90-83E4-A53CB1B6ADBD}" destId="{D9777B02-472D-4F4D-A4E7-2AA6C4F93348}" srcOrd="5" destOrd="0" presId="urn:microsoft.com/office/officeart/2005/8/layout/matrix1"/>
    <dgm:cxn modelId="{3A2A5119-1BCF-4086-950E-F0766C373568}" type="presParOf" srcId="{4C22BF27-E4A2-4A90-83E4-A53CB1B6ADBD}" destId="{4AF4C58E-0385-488A-B294-1833ACED878A}" srcOrd="6" destOrd="0" presId="urn:microsoft.com/office/officeart/2005/8/layout/matrix1"/>
    <dgm:cxn modelId="{3E3768F5-C7AB-48EA-A9F0-CD60F5CCC1B8}" type="presParOf" srcId="{4C22BF27-E4A2-4A90-83E4-A53CB1B6ADBD}" destId="{3677CC7D-D49A-4E64-A89C-0C9647D9DF79}" srcOrd="7" destOrd="0" presId="urn:microsoft.com/office/officeart/2005/8/layout/matrix1"/>
    <dgm:cxn modelId="{020BB997-0DA5-4E44-B72E-B92657134043}" type="presParOf" srcId="{388C3179-2FB6-43C4-A33D-DA1AB04B99B5}" destId="{9491A58A-9C4B-4023-A1C3-A000BE91353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9F3A-1F8D-41B0-8C49-A37C7345F9B3}">
      <dsp:nvSpPr>
        <dsp:cNvPr id="0" name=""/>
        <dsp:cNvSpPr/>
      </dsp:nvSpPr>
      <dsp:spPr>
        <a:xfrm rot="16200000">
          <a:off x="1018301" y="-1018301"/>
          <a:ext cx="1483210" cy="3519814"/>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Traditional Service-Learning</a:t>
          </a:r>
        </a:p>
        <a:p>
          <a:pPr marL="0" lvl="0" indent="0" algn="ctr" defTabSz="800100">
            <a:lnSpc>
              <a:spcPct val="90000"/>
            </a:lnSpc>
            <a:spcBef>
              <a:spcPct val="0"/>
            </a:spcBef>
            <a:spcAft>
              <a:spcPct val="35000"/>
            </a:spcAft>
            <a:buNone/>
          </a:pPr>
          <a:r>
            <a:rPr lang="en-US" sz="1800" kern="1200" dirty="0"/>
            <a:t> (T-SL)	</a:t>
          </a:r>
        </a:p>
      </dsp:txBody>
      <dsp:txXfrm rot="5400000">
        <a:off x="0" y="0"/>
        <a:ext cx="3519814" cy="1112407"/>
      </dsp:txXfrm>
    </dsp:sp>
    <dsp:sp modelId="{5254C6C5-5CDC-4BCA-9DC0-4CBFE31952EF}">
      <dsp:nvSpPr>
        <dsp:cNvPr id="0" name=""/>
        <dsp:cNvSpPr/>
      </dsp:nvSpPr>
      <dsp:spPr>
        <a:xfrm>
          <a:off x="3519814" y="0"/>
          <a:ext cx="3519814" cy="148321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E-Service-Learning Hybrid </a:t>
          </a:r>
        </a:p>
        <a:p>
          <a:pPr marL="0" lvl="0" indent="0" algn="ctr" defTabSz="800100">
            <a:lnSpc>
              <a:spcPct val="90000"/>
            </a:lnSpc>
            <a:spcBef>
              <a:spcPct val="0"/>
            </a:spcBef>
            <a:spcAft>
              <a:spcPct val="35000"/>
            </a:spcAft>
            <a:buNone/>
          </a:pPr>
          <a:r>
            <a:rPr lang="en-US" sz="1800" kern="1200" dirty="0"/>
            <a:t>Type II</a:t>
          </a:r>
        </a:p>
      </dsp:txBody>
      <dsp:txXfrm>
        <a:off x="3519814" y="0"/>
        <a:ext cx="3519814" cy="1112407"/>
      </dsp:txXfrm>
    </dsp:sp>
    <dsp:sp modelId="{E46CCC21-935B-4AAB-B6E6-532C901EC078}">
      <dsp:nvSpPr>
        <dsp:cNvPr id="0" name=""/>
        <dsp:cNvSpPr/>
      </dsp:nvSpPr>
      <dsp:spPr>
        <a:xfrm rot="10800000">
          <a:off x="0" y="1483210"/>
          <a:ext cx="3519814" cy="148321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E-Service-Learning Hybrid </a:t>
          </a:r>
        </a:p>
        <a:p>
          <a:pPr marL="0" lvl="0" indent="0" algn="ctr" defTabSz="800100">
            <a:lnSpc>
              <a:spcPct val="90000"/>
            </a:lnSpc>
            <a:spcBef>
              <a:spcPct val="0"/>
            </a:spcBef>
            <a:spcAft>
              <a:spcPct val="35000"/>
            </a:spcAft>
            <a:buNone/>
          </a:pPr>
          <a:r>
            <a:rPr lang="en-US" sz="1800" kern="1200" dirty="0"/>
            <a:t>Type I</a:t>
          </a:r>
        </a:p>
      </dsp:txBody>
      <dsp:txXfrm rot="10800000">
        <a:off x="0" y="1854013"/>
        <a:ext cx="3519814" cy="1112407"/>
      </dsp:txXfrm>
    </dsp:sp>
    <dsp:sp modelId="{4AF4C58E-0385-488A-B294-1833ACED878A}">
      <dsp:nvSpPr>
        <dsp:cNvPr id="0" name=""/>
        <dsp:cNvSpPr/>
      </dsp:nvSpPr>
      <dsp:spPr>
        <a:xfrm rot="5400000">
          <a:off x="4538115" y="464908"/>
          <a:ext cx="1483210" cy="3519814"/>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Extreme Service-Learning</a:t>
          </a:r>
        </a:p>
        <a:p>
          <a:pPr marL="0" lvl="0" indent="0" algn="ctr" defTabSz="800100">
            <a:lnSpc>
              <a:spcPct val="90000"/>
            </a:lnSpc>
            <a:spcBef>
              <a:spcPct val="0"/>
            </a:spcBef>
            <a:spcAft>
              <a:spcPct val="35000"/>
            </a:spcAft>
            <a:buNone/>
          </a:pPr>
          <a:r>
            <a:rPr lang="en-US" sz="1800" kern="1200" dirty="0"/>
            <a:t> (XE-SL)</a:t>
          </a:r>
        </a:p>
      </dsp:txBody>
      <dsp:txXfrm rot="-5400000">
        <a:off x="3519814" y="1854013"/>
        <a:ext cx="3519814" cy="1112407"/>
      </dsp:txXfrm>
    </dsp:sp>
    <dsp:sp modelId="{9491A58A-9C4B-4023-A1C3-A000BE91353E}">
      <dsp:nvSpPr>
        <dsp:cNvPr id="0" name=""/>
        <dsp:cNvSpPr/>
      </dsp:nvSpPr>
      <dsp:spPr>
        <a:xfrm>
          <a:off x="2463869" y="1112407"/>
          <a:ext cx="2111888" cy="741605"/>
        </a:xfrm>
        <a:prstGeom prst="roundRect">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E-service-learning Hybrid Type III</a:t>
          </a:r>
        </a:p>
      </dsp:txBody>
      <dsp:txXfrm>
        <a:off x="2500071" y="1148609"/>
        <a:ext cx="2039484" cy="66920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sz="quarter" idx="1"/>
          </p:nvPr>
        </p:nvSpPr>
        <p:spPr>
          <a:xfrm>
            <a:off x="3978132" y="0"/>
            <a:ext cx="3043344" cy="467071"/>
          </a:xfrm>
          <a:prstGeom prst="rect">
            <a:avLst/>
          </a:prstGeom>
        </p:spPr>
        <p:txBody>
          <a:bodyPr vert="horz" lIns="93315" tIns="46658" rIns="93315" bIns="46658" rtlCol="0"/>
          <a:lstStyle>
            <a:lvl1pPr algn="r">
              <a:defRPr sz="1200"/>
            </a:lvl1pPr>
          </a:lstStyle>
          <a:p>
            <a:fld id="{30F64962-2EA5-4F5F-9BC7-D190F02D2607}" type="datetimeFigureOut">
              <a:rPr lang="en-US" smtClean="0"/>
              <a:t>10/17/2020</a:t>
            </a:fld>
            <a:endParaRPr lang="en-US"/>
          </a:p>
        </p:txBody>
      </p:sp>
      <p:sp>
        <p:nvSpPr>
          <p:cNvPr id="4" name="Footer Placeholder 3"/>
          <p:cNvSpPr>
            <a:spLocks noGrp="1"/>
          </p:cNvSpPr>
          <p:nvPr>
            <p:ph type="ftr" sz="quarter" idx="2"/>
          </p:nvPr>
        </p:nvSpPr>
        <p:spPr>
          <a:xfrm>
            <a:off x="0" y="8842031"/>
            <a:ext cx="3043344" cy="467070"/>
          </a:xfrm>
          <a:prstGeom prst="rect">
            <a:avLst/>
          </a:prstGeom>
        </p:spPr>
        <p:txBody>
          <a:bodyPr vert="horz" lIns="93315" tIns="46658" rIns="93315"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1"/>
            <a:ext cx="3043344" cy="467070"/>
          </a:xfrm>
          <a:prstGeom prst="rect">
            <a:avLst/>
          </a:prstGeom>
        </p:spPr>
        <p:txBody>
          <a:bodyPr vert="horz" lIns="93315" tIns="46658" rIns="93315" bIns="46658" rtlCol="0" anchor="b"/>
          <a:lstStyle>
            <a:lvl1pPr algn="r">
              <a:defRPr sz="1200"/>
            </a:lvl1pPr>
          </a:lstStyle>
          <a:p>
            <a:fld id="{5E24E39D-495B-4B98-9EBE-7D89021401F3}" type="slidenum">
              <a:rPr lang="en-US" smtClean="0"/>
              <a:t>‹#›</a:t>
            </a:fld>
            <a:endParaRPr lang="en-US"/>
          </a:p>
        </p:txBody>
      </p:sp>
    </p:spTree>
    <p:extLst>
      <p:ext uri="{BB962C8B-B14F-4D97-AF65-F5344CB8AC3E}">
        <p14:creationId xmlns:p14="http://schemas.microsoft.com/office/powerpoint/2010/main" val="1260222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2" y="0"/>
            <a:ext cx="3043344" cy="467071"/>
          </a:xfrm>
          <a:prstGeom prst="rect">
            <a:avLst/>
          </a:prstGeom>
        </p:spPr>
        <p:txBody>
          <a:bodyPr vert="horz" lIns="93315" tIns="46658" rIns="93315" bIns="46658" rtlCol="0"/>
          <a:lstStyle>
            <a:lvl1pPr algn="r">
              <a:defRPr sz="1200"/>
            </a:lvl1pPr>
          </a:lstStyle>
          <a:p>
            <a:fld id="{E5AC807A-082D-4988-B53C-D20818281666}" type="datetimeFigureOut">
              <a:rPr lang="en-US" smtClean="0"/>
              <a:t>10/17/2020</a:t>
            </a:fld>
            <a:endParaRPr lang="en-US"/>
          </a:p>
        </p:txBody>
      </p:sp>
      <p:sp>
        <p:nvSpPr>
          <p:cNvPr id="4" name="Slide Image Placeholder 3"/>
          <p:cNvSpPr>
            <a:spLocks noGrp="1" noRot="1" noChangeAspect="1"/>
          </p:cNvSpPr>
          <p:nvPr>
            <p:ph type="sldImg" idx="2"/>
          </p:nvPr>
        </p:nvSpPr>
        <p:spPr>
          <a:xfrm>
            <a:off x="1417638" y="1163638"/>
            <a:ext cx="4189412" cy="3141662"/>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15" tIns="46658" rIns="93315"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4" cy="467070"/>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4" cy="467070"/>
          </a:xfrm>
          <a:prstGeom prst="rect">
            <a:avLst/>
          </a:prstGeom>
        </p:spPr>
        <p:txBody>
          <a:bodyPr vert="horz" lIns="93315" tIns="46658" rIns="93315" bIns="46658" rtlCol="0" anchor="b"/>
          <a:lstStyle>
            <a:lvl1pPr algn="r">
              <a:defRPr sz="1200"/>
            </a:lvl1pPr>
          </a:lstStyle>
          <a:p>
            <a:fld id="{7C80FFED-6028-4D8B-A58F-150F91774566}" type="slidenum">
              <a:rPr lang="en-US" smtClean="0"/>
              <a:t>‹#›</a:t>
            </a:fld>
            <a:endParaRPr lang="en-US"/>
          </a:p>
        </p:txBody>
      </p:sp>
    </p:spTree>
    <p:extLst>
      <p:ext uri="{BB962C8B-B14F-4D97-AF65-F5344CB8AC3E}">
        <p14:creationId xmlns:p14="http://schemas.microsoft.com/office/powerpoint/2010/main" val="12505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0FFED-6028-4D8B-A58F-150F91774566}" type="slidenum">
              <a:rPr lang="en-US" smtClean="0"/>
              <a:t>3</a:t>
            </a:fld>
            <a:endParaRPr lang="en-US"/>
          </a:p>
        </p:txBody>
      </p:sp>
    </p:spTree>
    <p:extLst>
      <p:ext uri="{BB962C8B-B14F-4D97-AF65-F5344CB8AC3E}">
        <p14:creationId xmlns:p14="http://schemas.microsoft.com/office/powerpoint/2010/main" val="259705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A faculty member in biology teaches an ecology class for junior and senior level students.  For the course students take field trips to local parks and conservancies.  During the field trips they learn from representatives from the park about the ecology of the location.  At the end of the class students are asked to write a final paper to demonstrate their cumulative learning about ecology.  The faculty member establishes a criteria for this paper that the students must incorporate how the field trips and conversations with park representatives informed their learning.  </a:t>
            </a:r>
          </a:p>
          <a:p>
            <a:endParaRPr lang="en-US" dirty="0"/>
          </a:p>
        </p:txBody>
      </p:sp>
      <p:sp>
        <p:nvSpPr>
          <p:cNvPr id="4" name="Slide Number Placeholder 3"/>
          <p:cNvSpPr>
            <a:spLocks noGrp="1"/>
          </p:cNvSpPr>
          <p:nvPr>
            <p:ph type="sldNum" sz="quarter" idx="10"/>
          </p:nvPr>
        </p:nvSpPr>
        <p:spPr/>
        <p:txBody>
          <a:bodyPr/>
          <a:lstStyle/>
          <a:p>
            <a:fld id="{7C80FFED-6028-4D8B-A58F-150F91774566}" type="slidenum">
              <a:rPr lang="en-US" smtClean="0"/>
              <a:t>4</a:t>
            </a:fld>
            <a:endParaRPr lang="en-US"/>
          </a:p>
        </p:txBody>
      </p:sp>
    </p:spTree>
    <p:extLst>
      <p:ext uri="{BB962C8B-B14F-4D97-AF65-F5344CB8AC3E}">
        <p14:creationId xmlns:p14="http://schemas.microsoft.com/office/powerpoint/2010/main" val="321623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 – Reflection activities integrated throughout the course that are both formal and informal.  </a:t>
            </a:r>
          </a:p>
          <a:p>
            <a:r>
              <a:rPr lang="en-US" dirty="0"/>
              <a:t>Connected – Ensure</a:t>
            </a:r>
            <a:r>
              <a:rPr lang="en-US" baseline="0" dirty="0"/>
              <a:t> students connect the academic and the experiential</a:t>
            </a:r>
          </a:p>
          <a:p>
            <a:r>
              <a:rPr lang="en-US" baseline="0" dirty="0"/>
              <a:t>Challenging – Students should be asked to examine their experiences, identify their biases and assumptions, and how that applies to their learning.</a:t>
            </a:r>
          </a:p>
          <a:p>
            <a:r>
              <a:rPr lang="en-US" baseline="0" dirty="0"/>
              <a:t>Contextualized – The reflection activities you incorporate should complement and align with the course.  For example, if you are teaching a capstone course </a:t>
            </a:r>
            <a:endParaRPr lang="en-US" dirty="0"/>
          </a:p>
          <a:p>
            <a:endParaRPr lang="en-US" dirty="0"/>
          </a:p>
        </p:txBody>
      </p:sp>
      <p:sp>
        <p:nvSpPr>
          <p:cNvPr id="4" name="Slide Number Placeholder 3"/>
          <p:cNvSpPr>
            <a:spLocks noGrp="1"/>
          </p:cNvSpPr>
          <p:nvPr>
            <p:ph type="sldNum" sz="quarter" idx="10"/>
          </p:nvPr>
        </p:nvSpPr>
        <p:spPr/>
        <p:txBody>
          <a:bodyPr/>
          <a:lstStyle/>
          <a:p>
            <a:fld id="{7C80FFED-6028-4D8B-A58F-150F91774566}" type="slidenum">
              <a:rPr lang="en-US" smtClean="0"/>
              <a:t>11</a:t>
            </a:fld>
            <a:endParaRPr lang="en-US"/>
          </a:p>
        </p:txBody>
      </p:sp>
    </p:spTree>
    <p:extLst>
      <p:ext uri="{BB962C8B-B14F-4D97-AF65-F5344CB8AC3E}">
        <p14:creationId xmlns:p14="http://schemas.microsoft.com/office/powerpoint/2010/main" val="304007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Tree>
    <p:extLst>
      <p:ext uri="{BB962C8B-B14F-4D97-AF65-F5344CB8AC3E}">
        <p14:creationId xmlns:p14="http://schemas.microsoft.com/office/powerpoint/2010/main" val="263629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in bold lend themselves well to reflection activities.  For example a human bias assessment can be a pre-reflection activity integrated into the course.  A reflection assignment asking students to mine their past experiences and apply course content that is relevant to their past lived experiences can help with the content meaning.</a:t>
            </a:r>
          </a:p>
          <a:p>
            <a:endParaRPr lang="en-US" dirty="0"/>
          </a:p>
        </p:txBody>
      </p:sp>
      <p:sp>
        <p:nvSpPr>
          <p:cNvPr id="4" name="Slide Number Placeholder 3"/>
          <p:cNvSpPr>
            <a:spLocks noGrp="1"/>
          </p:cNvSpPr>
          <p:nvPr>
            <p:ph type="sldNum" sz="quarter" idx="10"/>
          </p:nvPr>
        </p:nvSpPr>
        <p:spPr/>
        <p:txBody>
          <a:bodyPr/>
          <a:lstStyle/>
          <a:p>
            <a:fld id="{7C80FFED-6028-4D8B-A58F-150F91774566}" type="slidenum">
              <a:rPr lang="en-US" smtClean="0"/>
              <a:t>18</a:t>
            </a:fld>
            <a:endParaRPr lang="en-US"/>
          </a:p>
        </p:txBody>
      </p:sp>
    </p:spTree>
    <p:extLst>
      <p:ext uri="{BB962C8B-B14F-4D97-AF65-F5344CB8AC3E}">
        <p14:creationId xmlns:p14="http://schemas.microsoft.com/office/powerpoint/2010/main" val="345497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and civic learning outcomes</a:t>
            </a:r>
            <a:r>
              <a:rPr lang="en-US" baseline="0" dirty="0"/>
              <a:t> can be contextualized differently now in light of COVID-19.  A common crisis we are all experiencing and there are new opportunities to examine how each discipline is relevant to addressing this wicked problem.  </a:t>
            </a:r>
          </a:p>
          <a:p>
            <a:endParaRPr lang="en-US" baseline="0" dirty="0"/>
          </a:p>
          <a:p>
            <a:r>
              <a:rPr lang="en-US" baseline="0" dirty="0"/>
              <a:t>As in the past faculty members may choose what mode of activity will best supplement the academic content of a course.  Direct community engagement and indirect community engagement are still available options.  Do not rule out direct engagement, but instead there may be different ways it is implemented.</a:t>
            </a:r>
          </a:p>
          <a:p>
            <a:endParaRPr lang="en-US" baseline="0" dirty="0"/>
          </a:p>
          <a:p>
            <a:r>
              <a:rPr lang="en-US" baseline="0" dirty="0"/>
              <a:t>Safety of students and those they serve has always been integrated into CBL. However, there is heightened focus on safety related to contagious diseases spread, which will have to be factored into design, activities, and reflection.</a:t>
            </a:r>
          </a:p>
          <a:p>
            <a:endParaRPr lang="en-US" baseline="0" dirty="0"/>
          </a:p>
          <a:p>
            <a:r>
              <a:rPr lang="en-US" baseline="0" dirty="0"/>
              <a:t>New considerations for flexibility of community-based activities.  Design for nimbleness.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Course type– first-year course, general education course, seminar, capstone, internship/field experience will impact your design.</a:t>
            </a:r>
          </a:p>
          <a:p>
            <a:endParaRPr lang="en-US" dirty="0"/>
          </a:p>
          <a:p>
            <a:endParaRPr lang="en-US" dirty="0"/>
          </a:p>
        </p:txBody>
      </p:sp>
      <p:sp>
        <p:nvSpPr>
          <p:cNvPr id="4" name="Slide Number Placeholder 3"/>
          <p:cNvSpPr>
            <a:spLocks noGrp="1"/>
          </p:cNvSpPr>
          <p:nvPr>
            <p:ph type="sldNum" sz="quarter" idx="10"/>
          </p:nvPr>
        </p:nvSpPr>
        <p:spPr/>
        <p:txBody>
          <a:bodyPr/>
          <a:lstStyle/>
          <a:p>
            <a:fld id="{7C80FFED-6028-4D8B-A58F-150F91774566}" type="slidenum">
              <a:rPr lang="en-US" smtClean="0"/>
              <a:t>19</a:t>
            </a:fld>
            <a:endParaRPr lang="en-US"/>
          </a:p>
        </p:txBody>
      </p:sp>
    </p:spTree>
    <p:extLst>
      <p:ext uri="{BB962C8B-B14F-4D97-AF65-F5344CB8AC3E}">
        <p14:creationId xmlns:p14="http://schemas.microsoft.com/office/powerpoint/2010/main" val="67121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A faculty member in education teaches a required infant and toddler child development course in which all early inclusive childhood majors must complete.  In this course the faculty member assigns a project that students are to complete in small teams or individually over the entirety of the semester.  They must work with a local child development or child care facility to provide free service, but also to observe infant and toddler development in person.  Part of the observation is to identify ways to apply child development theory they are learning in the classroom.  As a requirement of their final project, students are expected to observe a need at their community partner site, apply their knowledge in inclusive child development, and propose a solution that could help to meet that need.  The students are expected to work closely with their community partner on developing the solution and are also expected to seek guidance from a expert/consultant relevant to their solution.  For example, a student may notice that toddlers struggle with dexterity and fine motor skills, and thus the standard crayon sizes are not conducive for use by toddlers. The solution is to create a large, easily </a:t>
            </a:r>
            <a:r>
              <a:rPr lang="en-US" sz="1200" kern="0" dirty="0" err="1"/>
              <a:t>gripable</a:t>
            </a:r>
            <a:r>
              <a:rPr lang="en-US" sz="1200" kern="0" dirty="0"/>
              <a:t> crayon to fit better in a toddler’s hand.  The students then present their solution at a end of semester showcase where community partners and other supporters come to review their projects and offer any feedback.  </a:t>
            </a:r>
          </a:p>
          <a:p>
            <a:endParaRPr lang="en-US" dirty="0"/>
          </a:p>
        </p:txBody>
      </p:sp>
      <p:sp>
        <p:nvSpPr>
          <p:cNvPr id="4" name="Slide Number Placeholder 3"/>
          <p:cNvSpPr>
            <a:spLocks noGrp="1"/>
          </p:cNvSpPr>
          <p:nvPr>
            <p:ph type="sldNum" sz="quarter" idx="10"/>
          </p:nvPr>
        </p:nvSpPr>
        <p:spPr/>
        <p:txBody>
          <a:bodyPr/>
          <a:lstStyle/>
          <a:p>
            <a:fld id="{7C80FFED-6028-4D8B-A58F-150F91774566}" type="slidenum">
              <a:rPr lang="en-US" smtClean="0"/>
              <a:t>22</a:t>
            </a:fld>
            <a:endParaRPr lang="en-US"/>
          </a:p>
        </p:txBody>
      </p:sp>
    </p:spTree>
    <p:extLst>
      <p:ext uri="{BB962C8B-B14F-4D97-AF65-F5344CB8AC3E}">
        <p14:creationId xmlns:p14="http://schemas.microsoft.com/office/powerpoint/2010/main" val="112869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367247468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233074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806353069"/>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47385148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72452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1281898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78128F-6CA4-4FB9-B351-559DA4FDB76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4160923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78128F-6CA4-4FB9-B351-559DA4FDB767}"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34291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78128F-6CA4-4FB9-B351-559DA4FDB767}"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387504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8128F-6CA4-4FB9-B351-559DA4FDB767}"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2350527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78128F-6CA4-4FB9-B351-559DA4FDB76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166179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9034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78128F-6CA4-4FB9-B351-559DA4FDB76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145416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92513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2898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167965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7120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1408942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2588905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334613087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amp; Bullets Photos">
    <p:spTree>
      <p:nvGrpSpPr>
        <p:cNvPr id="1" name=""/>
        <p:cNvGrpSpPr/>
        <p:nvPr/>
      </p:nvGrpSpPr>
      <p:grpSpPr>
        <a:xfrm>
          <a:off x="0" y="0"/>
          <a:ext cx="0" cy="0"/>
          <a:chOff x="0" y="0"/>
          <a:chExt cx="0" cy="0"/>
        </a:xfrm>
      </p:grpSpPr>
      <p:sp>
        <p:nvSpPr>
          <p:cNvPr id="75" name="Shape 75"/>
          <p:cNvSpPr/>
          <p:nvPr/>
        </p:nvSpPr>
        <p:spPr>
          <a:xfrm>
            <a:off x="82588" y="92959"/>
            <a:ext cx="8978825" cy="208246"/>
          </a:xfrm>
          <a:prstGeom prst="rect">
            <a:avLst/>
          </a:prstGeom>
          <a:solidFill>
            <a:srgbClr val="572600"/>
          </a:solidFill>
          <a:ln w="12700">
            <a:miter lim="400000"/>
          </a:ln>
        </p:spPr>
        <p:txBody>
          <a:bodyPr lIns="35719" tIns="35719" rIns="35719" bIns="35719" anchor="ctr"/>
          <a:lstStyle/>
          <a:p>
            <a:pPr>
              <a:defRPr sz="2400">
                <a:solidFill>
                  <a:srgbClr val="FFFFFF"/>
                </a:solidFill>
              </a:defRPr>
            </a:pPr>
            <a:endParaRPr sz="1687"/>
          </a:p>
        </p:txBody>
      </p:sp>
      <p:sp>
        <p:nvSpPr>
          <p:cNvPr id="76" name="Shape 76"/>
          <p:cNvSpPr/>
          <p:nvPr/>
        </p:nvSpPr>
        <p:spPr>
          <a:xfrm>
            <a:off x="8166467" y="389228"/>
            <a:ext cx="892969" cy="614575"/>
          </a:xfrm>
          <a:prstGeom prst="rect">
            <a:avLst/>
          </a:prstGeom>
          <a:solidFill>
            <a:srgbClr val="F47932"/>
          </a:solidFill>
          <a:ln w="12700">
            <a:miter lim="400000"/>
          </a:ln>
        </p:spPr>
        <p:txBody>
          <a:bodyPr lIns="35719" tIns="35719" rIns="35719" bIns="35719" anchor="ctr"/>
          <a:lstStyle/>
          <a:p>
            <a:pPr>
              <a:defRPr sz="2400">
                <a:solidFill>
                  <a:srgbClr val="FFFFFF"/>
                </a:solidFill>
              </a:defRPr>
            </a:pPr>
            <a:endParaRPr sz="1687"/>
          </a:p>
        </p:txBody>
      </p:sp>
      <p:sp>
        <p:nvSpPr>
          <p:cNvPr id="77" name="Shape 77"/>
          <p:cNvSpPr/>
          <p:nvPr/>
        </p:nvSpPr>
        <p:spPr>
          <a:xfrm>
            <a:off x="7671219" y="389228"/>
            <a:ext cx="403407" cy="614575"/>
          </a:xfrm>
          <a:prstGeom prst="rect">
            <a:avLst/>
          </a:prstGeom>
          <a:solidFill>
            <a:srgbClr val="DBB38E"/>
          </a:solidFill>
          <a:ln w="12700">
            <a:miter lim="400000"/>
          </a:ln>
        </p:spPr>
        <p:txBody>
          <a:bodyPr lIns="35719" tIns="35719" rIns="35719" bIns="35719" anchor="ctr"/>
          <a:lstStyle/>
          <a:p>
            <a:pPr>
              <a:defRPr sz="2400">
                <a:solidFill>
                  <a:srgbClr val="FFFFFF"/>
                </a:solidFill>
              </a:defRPr>
            </a:pPr>
            <a:endParaRPr sz="1687"/>
          </a:p>
        </p:txBody>
      </p:sp>
      <p:sp>
        <p:nvSpPr>
          <p:cNvPr id="14" name="Shape 90"/>
          <p:cNvSpPr/>
          <p:nvPr userDrawn="1"/>
        </p:nvSpPr>
        <p:spPr>
          <a:xfrm>
            <a:off x="4938529" y="6436441"/>
            <a:ext cx="4120907" cy="339329"/>
          </a:xfrm>
          <a:prstGeom prst="rect">
            <a:avLst/>
          </a:prstGeom>
          <a:solidFill>
            <a:srgbClr val="572600"/>
          </a:solidFill>
          <a:ln w="12700">
            <a:miter lim="400000"/>
          </a:ln>
        </p:spPr>
        <p:txBody>
          <a:bodyPr lIns="35719" tIns="35719" rIns="35719" bIns="35719" anchor="ctr"/>
          <a:lstStyle/>
          <a:p>
            <a:pPr>
              <a:defRPr sz="2400">
                <a:solidFill>
                  <a:srgbClr val="FFFFFF"/>
                </a:solidFill>
              </a:defRPr>
            </a:pPr>
            <a:endParaRPr sz="1687"/>
          </a:p>
        </p:txBody>
      </p:sp>
      <p:sp>
        <p:nvSpPr>
          <p:cNvPr id="15" name="Shape 91"/>
          <p:cNvSpPr/>
          <p:nvPr userDrawn="1"/>
        </p:nvSpPr>
        <p:spPr>
          <a:xfrm>
            <a:off x="4938808" y="5632943"/>
            <a:ext cx="403407" cy="714376"/>
          </a:xfrm>
          <a:prstGeom prst="rect">
            <a:avLst/>
          </a:prstGeom>
          <a:solidFill>
            <a:srgbClr val="DBB38E"/>
          </a:solidFill>
          <a:ln w="12700">
            <a:miter lim="400000"/>
          </a:ln>
        </p:spPr>
        <p:txBody>
          <a:bodyPr lIns="35719" tIns="35719" rIns="35719" bIns="35719" anchor="ctr"/>
          <a:lstStyle/>
          <a:p>
            <a:pPr>
              <a:defRPr sz="2400">
                <a:solidFill>
                  <a:srgbClr val="FFFFFF"/>
                </a:solidFill>
              </a:defRPr>
            </a:pPr>
            <a:endParaRPr sz="1687"/>
          </a:p>
        </p:txBody>
      </p:sp>
      <p:sp>
        <p:nvSpPr>
          <p:cNvPr id="17" name="Shape 96"/>
          <p:cNvSpPr/>
          <p:nvPr userDrawn="1"/>
        </p:nvSpPr>
        <p:spPr>
          <a:xfrm>
            <a:off x="86713" y="5629512"/>
            <a:ext cx="4745060" cy="1143001"/>
          </a:xfrm>
          <a:prstGeom prst="rect">
            <a:avLst/>
          </a:prstGeom>
          <a:solidFill>
            <a:srgbClr val="F47932"/>
          </a:solidFill>
          <a:ln w="12700">
            <a:miter lim="400000"/>
          </a:ln>
        </p:spPr>
        <p:txBody>
          <a:bodyPr lIns="35719" tIns="35719" rIns="35719" bIns="35719" anchor="ctr"/>
          <a:lstStyle/>
          <a:p>
            <a:pPr>
              <a:defRPr sz="2400">
                <a:solidFill>
                  <a:srgbClr val="FFFFFF"/>
                </a:solidFill>
              </a:defRPr>
            </a:pPr>
            <a:endParaRPr sz="1687"/>
          </a:p>
        </p:txBody>
      </p:sp>
      <p:sp>
        <p:nvSpPr>
          <p:cNvPr id="19" name="Shape 98"/>
          <p:cNvSpPr>
            <a:spLocks noGrp="1"/>
          </p:cNvSpPr>
          <p:nvPr>
            <p:ph type="sldNum" sz="quarter" idx="2"/>
          </p:nvPr>
        </p:nvSpPr>
        <p:spPr>
          <a:xfrm>
            <a:off x="4437983" y="6505277"/>
            <a:ext cx="301365" cy="297389"/>
          </a:xfrm>
          <a:prstGeom prst="rect">
            <a:avLst/>
          </a:prstGeom>
        </p:spPr>
        <p:txBody>
          <a:bodyPr/>
          <a:lstStyle/>
          <a:p>
            <a:fld id="{86CB4B4D-7CA3-9044-876B-883B54F8677D}" type="slidenum">
              <a:t>‹#›</a:t>
            </a:fld>
            <a:endParaRPr dirty="0"/>
          </a:p>
        </p:txBody>
      </p:sp>
      <p:pic>
        <p:nvPicPr>
          <p:cNvPr id="21" name="Logo-Lockup-Reverse.ai"/>
          <p:cNvPicPr>
            <a:picLocks noChangeAspect="1"/>
          </p:cNvPicPr>
          <p:nvPr userDrawn="1"/>
        </p:nvPicPr>
        <p:blipFill>
          <a:blip r:embed="rId2">
            <a:extLst/>
          </a:blip>
          <a:stretch>
            <a:fillRect/>
          </a:stretch>
        </p:blipFill>
        <p:spPr>
          <a:xfrm>
            <a:off x="669727" y="6004983"/>
            <a:ext cx="3378282" cy="480811"/>
          </a:xfrm>
          <a:prstGeom prst="rect">
            <a:avLst/>
          </a:prstGeom>
          <a:ln w="12700">
            <a:miter lim="400000"/>
          </a:ln>
        </p:spPr>
      </p:pic>
      <p:sp>
        <p:nvSpPr>
          <p:cNvPr id="23" name="Shape 92"/>
          <p:cNvSpPr/>
          <p:nvPr userDrawn="1"/>
        </p:nvSpPr>
        <p:spPr>
          <a:xfrm>
            <a:off x="5431511" y="5630013"/>
            <a:ext cx="1413525" cy="714376"/>
          </a:xfrm>
          <a:prstGeom prst="rect">
            <a:avLst/>
          </a:prstGeom>
          <a:solidFill>
            <a:srgbClr val="F47932"/>
          </a:solidFill>
          <a:ln w="12700">
            <a:miter lim="400000"/>
          </a:ln>
        </p:spPr>
        <p:txBody>
          <a:bodyPr lIns="35719" tIns="35719" rIns="35719" bIns="35719" anchor="ctr"/>
          <a:lstStyle/>
          <a:p>
            <a:pPr>
              <a:defRPr sz="2400">
                <a:solidFill>
                  <a:srgbClr val="FFFFFF"/>
                </a:solidFill>
              </a:defRPr>
            </a:pPr>
            <a:endParaRPr sz="1687"/>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8030" t="-20326" r="-38030" b="20326"/>
          <a:stretch/>
        </p:blipFill>
        <p:spPr>
          <a:xfrm>
            <a:off x="6934332" y="5629512"/>
            <a:ext cx="3234928" cy="707231"/>
          </a:xfrm>
          <a:prstGeom prst="rect">
            <a:avLst/>
          </a:prstGeom>
        </p:spPr>
      </p:pic>
    </p:spTree>
    <p:extLst>
      <p:ext uri="{BB962C8B-B14F-4D97-AF65-F5344CB8AC3E}">
        <p14:creationId xmlns:p14="http://schemas.microsoft.com/office/powerpoint/2010/main" val="25150404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78128F-6CA4-4FB9-B351-559DA4FDB76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147393230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78128F-6CA4-4FB9-B351-559DA4FDB76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89201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78128F-6CA4-4FB9-B351-559DA4FDB767}"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F8141-E541-49EE-A765-B393033EFE8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634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78128F-6CA4-4FB9-B351-559DA4FDB767}"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F8141-E541-49EE-A765-B393033EFE8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30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8128F-6CA4-4FB9-B351-559DA4FDB767}"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2339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E78128F-6CA4-4FB9-B351-559DA4FDB76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320305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E78128F-6CA4-4FB9-B351-559DA4FDB76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F8141-E541-49EE-A765-B393033EFE88}" type="slidenum">
              <a:rPr lang="en-US" smtClean="0"/>
              <a:t>‹#›</a:t>
            </a:fld>
            <a:endParaRPr lang="en-US"/>
          </a:p>
        </p:txBody>
      </p:sp>
    </p:spTree>
    <p:extLst>
      <p:ext uri="{BB962C8B-B14F-4D97-AF65-F5344CB8AC3E}">
        <p14:creationId xmlns:p14="http://schemas.microsoft.com/office/powerpoint/2010/main" val="84477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E78128F-6CA4-4FB9-B351-559DA4FDB767}" type="datetimeFigureOut">
              <a:rPr lang="en-US" smtClean="0"/>
              <a:t>10/17/2020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02F8141-E541-49EE-A765-B393033EFE88}" type="slidenum">
              <a:rPr lang="en-US" smtClean="0"/>
              <a:t>‹#›</a:t>
            </a:fld>
            <a:endParaRPr lang="en-US"/>
          </a:p>
        </p:txBody>
      </p:sp>
    </p:spTree>
    <p:extLst>
      <p:ext uri="{BB962C8B-B14F-4D97-AF65-F5344CB8AC3E}">
        <p14:creationId xmlns:p14="http://schemas.microsoft.com/office/powerpoint/2010/main" val="236123937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78128F-6CA4-4FB9-B351-559DA4FDB767}" type="datetimeFigureOut">
              <a:rPr lang="en-US" smtClean="0"/>
              <a:t>10/17/2020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02F8141-E541-49EE-A765-B393033EFE88}" type="slidenum">
              <a:rPr lang="en-US" smtClean="0"/>
              <a:t>‹#›</a:t>
            </a:fld>
            <a:endParaRPr lang="en-US"/>
          </a:p>
        </p:txBody>
      </p:sp>
    </p:spTree>
    <p:extLst>
      <p:ext uri="{BB962C8B-B14F-4D97-AF65-F5344CB8AC3E}">
        <p14:creationId xmlns:p14="http://schemas.microsoft.com/office/powerpoint/2010/main" val="67907579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37983" y="6505277"/>
            <a:ext cx="301365"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90313704"/>
      </p:ext>
    </p:extLst>
  </p:cSld>
  <p:clrMap bg1="lt1" tx1="dk1" bg2="lt2" tx2="dk2" accent1="accent1" accent2="accent2" accent3="accent3" accent4="accent4" accent5="accent5" accent6="accent6" hlink="hlink" folHlink="folHlink"/>
  <p:sldLayoutIdLst>
    <p:sldLayoutId id="2147484000" r:id="rId1"/>
  </p:sldLayoutIdLst>
  <p:transition spd="med"/>
  <p:txStyles>
    <p:title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ulv@bgsu.edu" TargetMode="Externa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gsu.edu/center-for-public-impact/falconshelp.html" TargetMode="External"/><Relationship Id="rId2" Type="http://schemas.openxmlformats.org/officeDocument/2006/relationships/hyperlink" Target="https://libguides.bgsu.edu/keepteachingCBL" TargetMode="External"/><Relationship Id="rId1" Type="http://schemas.openxmlformats.org/officeDocument/2006/relationships/slideLayout" Target="../slideLayouts/slideLayout28.xml"/><Relationship Id="rId4" Type="http://schemas.openxmlformats.org/officeDocument/2006/relationships/hyperlink" Target="https://medium.com/the-faculty/service-learning-during-coronavirus-easy-ideas-for-every-subject-59f8bb041f3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eb.peralta.edu/de/equity-initiative/equity/"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124891" y="1678130"/>
            <a:ext cx="6751097" cy="1134365"/>
          </a:xfrm>
          <a:prstGeom prst="rect">
            <a:avLst/>
          </a:prstGeom>
          <a:effectLst/>
        </p:spPr>
        <p:txBody>
          <a:bodyPr>
            <a:normAutofit fontScale="75000" lnSpcReduction="20000"/>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kern="0">
                <a:solidFill>
                  <a:srgbClr val="4F2C1D"/>
                </a:solidFill>
              </a:rPr>
              <a:t>Community-Based Learning</a:t>
            </a:r>
            <a:br>
              <a:rPr lang="en-US" kern="0">
                <a:solidFill>
                  <a:srgbClr val="4F2C1D"/>
                </a:solidFill>
              </a:rPr>
            </a:br>
            <a:r>
              <a:rPr lang="en-US" kern="0">
                <a:solidFill>
                  <a:srgbClr val="4F2C1D"/>
                </a:solidFill>
              </a:rPr>
              <a:t>Fundamentals</a:t>
            </a:r>
            <a:endParaRPr lang="en-US" kern="0" dirty="0">
              <a:solidFill>
                <a:srgbClr val="4F2C1D"/>
              </a:solidFill>
            </a:endParaRPr>
          </a:p>
        </p:txBody>
      </p:sp>
      <p:sp>
        <p:nvSpPr>
          <p:cNvPr id="4" name="TextBox 3"/>
          <p:cNvSpPr txBox="1"/>
          <p:nvPr/>
        </p:nvSpPr>
        <p:spPr>
          <a:xfrm>
            <a:off x="1124891" y="2939077"/>
            <a:ext cx="5217822" cy="1200329"/>
          </a:xfrm>
          <a:prstGeom prst="rect">
            <a:avLst/>
          </a:prstGeom>
          <a:noFill/>
        </p:spPr>
        <p:txBody>
          <a:bodyPr wrap="square" rtlCol="0">
            <a:spAutoFit/>
          </a:bodyPr>
          <a:lstStyle/>
          <a:p>
            <a:r>
              <a:rPr lang="en-US" dirty="0">
                <a:solidFill>
                  <a:srgbClr val="4F2C1D"/>
                </a:solidFill>
              </a:rPr>
              <a:t>Paul Valdez, Associate Director</a:t>
            </a:r>
          </a:p>
          <a:p>
            <a:r>
              <a:rPr lang="en-US" dirty="0">
                <a:solidFill>
                  <a:srgbClr val="4F2C1D"/>
                </a:solidFill>
              </a:rPr>
              <a:t>BGSU Center for Public Impact</a:t>
            </a:r>
          </a:p>
          <a:p>
            <a:r>
              <a:rPr lang="en-US" dirty="0">
                <a:solidFill>
                  <a:srgbClr val="4F2C1D"/>
                </a:solidFill>
                <a:hlinkClick r:id="rId2"/>
              </a:rPr>
              <a:t>paulv@bgsu.edu</a:t>
            </a:r>
            <a:endParaRPr lang="en-US" dirty="0">
              <a:solidFill>
                <a:srgbClr val="4F2C1D"/>
              </a:solidFill>
            </a:endParaRPr>
          </a:p>
          <a:p>
            <a:r>
              <a:rPr lang="en-US" dirty="0">
                <a:solidFill>
                  <a:srgbClr val="4F2C1D"/>
                </a:solidFill>
              </a:rPr>
              <a:t>419-372-9287</a:t>
            </a:r>
          </a:p>
        </p:txBody>
      </p:sp>
    </p:spTree>
    <p:extLst>
      <p:ext uri="{BB962C8B-B14F-4D97-AF65-F5344CB8AC3E}">
        <p14:creationId xmlns:p14="http://schemas.microsoft.com/office/powerpoint/2010/main" val="37761543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Critical Reflection</a:t>
            </a:r>
          </a:p>
        </p:txBody>
      </p:sp>
      <p:sp>
        <p:nvSpPr>
          <p:cNvPr id="9" name="Content Placeholder 2"/>
          <p:cNvSpPr txBox="1">
            <a:spLocks/>
          </p:cNvSpPr>
          <p:nvPr/>
        </p:nvSpPr>
        <p:spPr>
          <a:xfrm>
            <a:off x="609599" y="1603999"/>
            <a:ext cx="8049371" cy="3880773"/>
          </a:xfrm>
          <a:prstGeom prst="rect">
            <a:avLst/>
          </a:prstGeom>
        </p:spPr>
        <p:txBody>
          <a:bodyPr>
            <a:normAutofit lnSpcReduction="10000"/>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marL="0" indent="0">
              <a:buFontTx/>
              <a:buNone/>
            </a:pPr>
            <a:r>
              <a:rPr lang="en-US" sz="2400" i="1" kern="0" dirty="0">
                <a:solidFill>
                  <a:srgbClr val="4F2C1D"/>
                </a:solidFill>
              </a:rPr>
              <a:t>“Critical reflection is the active, persistent, and careful consideration of any belief or supposed form of knowledge in the light of the grounds that support it and the further conclusions to which it tends.”</a:t>
            </a:r>
          </a:p>
          <a:p>
            <a:pPr marL="0" indent="0" algn="ctr">
              <a:buFontTx/>
              <a:buNone/>
            </a:pPr>
            <a:r>
              <a:rPr lang="en-US" sz="2400" i="1" kern="0" dirty="0">
                <a:solidFill>
                  <a:srgbClr val="4F2C1D"/>
                </a:solidFill>
              </a:rPr>
              <a:t>Experience + Reflection = Learning</a:t>
            </a:r>
          </a:p>
          <a:p>
            <a:pPr marL="0" indent="0" algn="ctr">
              <a:buFontTx/>
              <a:buNone/>
            </a:pPr>
            <a:endParaRPr lang="en-US" sz="2100" i="1" kern="0" dirty="0">
              <a:solidFill>
                <a:srgbClr val="4F2C1D"/>
              </a:solidFill>
            </a:endParaRPr>
          </a:p>
          <a:p>
            <a:pPr marL="0" indent="0">
              <a:buFontTx/>
              <a:buNone/>
            </a:pPr>
            <a:r>
              <a:rPr lang="en-US" sz="1800" kern="0" dirty="0">
                <a:solidFill>
                  <a:srgbClr val="4F2C1D"/>
                </a:solidFill>
              </a:rPr>
              <a:t>Jacoby, B. (2015). </a:t>
            </a:r>
            <a:r>
              <a:rPr lang="en-US" sz="1800" i="1" kern="0" dirty="0">
                <a:solidFill>
                  <a:srgbClr val="4F2C1D"/>
                </a:solidFill>
              </a:rPr>
              <a:t>Service-learning Essentials: Questions, Answers, and Lessons Learned</a:t>
            </a:r>
            <a:r>
              <a:rPr lang="en-US" sz="1800" kern="0" dirty="0">
                <a:solidFill>
                  <a:srgbClr val="4F2C1D"/>
                </a:solidFill>
              </a:rPr>
              <a:t>.  San Francisco, CA: </a:t>
            </a:r>
            <a:r>
              <a:rPr lang="en-US" sz="1800" kern="0" dirty="0" err="1">
                <a:solidFill>
                  <a:srgbClr val="4F2C1D"/>
                </a:solidFill>
              </a:rPr>
              <a:t>Jossey</a:t>
            </a:r>
            <a:r>
              <a:rPr lang="en-US" sz="1800" kern="0" dirty="0">
                <a:solidFill>
                  <a:srgbClr val="4F2C1D"/>
                </a:solidFill>
              </a:rPr>
              <a:t> Bass.</a:t>
            </a:r>
          </a:p>
        </p:txBody>
      </p:sp>
    </p:spTree>
    <p:extLst>
      <p:ext uri="{BB962C8B-B14F-4D97-AF65-F5344CB8AC3E}">
        <p14:creationId xmlns:p14="http://schemas.microsoft.com/office/powerpoint/2010/main" val="6292575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4 Cs of Reflection </a:t>
            </a:r>
          </a:p>
        </p:txBody>
      </p:sp>
      <p:sp>
        <p:nvSpPr>
          <p:cNvPr id="6" name="TextBox 5"/>
          <p:cNvSpPr txBox="1"/>
          <p:nvPr/>
        </p:nvSpPr>
        <p:spPr>
          <a:xfrm>
            <a:off x="609599" y="5261321"/>
            <a:ext cx="7802264" cy="276999"/>
          </a:xfrm>
          <a:prstGeom prst="rect">
            <a:avLst/>
          </a:prstGeom>
          <a:noFill/>
        </p:spPr>
        <p:txBody>
          <a:bodyPr wrap="none" rtlCol="0">
            <a:spAutoFit/>
          </a:bodyPr>
          <a:lstStyle/>
          <a:p>
            <a:r>
              <a:rPr lang="en-US" sz="1200" dirty="0" err="1">
                <a:solidFill>
                  <a:srgbClr val="4F2C1D"/>
                </a:solidFill>
              </a:rPr>
              <a:t>Eyler</a:t>
            </a:r>
            <a:r>
              <a:rPr lang="en-US" sz="1200" dirty="0">
                <a:solidFill>
                  <a:srgbClr val="4F2C1D"/>
                </a:solidFill>
              </a:rPr>
              <a:t>, Giles and </a:t>
            </a:r>
            <a:r>
              <a:rPr lang="en-US" sz="1200" dirty="0" err="1">
                <a:solidFill>
                  <a:srgbClr val="4F2C1D"/>
                </a:solidFill>
              </a:rPr>
              <a:t>Schmiede</a:t>
            </a:r>
            <a:r>
              <a:rPr lang="en-US" sz="1200" dirty="0">
                <a:solidFill>
                  <a:srgbClr val="4F2C1D"/>
                </a:solidFill>
              </a:rPr>
              <a:t> (1996), </a:t>
            </a:r>
            <a:r>
              <a:rPr lang="en-US" sz="1200" i="1" dirty="0">
                <a:solidFill>
                  <a:srgbClr val="4F2C1D"/>
                </a:solidFill>
              </a:rPr>
              <a:t>A </a:t>
            </a:r>
            <a:r>
              <a:rPr lang="en-US" sz="1200" i="1" dirty="0" err="1">
                <a:solidFill>
                  <a:srgbClr val="4F2C1D"/>
                </a:solidFill>
              </a:rPr>
              <a:t>Practioner’s</a:t>
            </a:r>
            <a:r>
              <a:rPr lang="en-US" sz="1200" i="1" dirty="0">
                <a:solidFill>
                  <a:srgbClr val="4F2C1D"/>
                </a:solidFill>
              </a:rPr>
              <a:t> Guide to Reflection in Service Learning</a:t>
            </a:r>
            <a:r>
              <a:rPr lang="en-US" sz="1200" dirty="0">
                <a:solidFill>
                  <a:srgbClr val="4F2C1D"/>
                </a:solidFill>
              </a:rPr>
              <a:t>. Vanderbilt University</a:t>
            </a:r>
          </a:p>
        </p:txBody>
      </p:sp>
      <p:sp>
        <p:nvSpPr>
          <p:cNvPr id="7" name="Content Placeholder 2"/>
          <p:cNvSpPr txBox="1">
            <a:spLocks/>
          </p:cNvSpPr>
          <p:nvPr/>
        </p:nvSpPr>
        <p:spPr>
          <a:xfrm>
            <a:off x="609599" y="1930400"/>
            <a:ext cx="8066314" cy="3200400"/>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lvl="1"/>
            <a:r>
              <a:rPr lang="en-US" kern="0" dirty="0"/>
              <a:t>Continuous throughout the course</a:t>
            </a:r>
          </a:p>
          <a:p>
            <a:pPr lvl="1"/>
            <a:r>
              <a:rPr lang="en-US" kern="0" dirty="0"/>
              <a:t>Connected to content and experience</a:t>
            </a:r>
          </a:p>
          <a:p>
            <a:pPr lvl="1"/>
            <a:r>
              <a:rPr lang="en-US" kern="0" dirty="0"/>
              <a:t>Challenging students to think critically</a:t>
            </a:r>
          </a:p>
          <a:p>
            <a:pPr lvl="1"/>
            <a:r>
              <a:rPr lang="en-US" kern="0" dirty="0"/>
              <a:t>Contextualized for course format and goals</a:t>
            </a:r>
          </a:p>
          <a:p>
            <a:pPr lvl="1"/>
            <a:endParaRPr lang="en-US" kern="0" dirty="0"/>
          </a:p>
        </p:txBody>
      </p:sp>
    </p:spTree>
    <p:extLst>
      <p:ext uri="{BB962C8B-B14F-4D97-AF65-F5344CB8AC3E}">
        <p14:creationId xmlns:p14="http://schemas.microsoft.com/office/powerpoint/2010/main" val="42632904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59742" y="323353"/>
            <a:ext cx="7596147"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D.E.A.L. Model of Reflection</a:t>
            </a:r>
          </a:p>
        </p:txBody>
      </p:sp>
      <p:sp>
        <p:nvSpPr>
          <p:cNvPr id="5" name="Content Placeholder 2"/>
          <p:cNvSpPr txBox="1">
            <a:spLocks/>
          </p:cNvSpPr>
          <p:nvPr/>
        </p:nvSpPr>
        <p:spPr>
          <a:xfrm>
            <a:off x="669443" y="1522849"/>
            <a:ext cx="7093070" cy="2683391"/>
          </a:xfrm>
          <a:prstGeom prst="rect">
            <a:avLst/>
          </a:prstGeom>
        </p:spPr>
        <p:txBody>
          <a:bodyPr>
            <a:no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r>
              <a:rPr lang="en-US" sz="2400" b="1" kern="0" dirty="0">
                <a:solidFill>
                  <a:srgbClr val="FF7C19"/>
                </a:solidFill>
              </a:rPr>
              <a:t>D</a:t>
            </a:r>
            <a:r>
              <a:rPr lang="en-US" sz="2400" kern="0" dirty="0">
                <a:solidFill>
                  <a:srgbClr val="4F2C1D"/>
                </a:solidFill>
              </a:rPr>
              <a:t>escribe – Objective description of experience</a:t>
            </a:r>
          </a:p>
          <a:p>
            <a:r>
              <a:rPr lang="en-US" sz="2400" b="1" kern="0" dirty="0">
                <a:solidFill>
                  <a:srgbClr val="FF7C19"/>
                </a:solidFill>
              </a:rPr>
              <a:t>E</a:t>
            </a:r>
            <a:r>
              <a:rPr lang="en-US" sz="2400" kern="0" dirty="0">
                <a:solidFill>
                  <a:srgbClr val="4F2C1D"/>
                </a:solidFill>
              </a:rPr>
              <a:t>xamine – Analyze experience through academic/disciplinary lens</a:t>
            </a:r>
          </a:p>
          <a:p>
            <a:r>
              <a:rPr lang="en-US" sz="2400" b="1" kern="0" dirty="0">
                <a:solidFill>
                  <a:srgbClr val="FF7C19"/>
                </a:solidFill>
              </a:rPr>
              <a:t>A</a:t>
            </a:r>
            <a:r>
              <a:rPr lang="en-US" sz="2400" kern="0" dirty="0">
                <a:solidFill>
                  <a:srgbClr val="4F2C1D"/>
                </a:solidFill>
              </a:rPr>
              <a:t>rticulate </a:t>
            </a:r>
            <a:r>
              <a:rPr lang="en-US" sz="2400" b="1" kern="0" dirty="0">
                <a:solidFill>
                  <a:srgbClr val="FF7C19"/>
                </a:solidFill>
              </a:rPr>
              <a:t>L</a:t>
            </a:r>
            <a:r>
              <a:rPr lang="en-US" sz="2400" kern="0" dirty="0">
                <a:solidFill>
                  <a:srgbClr val="4F2C1D"/>
                </a:solidFill>
              </a:rPr>
              <a:t>earning – What was learned, how it was learned, why it matters, what it means for my future behavior</a:t>
            </a:r>
          </a:p>
        </p:txBody>
      </p:sp>
    </p:spTree>
    <p:extLst>
      <p:ext uri="{BB962C8B-B14F-4D97-AF65-F5344CB8AC3E}">
        <p14:creationId xmlns:p14="http://schemas.microsoft.com/office/powerpoint/2010/main" val="5397800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99" t="901" r="1399" b="22162"/>
          <a:stretch/>
        </p:blipFill>
        <p:spPr>
          <a:xfrm>
            <a:off x="1158098" y="-96441"/>
            <a:ext cx="6984794" cy="6954441"/>
          </a:xfrm>
          <a:prstGeom prst="rect">
            <a:avLst/>
          </a:prstGeom>
        </p:spPr>
      </p:pic>
    </p:spTree>
    <p:extLst>
      <p:ext uri="{BB962C8B-B14F-4D97-AF65-F5344CB8AC3E}">
        <p14:creationId xmlns:p14="http://schemas.microsoft.com/office/powerpoint/2010/main" val="15854270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609599" y="609600"/>
            <a:ext cx="6912335"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Civic Learning Outcomes</a:t>
            </a:r>
          </a:p>
        </p:txBody>
      </p:sp>
      <p:sp>
        <p:nvSpPr>
          <p:cNvPr id="7" name="Content Placeholder 2"/>
          <p:cNvSpPr txBox="1">
            <a:spLocks/>
          </p:cNvSpPr>
          <p:nvPr/>
        </p:nvSpPr>
        <p:spPr>
          <a:xfrm>
            <a:off x="553940" y="1715317"/>
            <a:ext cx="8285260" cy="3880773"/>
          </a:xfrm>
          <a:prstGeom prst="rect">
            <a:avLst/>
          </a:prstGeom>
        </p:spPr>
        <p:txBody>
          <a:bodyPr>
            <a:norm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r>
              <a:rPr lang="en-US" sz="2400" kern="0" dirty="0">
                <a:solidFill>
                  <a:srgbClr val="4F2C1D"/>
                </a:solidFill>
              </a:rPr>
              <a:t>Civic Knowledge – History, cultures, structures </a:t>
            </a:r>
          </a:p>
          <a:p>
            <a:r>
              <a:rPr lang="en-US" sz="2400" kern="0" dirty="0">
                <a:solidFill>
                  <a:srgbClr val="4F2C1D"/>
                </a:solidFill>
              </a:rPr>
              <a:t>Civic Skills – Communication, collaboration, critical thinking</a:t>
            </a:r>
          </a:p>
          <a:p>
            <a:r>
              <a:rPr lang="en-US" sz="2400" kern="0" dirty="0">
                <a:solidFill>
                  <a:srgbClr val="4F2C1D"/>
                </a:solidFill>
              </a:rPr>
              <a:t>Civic Values – Empathy, freedom, equity</a:t>
            </a:r>
          </a:p>
          <a:p>
            <a:r>
              <a:rPr lang="en-US" sz="2400" kern="0" dirty="0">
                <a:solidFill>
                  <a:srgbClr val="4F2C1D"/>
                </a:solidFill>
              </a:rPr>
              <a:t>Civic Identity – Personal and professional</a:t>
            </a:r>
          </a:p>
          <a:p>
            <a:r>
              <a:rPr lang="en-US" sz="2400" kern="0" dirty="0">
                <a:solidFill>
                  <a:srgbClr val="4F2C1D"/>
                </a:solidFill>
              </a:rPr>
              <a:t>Collective Action – Organizing, </a:t>
            </a:r>
          </a:p>
        </p:txBody>
      </p:sp>
    </p:spTree>
    <p:extLst>
      <p:ext uri="{BB962C8B-B14F-4D97-AF65-F5344CB8AC3E}">
        <p14:creationId xmlns:p14="http://schemas.microsoft.com/office/powerpoint/2010/main" val="19846523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Variation in Intensity</a:t>
            </a:r>
          </a:p>
        </p:txBody>
      </p:sp>
      <p:sp>
        <p:nvSpPr>
          <p:cNvPr id="5" name="Content Placeholder 2"/>
          <p:cNvSpPr txBox="1">
            <a:spLocks/>
          </p:cNvSpPr>
          <p:nvPr/>
        </p:nvSpPr>
        <p:spPr>
          <a:xfrm>
            <a:off x="306351" y="1360868"/>
            <a:ext cx="8487792" cy="3441616"/>
          </a:xfrm>
          <a:prstGeom prst="rect">
            <a:avLst/>
          </a:prstGeom>
        </p:spPr>
        <p:txBody>
          <a:bodyPr>
            <a:no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200"/>
              </a:spcBef>
            </a:pPr>
            <a:r>
              <a:rPr lang="en-US" sz="2400" kern="0" dirty="0">
                <a:solidFill>
                  <a:srgbClr val="4F2C1D"/>
                </a:solidFill>
              </a:rPr>
              <a:t>IUPUI Taxonomy for Service-Learning Courses</a:t>
            </a:r>
          </a:p>
          <a:p>
            <a:pPr lvl="1">
              <a:spcBef>
                <a:spcPts val="1200"/>
              </a:spcBef>
            </a:pPr>
            <a:r>
              <a:rPr lang="en-US" sz="1800" b="1" u="sng" kern="0" dirty="0">
                <a:solidFill>
                  <a:srgbClr val="4F2C1D"/>
                </a:solidFill>
              </a:rPr>
              <a:t>Reciprocal Partnerships </a:t>
            </a:r>
            <a:r>
              <a:rPr lang="en-US" sz="1800" kern="0" dirty="0">
                <a:solidFill>
                  <a:srgbClr val="4F2C1D"/>
                </a:solidFill>
              </a:rPr>
              <a:t>and processes shape the community activities and course design.</a:t>
            </a:r>
          </a:p>
          <a:p>
            <a:pPr lvl="1">
              <a:spcBef>
                <a:spcPts val="1200"/>
              </a:spcBef>
            </a:pPr>
            <a:r>
              <a:rPr lang="en-US" sz="1800" b="1" u="sng" kern="0" dirty="0">
                <a:solidFill>
                  <a:srgbClr val="4F2C1D"/>
                </a:solidFill>
              </a:rPr>
              <a:t>Community activities</a:t>
            </a:r>
            <a:r>
              <a:rPr lang="en-US" sz="1800" kern="0" dirty="0">
                <a:solidFill>
                  <a:srgbClr val="4F2C1D"/>
                </a:solidFill>
              </a:rPr>
              <a:t> enhance academic content, course design, and assignments.</a:t>
            </a:r>
          </a:p>
          <a:p>
            <a:pPr lvl="1">
              <a:spcBef>
                <a:spcPts val="1200"/>
              </a:spcBef>
            </a:pPr>
            <a:r>
              <a:rPr lang="en-US" sz="1800" b="1" u="sng" kern="0" dirty="0">
                <a:solidFill>
                  <a:srgbClr val="4F2C1D"/>
                </a:solidFill>
              </a:rPr>
              <a:t>Civic competencies </a:t>
            </a:r>
            <a:r>
              <a:rPr lang="en-US" sz="1800" kern="0" dirty="0">
                <a:solidFill>
                  <a:srgbClr val="4F2C1D"/>
                </a:solidFill>
              </a:rPr>
              <a:t>(i.e. knowledge, skills, disposition, behavior) are well integrated into student learning.</a:t>
            </a:r>
          </a:p>
          <a:p>
            <a:pPr lvl="1">
              <a:spcBef>
                <a:spcPts val="1200"/>
              </a:spcBef>
            </a:pPr>
            <a:r>
              <a:rPr lang="en-US" sz="1800" b="1" u="sng" kern="0" dirty="0">
                <a:solidFill>
                  <a:srgbClr val="4F2C1D"/>
                </a:solidFill>
              </a:rPr>
              <a:t>Diversity</a:t>
            </a:r>
            <a:r>
              <a:rPr lang="en-US" sz="1800" kern="0" dirty="0">
                <a:solidFill>
                  <a:srgbClr val="4F2C1D"/>
                </a:solidFill>
              </a:rPr>
              <a:t> of interactions and dialogue with others across difference occurs regularly in the course.</a:t>
            </a:r>
          </a:p>
          <a:p>
            <a:pPr lvl="1">
              <a:spcBef>
                <a:spcPts val="1200"/>
              </a:spcBef>
            </a:pPr>
            <a:r>
              <a:rPr lang="en-US" sz="1800" b="1" u="sng" kern="0" dirty="0">
                <a:solidFill>
                  <a:srgbClr val="4F2C1D"/>
                </a:solidFill>
              </a:rPr>
              <a:t>Critical reflection </a:t>
            </a:r>
            <a:r>
              <a:rPr lang="en-US" sz="1800" kern="0" dirty="0">
                <a:solidFill>
                  <a:srgbClr val="4F2C1D"/>
                </a:solidFill>
              </a:rPr>
              <a:t>is well integrated into the student learning.</a:t>
            </a:r>
          </a:p>
          <a:p>
            <a:pPr lvl="1">
              <a:spcBef>
                <a:spcPts val="1200"/>
              </a:spcBef>
            </a:pPr>
            <a:r>
              <a:rPr lang="en-US" sz="1800" b="1" u="sng" kern="0" dirty="0">
                <a:solidFill>
                  <a:srgbClr val="4F2C1D"/>
                </a:solidFill>
              </a:rPr>
              <a:t>Assessment</a:t>
            </a:r>
            <a:r>
              <a:rPr lang="en-US" sz="1800" kern="0" dirty="0">
                <a:solidFill>
                  <a:srgbClr val="4F2C1D"/>
                </a:solidFill>
              </a:rPr>
              <a:t> is used for course improvement.</a:t>
            </a:r>
          </a:p>
        </p:txBody>
      </p:sp>
    </p:spTree>
    <p:extLst>
      <p:ext uri="{BB962C8B-B14F-4D97-AF65-F5344CB8AC3E}">
        <p14:creationId xmlns:p14="http://schemas.microsoft.com/office/powerpoint/2010/main" val="10274077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623798" y="516066"/>
            <a:ext cx="8066314" cy="6096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2800" kern="0" dirty="0"/>
              <a:t>Types of e-service-learning</a:t>
            </a:r>
          </a:p>
        </p:txBody>
      </p:sp>
      <p:graphicFrame>
        <p:nvGraphicFramePr>
          <p:cNvPr id="7" name="Content Placeholder 3"/>
          <p:cNvGraphicFramePr>
            <a:graphicFrameLocks/>
          </p:cNvGraphicFramePr>
          <p:nvPr>
            <p:extLst>
              <p:ext uri="{D42A27DB-BD31-4B8C-83A1-F6EECF244321}">
                <p14:modId xmlns:p14="http://schemas.microsoft.com/office/powerpoint/2010/main" val="1705232867"/>
              </p:ext>
            </p:extLst>
          </p:nvPr>
        </p:nvGraphicFramePr>
        <p:xfrm>
          <a:off x="1828882" y="1921012"/>
          <a:ext cx="7039628" cy="2966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16349" y="1528385"/>
            <a:ext cx="851515" cy="369332"/>
          </a:xfrm>
          <a:prstGeom prst="rect">
            <a:avLst/>
          </a:prstGeom>
          <a:noFill/>
        </p:spPr>
        <p:txBody>
          <a:bodyPr wrap="none" rtlCol="0">
            <a:spAutoFit/>
          </a:bodyPr>
          <a:lstStyle/>
          <a:p>
            <a:r>
              <a:rPr lang="en-US" dirty="0"/>
              <a:t>Onsite</a:t>
            </a:r>
          </a:p>
        </p:txBody>
      </p:sp>
      <p:sp>
        <p:nvSpPr>
          <p:cNvPr id="9" name="TextBox 8"/>
          <p:cNvSpPr txBox="1"/>
          <p:nvPr/>
        </p:nvSpPr>
        <p:spPr>
          <a:xfrm>
            <a:off x="6589681" y="1452625"/>
            <a:ext cx="851515" cy="369332"/>
          </a:xfrm>
          <a:prstGeom prst="rect">
            <a:avLst/>
          </a:prstGeom>
          <a:noFill/>
        </p:spPr>
        <p:txBody>
          <a:bodyPr wrap="none" rtlCol="0">
            <a:spAutoFit/>
          </a:bodyPr>
          <a:lstStyle/>
          <a:p>
            <a:r>
              <a:rPr lang="en-US" dirty="0"/>
              <a:t>Online</a:t>
            </a:r>
          </a:p>
        </p:txBody>
      </p:sp>
      <p:sp>
        <p:nvSpPr>
          <p:cNvPr id="10" name="TextBox 9"/>
          <p:cNvSpPr txBox="1"/>
          <p:nvPr/>
        </p:nvSpPr>
        <p:spPr>
          <a:xfrm>
            <a:off x="903629" y="2487141"/>
            <a:ext cx="851515" cy="369332"/>
          </a:xfrm>
          <a:prstGeom prst="rect">
            <a:avLst/>
          </a:prstGeom>
          <a:noFill/>
        </p:spPr>
        <p:txBody>
          <a:bodyPr wrap="none" rtlCol="0">
            <a:spAutoFit/>
          </a:bodyPr>
          <a:lstStyle/>
          <a:p>
            <a:r>
              <a:rPr lang="en-US" dirty="0"/>
              <a:t>Onsite</a:t>
            </a:r>
          </a:p>
        </p:txBody>
      </p:sp>
      <p:sp>
        <p:nvSpPr>
          <p:cNvPr id="11" name="TextBox 10"/>
          <p:cNvSpPr txBox="1"/>
          <p:nvPr/>
        </p:nvSpPr>
        <p:spPr>
          <a:xfrm>
            <a:off x="903629" y="3995004"/>
            <a:ext cx="851515" cy="369332"/>
          </a:xfrm>
          <a:prstGeom prst="rect">
            <a:avLst/>
          </a:prstGeom>
          <a:noFill/>
        </p:spPr>
        <p:txBody>
          <a:bodyPr wrap="none" rtlCol="0">
            <a:spAutoFit/>
          </a:bodyPr>
          <a:lstStyle/>
          <a:p>
            <a:r>
              <a:rPr lang="en-US" dirty="0"/>
              <a:t>Online</a:t>
            </a:r>
          </a:p>
        </p:txBody>
      </p:sp>
      <p:sp>
        <p:nvSpPr>
          <p:cNvPr id="12" name="TextBox 11"/>
          <p:cNvSpPr txBox="1"/>
          <p:nvPr/>
        </p:nvSpPr>
        <p:spPr>
          <a:xfrm>
            <a:off x="79512" y="3173389"/>
            <a:ext cx="1377300" cy="369332"/>
          </a:xfrm>
          <a:prstGeom prst="rect">
            <a:avLst/>
          </a:prstGeom>
          <a:noFill/>
        </p:spPr>
        <p:txBody>
          <a:bodyPr wrap="none" rtlCol="0">
            <a:spAutoFit/>
          </a:bodyPr>
          <a:lstStyle/>
          <a:p>
            <a:r>
              <a:rPr lang="en-US" b="1" dirty="0"/>
              <a:t>Instruction</a:t>
            </a:r>
            <a:endParaRPr lang="en-US" sz="1600" b="1" dirty="0"/>
          </a:p>
        </p:txBody>
      </p:sp>
      <p:sp>
        <p:nvSpPr>
          <p:cNvPr id="13" name="TextBox 12"/>
          <p:cNvSpPr txBox="1"/>
          <p:nvPr/>
        </p:nvSpPr>
        <p:spPr>
          <a:xfrm>
            <a:off x="4656955" y="1109255"/>
            <a:ext cx="1005403" cy="369332"/>
          </a:xfrm>
          <a:prstGeom prst="rect">
            <a:avLst/>
          </a:prstGeom>
          <a:noFill/>
        </p:spPr>
        <p:txBody>
          <a:bodyPr wrap="none" rtlCol="0">
            <a:spAutoFit/>
          </a:bodyPr>
          <a:lstStyle/>
          <a:p>
            <a:r>
              <a:rPr lang="en-US" b="1" dirty="0"/>
              <a:t>Service</a:t>
            </a:r>
          </a:p>
        </p:txBody>
      </p:sp>
      <p:sp>
        <p:nvSpPr>
          <p:cNvPr id="14" name="TextBox 13"/>
          <p:cNvSpPr txBox="1"/>
          <p:nvPr/>
        </p:nvSpPr>
        <p:spPr>
          <a:xfrm>
            <a:off x="214567" y="5181635"/>
            <a:ext cx="8770407" cy="461665"/>
          </a:xfrm>
          <a:prstGeom prst="rect">
            <a:avLst/>
          </a:prstGeom>
          <a:noFill/>
        </p:spPr>
        <p:txBody>
          <a:bodyPr wrap="square" rtlCol="0">
            <a:spAutoFit/>
          </a:bodyPr>
          <a:lstStyle/>
          <a:p>
            <a:r>
              <a:rPr lang="en-US" sz="1200" dirty="0"/>
              <a:t>Waldner L.S., </a:t>
            </a:r>
            <a:r>
              <a:rPr lang="en-US" sz="1200" dirty="0" err="1"/>
              <a:t>McGorry</a:t>
            </a:r>
            <a:r>
              <a:rPr lang="en-US" sz="1200" dirty="0"/>
              <a:t>, S.Y., &amp; Widener, M.C., (2012).  E-Service-Learning: The Evolution of Service-Learning to Engage a Growing Online Student Population.  </a:t>
            </a:r>
            <a:r>
              <a:rPr lang="en-US" sz="1200" i="1" dirty="0"/>
              <a:t>Journal of Higher Education Outreach and Engagement, </a:t>
            </a:r>
            <a:r>
              <a:rPr lang="en-US" sz="1200" dirty="0"/>
              <a:t>16(2), pp 123-150</a:t>
            </a:r>
          </a:p>
        </p:txBody>
      </p:sp>
    </p:spTree>
    <p:extLst>
      <p:ext uri="{BB962C8B-B14F-4D97-AF65-F5344CB8AC3E}">
        <p14:creationId xmlns:p14="http://schemas.microsoft.com/office/powerpoint/2010/main" val="7285887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65990" y="406179"/>
            <a:ext cx="6937892" cy="6096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Online Community-Based Learning Resources</a:t>
            </a:r>
          </a:p>
        </p:txBody>
      </p:sp>
      <p:sp>
        <p:nvSpPr>
          <p:cNvPr id="16" name="Content Placeholder 2"/>
          <p:cNvSpPr txBox="1">
            <a:spLocks/>
          </p:cNvSpPr>
          <p:nvPr/>
        </p:nvSpPr>
        <p:spPr>
          <a:xfrm>
            <a:off x="544286" y="2057400"/>
            <a:ext cx="8066314" cy="3200400"/>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200"/>
              </a:spcBef>
            </a:pPr>
            <a:r>
              <a:rPr lang="en-US" kern="0" dirty="0">
                <a:hlinkClick r:id="rId2"/>
              </a:rPr>
              <a:t>Keep Teaching CBL </a:t>
            </a:r>
            <a:r>
              <a:rPr lang="en-US" kern="0" dirty="0" err="1">
                <a:hlinkClick r:id="rId2"/>
              </a:rPr>
              <a:t>LibGuide</a:t>
            </a:r>
            <a:endParaRPr lang="en-US" kern="0" dirty="0"/>
          </a:p>
          <a:p>
            <a:pPr marL="0" indent="0">
              <a:spcBef>
                <a:spcPts val="1200"/>
              </a:spcBef>
              <a:buFontTx/>
              <a:buNone/>
            </a:pPr>
            <a:endParaRPr lang="en-US" kern="0" dirty="0"/>
          </a:p>
          <a:p>
            <a:pPr>
              <a:spcBef>
                <a:spcPts val="1200"/>
              </a:spcBef>
            </a:pPr>
            <a:r>
              <a:rPr lang="en-US" kern="0" dirty="0">
                <a:hlinkClick r:id="rId3"/>
              </a:rPr>
              <a:t>Falcons Help webpage</a:t>
            </a:r>
            <a:endParaRPr lang="en-US" kern="0" dirty="0"/>
          </a:p>
          <a:p>
            <a:pPr marL="0" indent="0">
              <a:spcBef>
                <a:spcPts val="1200"/>
              </a:spcBef>
              <a:buFontTx/>
              <a:buNone/>
            </a:pPr>
            <a:endParaRPr lang="en-US" kern="0" dirty="0"/>
          </a:p>
          <a:p>
            <a:pPr>
              <a:spcBef>
                <a:spcPts val="1200"/>
              </a:spcBef>
            </a:pPr>
            <a:r>
              <a:rPr lang="en-US" kern="0" dirty="0">
                <a:hlinkClick r:id="rId4"/>
              </a:rPr>
              <a:t>Service-learning during Coronavirus</a:t>
            </a:r>
            <a:r>
              <a:rPr lang="en-US" kern="0" dirty="0"/>
              <a:t>: Easy ideas for every subject, Dr. Shannon Orr</a:t>
            </a:r>
          </a:p>
        </p:txBody>
      </p:sp>
    </p:spTree>
    <p:extLst>
      <p:ext uri="{BB962C8B-B14F-4D97-AF65-F5344CB8AC3E}">
        <p14:creationId xmlns:p14="http://schemas.microsoft.com/office/powerpoint/2010/main" val="37438704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1"/>
          <p:cNvSpPr txBox="1">
            <a:spLocks/>
          </p:cNvSpPr>
          <p:nvPr/>
        </p:nvSpPr>
        <p:spPr>
          <a:xfrm>
            <a:off x="277586" y="318716"/>
            <a:ext cx="8599714" cy="6096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3600" kern="0" dirty="0"/>
              <a:t>Online Equity Rubric, Version 2.0</a:t>
            </a:r>
          </a:p>
        </p:txBody>
      </p:sp>
      <p:sp>
        <p:nvSpPr>
          <p:cNvPr id="7" name="Content Placeholder 2"/>
          <p:cNvSpPr txBox="1">
            <a:spLocks/>
          </p:cNvSpPr>
          <p:nvPr/>
        </p:nvSpPr>
        <p:spPr>
          <a:xfrm>
            <a:off x="544286" y="1127097"/>
            <a:ext cx="8066314" cy="3200400"/>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200"/>
              </a:spcBef>
            </a:pPr>
            <a:r>
              <a:rPr lang="en-US" kern="0" dirty="0"/>
              <a:t>Technology</a:t>
            </a:r>
          </a:p>
          <a:p>
            <a:pPr>
              <a:spcBef>
                <a:spcPts val="1200"/>
              </a:spcBef>
            </a:pPr>
            <a:r>
              <a:rPr lang="en-US" kern="0" dirty="0"/>
              <a:t>Student Resources and Support</a:t>
            </a:r>
          </a:p>
          <a:p>
            <a:pPr>
              <a:spcBef>
                <a:spcPts val="1200"/>
              </a:spcBef>
            </a:pPr>
            <a:r>
              <a:rPr lang="en-US" kern="0" dirty="0"/>
              <a:t>Universal Design for Learning</a:t>
            </a:r>
          </a:p>
          <a:p>
            <a:pPr>
              <a:spcBef>
                <a:spcPts val="1200"/>
              </a:spcBef>
            </a:pPr>
            <a:r>
              <a:rPr lang="en-US" b="1" kern="0" dirty="0"/>
              <a:t>Diversity and Inclusion</a:t>
            </a:r>
          </a:p>
          <a:p>
            <a:pPr>
              <a:spcBef>
                <a:spcPts val="1200"/>
              </a:spcBef>
            </a:pPr>
            <a:r>
              <a:rPr lang="en-US" kern="0" dirty="0"/>
              <a:t>Images and Representation</a:t>
            </a:r>
          </a:p>
          <a:p>
            <a:pPr>
              <a:spcBef>
                <a:spcPts val="1200"/>
              </a:spcBef>
            </a:pPr>
            <a:r>
              <a:rPr lang="en-US" b="1" kern="0" dirty="0"/>
              <a:t>Human Bias</a:t>
            </a:r>
          </a:p>
          <a:p>
            <a:pPr>
              <a:spcBef>
                <a:spcPts val="1200"/>
              </a:spcBef>
            </a:pPr>
            <a:r>
              <a:rPr lang="en-US" b="1" kern="0" dirty="0"/>
              <a:t>Content Meaning</a:t>
            </a:r>
          </a:p>
          <a:p>
            <a:pPr>
              <a:spcBef>
                <a:spcPts val="1200"/>
              </a:spcBef>
            </a:pPr>
            <a:r>
              <a:rPr lang="en-US" b="1" kern="0" dirty="0"/>
              <a:t>Connection &amp; Belonging</a:t>
            </a:r>
          </a:p>
        </p:txBody>
      </p:sp>
      <p:sp>
        <p:nvSpPr>
          <p:cNvPr id="8" name="TextBox 7"/>
          <p:cNvSpPr txBox="1"/>
          <p:nvPr/>
        </p:nvSpPr>
        <p:spPr>
          <a:xfrm>
            <a:off x="5123256" y="4912601"/>
            <a:ext cx="3903633" cy="369332"/>
          </a:xfrm>
          <a:prstGeom prst="rect">
            <a:avLst/>
          </a:prstGeom>
          <a:noFill/>
        </p:spPr>
        <p:txBody>
          <a:bodyPr wrap="none" rtlCol="0">
            <a:spAutoFit/>
          </a:bodyPr>
          <a:lstStyle/>
          <a:p>
            <a:r>
              <a:rPr lang="en-US" dirty="0">
                <a:hlinkClick r:id="rId3"/>
              </a:rPr>
              <a:t>Peralta Online Equity Initiative</a:t>
            </a:r>
            <a:r>
              <a:rPr lang="en-US" dirty="0"/>
              <a:t>, 2019</a:t>
            </a:r>
          </a:p>
        </p:txBody>
      </p:sp>
    </p:spTree>
    <p:extLst>
      <p:ext uri="{BB962C8B-B14F-4D97-AF65-F5344CB8AC3E}">
        <p14:creationId xmlns:p14="http://schemas.microsoft.com/office/powerpoint/2010/main" val="14843794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277586" y="318716"/>
            <a:ext cx="8599714" cy="6096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3600" kern="0" dirty="0"/>
              <a:t>Other Pandemic Considerations</a:t>
            </a:r>
          </a:p>
        </p:txBody>
      </p:sp>
      <p:sp>
        <p:nvSpPr>
          <p:cNvPr id="5" name="Content Placeholder 2"/>
          <p:cNvSpPr txBox="1">
            <a:spLocks/>
          </p:cNvSpPr>
          <p:nvPr/>
        </p:nvSpPr>
        <p:spPr>
          <a:xfrm>
            <a:off x="425017" y="1524662"/>
            <a:ext cx="8066314" cy="3200400"/>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800"/>
              </a:spcBef>
            </a:pPr>
            <a:r>
              <a:rPr lang="en-US" sz="2400" kern="0" dirty="0"/>
              <a:t>Community-based activities should still be selected to enhance academic and civic learning outcomes</a:t>
            </a:r>
          </a:p>
          <a:p>
            <a:pPr>
              <a:spcBef>
                <a:spcPts val="1800"/>
              </a:spcBef>
            </a:pPr>
            <a:r>
              <a:rPr lang="en-US" sz="2400" kern="0" dirty="0"/>
              <a:t>New needs and opportunities of partners</a:t>
            </a:r>
          </a:p>
          <a:p>
            <a:pPr>
              <a:spcBef>
                <a:spcPts val="1800"/>
              </a:spcBef>
            </a:pPr>
            <a:r>
              <a:rPr lang="en-US" sz="2400" kern="0" dirty="0"/>
              <a:t>Safety</a:t>
            </a:r>
          </a:p>
          <a:p>
            <a:pPr>
              <a:spcBef>
                <a:spcPts val="1800"/>
              </a:spcBef>
            </a:pPr>
            <a:r>
              <a:rPr lang="en-US" sz="2400" kern="0" dirty="0"/>
              <a:t>Flexibility, nimbleness</a:t>
            </a:r>
          </a:p>
          <a:p>
            <a:pPr>
              <a:spcBef>
                <a:spcPts val="1800"/>
              </a:spcBef>
            </a:pPr>
            <a:r>
              <a:rPr lang="en-US" sz="2400" kern="0" dirty="0"/>
              <a:t>Course type</a:t>
            </a:r>
          </a:p>
        </p:txBody>
      </p:sp>
    </p:spTree>
    <p:extLst>
      <p:ext uri="{BB962C8B-B14F-4D97-AF65-F5344CB8AC3E}">
        <p14:creationId xmlns:p14="http://schemas.microsoft.com/office/powerpoint/2010/main" val="23679819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Agenda</a:t>
            </a:r>
          </a:p>
        </p:txBody>
      </p:sp>
      <p:sp>
        <p:nvSpPr>
          <p:cNvPr id="6" name="Content Placeholder 2"/>
          <p:cNvSpPr txBox="1">
            <a:spLocks/>
          </p:cNvSpPr>
          <p:nvPr/>
        </p:nvSpPr>
        <p:spPr>
          <a:xfrm>
            <a:off x="509811" y="1930400"/>
            <a:ext cx="6447501" cy="2910580"/>
          </a:xfrm>
          <a:prstGeom prst="rect">
            <a:avLst/>
          </a:prstGeom>
        </p:spPr>
        <p:txBody>
          <a:bodyPr>
            <a:no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200"/>
              </a:spcBef>
            </a:pPr>
            <a:r>
              <a:rPr lang="en-US" sz="2100" kern="0" dirty="0">
                <a:solidFill>
                  <a:srgbClr val="4F2C1D"/>
                </a:solidFill>
              </a:rPr>
              <a:t>Definitions </a:t>
            </a:r>
          </a:p>
          <a:p>
            <a:pPr>
              <a:spcBef>
                <a:spcPts val="1200"/>
              </a:spcBef>
            </a:pPr>
            <a:r>
              <a:rPr lang="en-US" sz="2100" kern="0" dirty="0">
                <a:solidFill>
                  <a:srgbClr val="4F2C1D"/>
                </a:solidFill>
              </a:rPr>
              <a:t>Benefits of community-based learning</a:t>
            </a:r>
          </a:p>
          <a:p>
            <a:pPr>
              <a:spcBef>
                <a:spcPts val="1200"/>
              </a:spcBef>
            </a:pPr>
            <a:r>
              <a:rPr lang="en-US" sz="2100" kern="0" dirty="0">
                <a:solidFill>
                  <a:srgbClr val="4F2C1D"/>
                </a:solidFill>
              </a:rPr>
              <a:t>Modes of engagement</a:t>
            </a:r>
          </a:p>
          <a:p>
            <a:pPr>
              <a:spcBef>
                <a:spcPts val="1200"/>
              </a:spcBef>
            </a:pPr>
            <a:r>
              <a:rPr lang="en-US" sz="2100" kern="0" dirty="0">
                <a:solidFill>
                  <a:srgbClr val="4F2C1D"/>
                </a:solidFill>
              </a:rPr>
              <a:t>Critical reflection</a:t>
            </a:r>
          </a:p>
          <a:p>
            <a:pPr>
              <a:spcBef>
                <a:spcPts val="1200"/>
              </a:spcBef>
            </a:pPr>
            <a:r>
              <a:rPr lang="en-US" sz="2100" kern="0" dirty="0">
                <a:solidFill>
                  <a:srgbClr val="4F2C1D"/>
                </a:solidFill>
              </a:rPr>
              <a:t>Online community-based learning</a:t>
            </a:r>
          </a:p>
          <a:p>
            <a:pPr>
              <a:spcBef>
                <a:spcPts val="1200"/>
              </a:spcBef>
            </a:pPr>
            <a:r>
              <a:rPr lang="en-US" sz="2100" kern="0" dirty="0">
                <a:solidFill>
                  <a:srgbClr val="4F2C1D"/>
                </a:solidFill>
              </a:rPr>
              <a:t>Example Courses </a:t>
            </a:r>
          </a:p>
          <a:p>
            <a:pPr>
              <a:spcBef>
                <a:spcPts val="1200"/>
              </a:spcBef>
            </a:pPr>
            <a:r>
              <a:rPr lang="en-US" sz="2100" kern="0" dirty="0">
                <a:solidFill>
                  <a:srgbClr val="4F2C1D"/>
                </a:solidFill>
              </a:rPr>
              <a:t>Questions</a:t>
            </a:r>
          </a:p>
          <a:p>
            <a:endParaRPr lang="en-US" sz="1800" kern="0" dirty="0">
              <a:solidFill>
                <a:srgbClr val="4F2C1D"/>
              </a:solidFill>
            </a:endParaRPr>
          </a:p>
        </p:txBody>
      </p:sp>
    </p:spTree>
    <p:extLst>
      <p:ext uri="{BB962C8B-B14F-4D97-AF65-F5344CB8AC3E}">
        <p14:creationId xmlns:p14="http://schemas.microsoft.com/office/powerpoint/2010/main" val="177024222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263678" y="609600"/>
            <a:ext cx="7039556" cy="1320800"/>
          </a:xfrm>
          <a:prstGeom prst="rect">
            <a:avLst/>
          </a:prstGeom>
        </p:spPr>
        <p:txBody>
          <a:bodyPr>
            <a:normAutofit fontScale="52500" lnSpcReduction="20000"/>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kern="0" dirty="0"/>
              <a:t>Principles of Good Practice for Integrating Service with Academic Study </a:t>
            </a:r>
          </a:p>
        </p:txBody>
      </p:sp>
      <p:sp>
        <p:nvSpPr>
          <p:cNvPr id="7" name="Content Placeholder 2"/>
          <p:cNvSpPr txBox="1">
            <a:spLocks/>
          </p:cNvSpPr>
          <p:nvPr/>
        </p:nvSpPr>
        <p:spPr>
          <a:xfrm>
            <a:off x="263677" y="1691681"/>
            <a:ext cx="8594075" cy="3880773"/>
          </a:xfrm>
          <a:prstGeom prst="rect">
            <a:avLst/>
          </a:prstGeom>
        </p:spPr>
        <p:txBody>
          <a:bodyPr>
            <a:norm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800"/>
              </a:spcBef>
            </a:pPr>
            <a:r>
              <a:rPr lang="en-US" sz="2000" kern="0" dirty="0"/>
              <a:t>Academic credit is for learning, not for service.</a:t>
            </a:r>
          </a:p>
          <a:p>
            <a:pPr>
              <a:spcBef>
                <a:spcPts val="1800"/>
              </a:spcBef>
            </a:pPr>
            <a:r>
              <a:rPr lang="en-US" sz="2000" kern="0" dirty="0"/>
              <a:t>Do not compromise academic rigor.</a:t>
            </a:r>
          </a:p>
          <a:p>
            <a:pPr>
              <a:spcBef>
                <a:spcPts val="1800"/>
              </a:spcBef>
            </a:pPr>
            <a:r>
              <a:rPr lang="en-US" sz="2000" kern="0" dirty="0"/>
              <a:t>Set learning goals for students.</a:t>
            </a:r>
          </a:p>
          <a:p>
            <a:pPr>
              <a:spcBef>
                <a:spcPts val="1800"/>
              </a:spcBef>
            </a:pPr>
            <a:r>
              <a:rPr lang="en-US" sz="2000" kern="0" dirty="0"/>
              <a:t>Establish criteria for the selection of community service placements.</a:t>
            </a:r>
          </a:p>
          <a:p>
            <a:pPr>
              <a:spcBef>
                <a:spcPts val="1800"/>
              </a:spcBef>
            </a:pPr>
            <a:r>
              <a:rPr lang="en-US" sz="2000" kern="0" dirty="0"/>
              <a:t>Provide educationally sound mechanisms to harvest the community learning</a:t>
            </a:r>
            <a:r>
              <a:rPr lang="en-US" sz="1800" kern="0" dirty="0"/>
              <a:t>.</a:t>
            </a:r>
          </a:p>
        </p:txBody>
      </p:sp>
      <p:sp>
        <p:nvSpPr>
          <p:cNvPr id="8" name="TextBox 7"/>
          <p:cNvSpPr txBox="1"/>
          <p:nvPr/>
        </p:nvSpPr>
        <p:spPr>
          <a:xfrm>
            <a:off x="412585" y="4859675"/>
            <a:ext cx="8001501" cy="646331"/>
          </a:xfrm>
          <a:prstGeom prst="rect">
            <a:avLst/>
          </a:prstGeom>
          <a:noFill/>
        </p:spPr>
        <p:txBody>
          <a:bodyPr wrap="square" rtlCol="0">
            <a:spAutoFit/>
          </a:bodyPr>
          <a:lstStyle/>
          <a:p>
            <a:r>
              <a:rPr lang="en-US" sz="1200" dirty="0"/>
              <a:t>Howard, J. </a:t>
            </a:r>
            <a:r>
              <a:rPr lang="en-US" sz="1200" i="1" dirty="0"/>
              <a:t>Ten Principles of Good Practice for Integrating Service with Academic Study</a:t>
            </a:r>
            <a:r>
              <a:rPr lang="en-US" sz="1200" dirty="0"/>
              <a:t>. Excerpt from</a:t>
            </a:r>
          </a:p>
          <a:p>
            <a:r>
              <a:rPr lang="en-US" sz="1200" dirty="0"/>
              <a:t>Howard, J. Ed., Michigan Journal of Community Service Learning Course Design Workbook, University of Michigan, OCSL Press, Summer. 16-19.</a:t>
            </a:r>
          </a:p>
        </p:txBody>
      </p:sp>
    </p:spTree>
    <p:extLst>
      <p:ext uri="{BB962C8B-B14F-4D97-AF65-F5344CB8AC3E}">
        <p14:creationId xmlns:p14="http://schemas.microsoft.com/office/powerpoint/2010/main" val="15044205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263678" y="609600"/>
            <a:ext cx="7039556" cy="1320800"/>
          </a:xfrm>
          <a:prstGeom prst="rect">
            <a:avLst/>
          </a:prstGeom>
        </p:spPr>
        <p:txBody>
          <a:bodyPr>
            <a:normAutofit fontScale="52500" lnSpcReduction="20000"/>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kern="0" dirty="0"/>
              <a:t>Principles of Good Practice for Integrating Service with Academic Study </a:t>
            </a:r>
          </a:p>
        </p:txBody>
      </p:sp>
      <p:sp>
        <p:nvSpPr>
          <p:cNvPr id="5" name="Content Placeholder 2"/>
          <p:cNvSpPr txBox="1">
            <a:spLocks/>
          </p:cNvSpPr>
          <p:nvPr/>
        </p:nvSpPr>
        <p:spPr>
          <a:xfrm>
            <a:off x="396682" y="1865442"/>
            <a:ext cx="7073900" cy="2910580"/>
          </a:xfrm>
          <a:prstGeom prst="rect">
            <a:avLst/>
          </a:prstGeom>
        </p:spPr>
        <p:txBody>
          <a:bodyPr>
            <a:normAutofit fontScale="70000" lnSpcReduction="20000"/>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800"/>
              </a:spcBef>
            </a:pPr>
            <a:r>
              <a:rPr lang="en-US" sz="2600" kern="0" dirty="0"/>
              <a:t>Provide supports for students to learn how to harvest the community learning.</a:t>
            </a:r>
          </a:p>
          <a:p>
            <a:pPr>
              <a:spcBef>
                <a:spcPts val="1800"/>
              </a:spcBef>
            </a:pPr>
            <a:r>
              <a:rPr lang="en-US" sz="2600" kern="0" dirty="0"/>
              <a:t>Minimize the distinction between the student’s community learning role and the classroom learning role.</a:t>
            </a:r>
          </a:p>
          <a:p>
            <a:pPr>
              <a:spcBef>
                <a:spcPts val="1800"/>
              </a:spcBef>
            </a:pPr>
            <a:r>
              <a:rPr lang="en-US" sz="2600" kern="0" dirty="0"/>
              <a:t>Re-think the faculty instructional role.</a:t>
            </a:r>
          </a:p>
          <a:p>
            <a:pPr>
              <a:spcBef>
                <a:spcPts val="1800"/>
              </a:spcBef>
            </a:pPr>
            <a:r>
              <a:rPr lang="en-US" sz="2600" kern="0" dirty="0"/>
              <a:t>Be prepared for uncertainty and variation in student learning outcomes.</a:t>
            </a:r>
          </a:p>
          <a:p>
            <a:pPr>
              <a:spcBef>
                <a:spcPts val="1800"/>
              </a:spcBef>
            </a:pPr>
            <a:r>
              <a:rPr lang="en-US" sz="2600" kern="0" dirty="0"/>
              <a:t>Maximize the community responsibility orientation of the course.</a:t>
            </a:r>
          </a:p>
          <a:p>
            <a:endParaRPr lang="en-US" kern="0" dirty="0"/>
          </a:p>
        </p:txBody>
      </p:sp>
      <p:sp>
        <p:nvSpPr>
          <p:cNvPr id="9" name="TextBox 8"/>
          <p:cNvSpPr txBox="1"/>
          <p:nvPr/>
        </p:nvSpPr>
        <p:spPr>
          <a:xfrm>
            <a:off x="396682" y="4776022"/>
            <a:ext cx="8001501" cy="646331"/>
          </a:xfrm>
          <a:prstGeom prst="rect">
            <a:avLst/>
          </a:prstGeom>
          <a:noFill/>
        </p:spPr>
        <p:txBody>
          <a:bodyPr wrap="square" rtlCol="0">
            <a:spAutoFit/>
          </a:bodyPr>
          <a:lstStyle/>
          <a:p>
            <a:r>
              <a:rPr lang="en-US" sz="1200" dirty="0"/>
              <a:t>Howard, J. </a:t>
            </a:r>
            <a:r>
              <a:rPr lang="en-US" sz="1200" i="1" dirty="0"/>
              <a:t>Ten Principles of Good Practice for Integrating Service with Academic Study</a:t>
            </a:r>
            <a:r>
              <a:rPr lang="en-US" sz="1200" dirty="0"/>
              <a:t>. Excerpt from</a:t>
            </a:r>
          </a:p>
          <a:p>
            <a:r>
              <a:rPr lang="en-US" sz="1200" dirty="0"/>
              <a:t>Howard, J. Ed., Michigan Journal of Community Service Learning Course Design Workbook, University of Michigan, OCSL Press, Summer. 16-19.</a:t>
            </a:r>
          </a:p>
        </p:txBody>
      </p:sp>
    </p:spTree>
    <p:extLst>
      <p:ext uri="{BB962C8B-B14F-4D97-AF65-F5344CB8AC3E}">
        <p14:creationId xmlns:p14="http://schemas.microsoft.com/office/powerpoint/2010/main" val="7901544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Is it CBL?</a:t>
            </a:r>
          </a:p>
        </p:txBody>
      </p:sp>
    </p:spTree>
    <p:extLst>
      <p:ext uri="{BB962C8B-B14F-4D97-AF65-F5344CB8AC3E}">
        <p14:creationId xmlns:p14="http://schemas.microsoft.com/office/powerpoint/2010/main" val="16670185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Example courses</a:t>
            </a:r>
          </a:p>
        </p:txBody>
      </p:sp>
      <p:sp>
        <p:nvSpPr>
          <p:cNvPr id="8" name="Content Placeholder 2"/>
          <p:cNvSpPr txBox="1">
            <a:spLocks/>
          </p:cNvSpPr>
          <p:nvPr/>
        </p:nvSpPr>
        <p:spPr>
          <a:xfrm>
            <a:off x="800430" y="2136736"/>
            <a:ext cx="7906248" cy="3880773"/>
          </a:xfrm>
          <a:prstGeom prst="rect">
            <a:avLst/>
          </a:prstGeom>
        </p:spPr>
        <p:txBody>
          <a:bodyPr>
            <a:norm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800"/>
              </a:spcBef>
            </a:pPr>
            <a:r>
              <a:rPr lang="en-US" sz="2400" kern="0" dirty="0">
                <a:solidFill>
                  <a:srgbClr val="4F2C1D"/>
                </a:solidFill>
              </a:rPr>
              <a:t>Bonnie Mitchell– Animation and Design</a:t>
            </a:r>
          </a:p>
          <a:p>
            <a:pPr marL="0" indent="0">
              <a:spcBef>
                <a:spcPts val="1800"/>
              </a:spcBef>
              <a:buFontTx/>
              <a:buNone/>
            </a:pPr>
            <a:endParaRPr lang="en-US" sz="2400" kern="0" dirty="0">
              <a:solidFill>
                <a:srgbClr val="4F2C1D"/>
              </a:solidFill>
            </a:endParaRPr>
          </a:p>
          <a:p>
            <a:pPr>
              <a:spcBef>
                <a:spcPts val="1800"/>
              </a:spcBef>
            </a:pPr>
            <a:r>
              <a:rPr lang="en-US" sz="2400" kern="0" dirty="0">
                <a:solidFill>
                  <a:srgbClr val="4F2C1D"/>
                </a:solidFill>
              </a:rPr>
              <a:t>Heather Jordan – Technical Writing</a:t>
            </a:r>
          </a:p>
          <a:p>
            <a:pPr marL="0" indent="0">
              <a:spcBef>
                <a:spcPts val="1800"/>
              </a:spcBef>
              <a:buFontTx/>
              <a:buNone/>
            </a:pPr>
            <a:endParaRPr lang="en-US" sz="2400" kern="0" dirty="0">
              <a:solidFill>
                <a:srgbClr val="4F2C1D"/>
              </a:solidFill>
            </a:endParaRPr>
          </a:p>
          <a:p>
            <a:pPr>
              <a:spcBef>
                <a:spcPts val="1800"/>
              </a:spcBef>
            </a:pPr>
            <a:r>
              <a:rPr lang="en-US" sz="2400" kern="0" dirty="0">
                <a:solidFill>
                  <a:srgbClr val="4F2C1D"/>
                </a:solidFill>
              </a:rPr>
              <a:t>Valeria Grinberg-Pla – Exploring Latino/Latina Culture</a:t>
            </a:r>
          </a:p>
          <a:p>
            <a:endParaRPr lang="en-US" sz="1800" kern="0" dirty="0">
              <a:solidFill>
                <a:srgbClr val="4F2C1D"/>
              </a:solidFill>
            </a:endParaRPr>
          </a:p>
          <a:p>
            <a:endParaRPr lang="en-US" kern="0" dirty="0"/>
          </a:p>
        </p:txBody>
      </p:sp>
    </p:spTree>
    <p:extLst>
      <p:ext uri="{BB962C8B-B14F-4D97-AF65-F5344CB8AC3E}">
        <p14:creationId xmlns:p14="http://schemas.microsoft.com/office/powerpoint/2010/main" val="126996488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49" y="2477692"/>
            <a:ext cx="8322275" cy="909605"/>
          </a:xfrm>
        </p:spPr>
        <p:txBody>
          <a:bodyPr>
            <a:noAutofit/>
          </a:bodyPr>
          <a:lstStyle/>
          <a:p>
            <a:pPr marL="0" indent="0" algn="ctr">
              <a:buNone/>
            </a:pPr>
            <a:r>
              <a:rPr lang="en-US" sz="2700" dirty="0"/>
              <a:t>I am confident I can integrate community-based learning into my course or program.</a:t>
            </a:r>
          </a:p>
          <a:p>
            <a:pPr marL="0" indent="0" algn="ctr">
              <a:buNone/>
            </a:pPr>
            <a:endParaRPr lang="en-US" sz="1800" dirty="0"/>
          </a:p>
          <a:p>
            <a:pPr marL="0" indent="0" algn="ctr">
              <a:buNone/>
            </a:pPr>
            <a:r>
              <a:rPr lang="en-US" sz="2400" b="1" dirty="0">
                <a:solidFill>
                  <a:srgbClr val="00B050"/>
                </a:solidFill>
              </a:rPr>
              <a:t>Strongly Agree</a:t>
            </a:r>
            <a:r>
              <a:rPr lang="en-US" sz="2400" b="1" dirty="0"/>
              <a:t>	</a:t>
            </a:r>
            <a:r>
              <a:rPr lang="en-US" sz="2400" b="1" dirty="0">
                <a:solidFill>
                  <a:srgbClr val="FF7C19"/>
                </a:solidFill>
              </a:rPr>
              <a:t>Agree</a:t>
            </a:r>
            <a:r>
              <a:rPr lang="en-US" sz="2400" b="1" dirty="0"/>
              <a:t>		</a:t>
            </a:r>
            <a:r>
              <a:rPr lang="en-US" sz="2400" b="1" dirty="0">
                <a:solidFill>
                  <a:srgbClr val="FB7AFE"/>
                </a:solidFill>
              </a:rPr>
              <a:t>Disagree</a:t>
            </a:r>
            <a:r>
              <a:rPr lang="en-US" sz="2400" b="1" dirty="0"/>
              <a:t>		</a:t>
            </a:r>
            <a:r>
              <a:rPr lang="en-US" sz="2400" b="1" dirty="0">
                <a:solidFill>
                  <a:srgbClr val="FF0000"/>
                </a:solidFill>
              </a:rPr>
              <a:t>Strongly Disagree</a:t>
            </a:r>
          </a:p>
        </p:txBody>
      </p:sp>
    </p:spTree>
    <p:extLst>
      <p:ext uri="{BB962C8B-B14F-4D97-AF65-F5344CB8AC3E}">
        <p14:creationId xmlns:p14="http://schemas.microsoft.com/office/powerpoint/2010/main" val="3469623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49" y="2477692"/>
            <a:ext cx="8322275" cy="909605"/>
          </a:xfrm>
        </p:spPr>
        <p:txBody>
          <a:bodyPr>
            <a:noAutofit/>
          </a:bodyPr>
          <a:lstStyle/>
          <a:p>
            <a:pPr marL="0" indent="0" algn="ctr">
              <a:buNone/>
            </a:pPr>
            <a:r>
              <a:rPr lang="en-US" sz="2700" dirty="0"/>
              <a:t>I am confident I can find a community partner(s) to work with me.</a:t>
            </a:r>
          </a:p>
          <a:p>
            <a:pPr marL="0" indent="0" algn="ctr">
              <a:buNone/>
            </a:pPr>
            <a:endParaRPr lang="en-US" sz="1800" dirty="0"/>
          </a:p>
          <a:p>
            <a:pPr marL="0" indent="0" algn="ctr">
              <a:buNone/>
            </a:pPr>
            <a:r>
              <a:rPr lang="en-US" sz="2400" b="1" dirty="0">
                <a:solidFill>
                  <a:srgbClr val="00B050"/>
                </a:solidFill>
              </a:rPr>
              <a:t>Strongly Agree</a:t>
            </a:r>
            <a:r>
              <a:rPr lang="en-US" sz="2400" b="1" dirty="0"/>
              <a:t>	</a:t>
            </a:r>
            <a:r>
              <a:rPr lang="en-US" sz="2400" b="1" dirty="0">
                <a:solidFill>
                  <a:srgbClr val="FF7C19"/>
                </a:solidFill>
              </a:rPr>
              <a:t>Agree</a:t>
            </a:r>
            <a:r>
              <a:rPr lang="en-US" sz="2400" b="1" dirty="0"/>
              <a:t>		</a:t>
            </a:r>
            <a:r>
              <a:rPr lang="en-US" sz="2400" b="1" dirty="0">
                <a:solidFill>
                  <a:srgbClr val="FB7AFE"/>
                </a:solidFill>
              </a:rPr>
              <a:t>Disagree</a:t>
            </a:r>
            <a:r>
              <a:rPr lang="en-US" sz="2400" b="1" dirty="0"/>
              <a:t>		</a:t>
            </a:r>
            <a:r>
              <a:rPr lang="en-US" sz="2400" b="1" dirty="0">
                <a:solidFill>
                  <a:srgbClr val="FF0000"/>
                </a:solidFill>
              </a:rPr>
              <a:t>Strongly Disagree</a:t>
            </a:r>
          </a:p>
        </p:txBody>
      </p:sp>
    </p:spTree>
    <p:extLst>
      <p:ext uri="{BB962C8B-B14F-4D97-AF65-F5344CB8AC3E}">
        <p14:creationId xmlns:p14="http://schemas.microsoft.com/office/powerpoint/2010/main" val="3632453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49" y="2477692"/>
            <a:ext cx="8322275" cy="909605"/>
          </a:xfrm>
        </p:spPr>
        <p:txBody>
          <a:bodyPr>
            <a:noAutofit/>
          </a:bodyPr>
          <a:lstStyle/>
          <a:p>
            <a:pPr marL="0" indent="0" algn="ctr">
              <a:buNone/>
            </a:pPr>
            <a:r>
              <a:rPr lang="en-US" sz="2700" dirty="0"/>
              <a:t>I know what steps I need to take first to further explore integrating CBL into my course/program.</a:t>
            </a:r>
          </a:p>
          <a:p>
            <a:pPr marL="0" indent="0" algn="ctr">
              <a:buNone/>
            </a:pPr>
            <a:endParaRPr lang="en-US" sz="1800" dirty="0"/>
          </a:p>
          <a:p>
            <a:pPr marL="0" indent="0" algn="ctr">
              <a:buNone/>
            </a:pPr>
            <a:r>
              <a:rPr lang="en-US" sz="2400" b="1" dirty="0">
                <a:solidFill>
                  <a:srgbClr val="00B050"/>
                </a:solidFill>
              </a:rPr>
              <a:t>Strongly Agree</a:t>
            </a:r>
            <a:r>
              <a:rPr lang="en-US" sz="2400" b="1" dirty="0"/>
              <a:t>	</a:t>
            </a:r>
            <a:r>
              <a:rPr lang="en-US" sz="2400" b="1" dirty="0">
                <a:solidFill>
                  <a:srgbClr val="FF7C19"/>
                </a:solidFill>
              </a:rPr>
              <a:t>Agree</a:t>
            </a:r>
            <a:r>
              <a:rPr lang="en-US" sz="2400" b="1" dirty="0"/>
              <a:t>		</a:t>
            </a:r>
            <a:r>
              <a:rPr lang="en-US" sz="2400" b="1" dirty="0">
                <a:solidFill>
                  <a:srgbClr val="FB7AFE"/>
                </a:solidFill>
              </a:rPr>
              <a:t>Disagree</a:t>
            </a:r>
            <a:r>
              <a:rPr lang="en-US" sz="2400" b="1" dirty="0"/>
              <a:t>		</a:t>
            </a:r>
            <a:r>
              <a:rPr lang="en-US" sz="2400" b="1" dirty="0">
                <a:solidFill>
                  <a:srgbClr val="FF0000"/>
                </a:solidFill>
              </a:rPr>
              <a:t>Strongly Disagree</a:t>
            </a:r>
          </a:p>
        </p:txBody>
      </p:sp>
    </p:spTree>
    <p:extLst>
      <p:ext uri="{BB962C8B-B14F-4D97-AF65-F5344CB8AC3E}">
        <p14:creationId xmlns:p14="http://schemas.microsoft.com/office/powerpoint/2010/main" val="326813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Defining Community-Based Learning</a:t>
            </a:r>
          </a:p>
        </p:txBody>
      </p:sp>
      <p:sp>
        <p:nvSpPr>
          <p:cNvPr id="7" name="Content Placeholder 2"/>
          <p:cNvSpPr txBox="1">
            <a:spLocks/>
          </p:cNvSpPr>
          <p:nvPr/>
        </p:nvSpPr>
        <p:spPr>
          <a:xfrm>
            <a:off x="379249" y="2198710"/>
            <a:ext cx="4621099" cy="3029442"/>
          </a:xfrm>
          <a:prstGeom prst="rect">
            <a:avLst/>
          </a:prstGeom>
        </p:spPr>
        <p:txBody>
          <a:bodyPr>
            <a:normAutofit lnSpcReduction="10000"/>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marL="0" indent="0">
              <a:buFontTx/>
              <a:buNone/>
            </a:pPr>
            <a:r>
              <a:rPr lang="en-US" sz="1800" kern="0" dirty="0">
                <a:solidFill>
                  <a:srgbClr val="4F2C1D"/>
                </a:solidFill>
              </a:rPr>
              <a:t>Community-Based Learning, also known as service-learning, is a class based, </a:t>
            </a:r>
            <a:r>
              <a:rPr lang="en-US" sz="1800" b="1" kern="0" dirty="0">
                <a:solidFill>
                  <a:srgbClr val="4F2C1D"/>
                </a:solidFill>
              </a:rPr>
              <a:t>credit-bearing educational experience</a:t>
            </a:r>
            <a:r>
              <a:rPr lang="en-US" sz="1800" kern="0" dirty="0">
                <a:solidFill>
                  <a:srgbClr val="4F2C1D"/>
                </a:solidFill>
              </a:rPr>
              <a:t> which integrates </a:t>
            </a:r>
            <a:r>
              <a:rPr lang="en-US" sz="1800" b="1" kern="0" dirty="0">
                <a:solidFill>
                  <a:srgbClr val="4F2C1D"/>
                </a:solidFill>
              </a:rPr>
              <a:t>academic material</a:t>
            </a:r>
            <a:r>
              <a:rPr lang="en-US" sz="1800" kern="0" dirty="0">
                <a:solidFill>
                  <a:srgbClr val="4F2C1D"/>
                </a:solidFill>
              </a:rPr>
              <a:t>, relevant </a:t>
            </a:r>
            <a:r>
              <a:rPr lang="en-US" sz="1800" b="1" kern="0" dirty="0">
                <a:solidFill>
                  <a:srgbClr val="4F2C1D"/>
                </a:solidFill>
              </a:rPr>
              <a:t>community-based engagement and/or service activities</a:t>
            </a:r>
            <a:r>
              <a:rPr lang="en-US" sz="1800" kern="0" dirty="0">
                <a:solidFill>
                  <a:srgbClr val="4F2C1D"/>
                </a:solidFill>
              </a:rPr>
              <a:t>, and </a:t>
            </a:r>
            <a:r>
              <a:rPr lang="en-US" sz="1800" b="1" kern="0" dirty="0">
                <a:solidFill>
                  <a:srgbClr val="4F2C1D"/>
                </a:solidFill>
              </a:rPr>
              <a:t>critical reflection</a:t>
            </a:r>
            <a:r>
              <a:rPr lang="en-US" sz="1800" kern="0" dirty="0">
                <a:solidFill>
                  <a:srgbClr val="4F2C1D"/>
                </a:solidFill>
              </a:rPr>
              <a:t> based on a </a:t>
            </a:r>
            <a:r>
              <a:rPr lang="en-US" sz="1800" b="1" kern="0" dirty="0">
                <a:solidFill>
                  <a:srgbClr val="4F2C1D"/>
                </a:solidFill>
              </a:rPr>
              <a:t>reciprocal partnership</a:t>
            </a:r>
            <a:r>
              <a:rPr lang="en-US" sz="1800" kern="0" dirty="0">
                <a:solidFill>
                  <a:srgbClr val="4F2C1D"/>
                </a:solidFill>
              </a:rPr>
              <a:t> that engage students, faculty/staff, and community members in achievement of </a:t>
            </a:r>
            <a:r>
              <a:rPr lang="en-US" sz="1800" b="1" kern="0" dirty="0">
                <a:solidFill>
                  <a:srgbClr val="4F2C1D"/>
                </a:solidFill>
              </a:rPr>
              <a:t>academic and disciplinary learning objectives</a:t>
            </a:r>
            <a:r>
              <a:rPr lang="en-US" sz="1800" kern="0" dirty="0">
                <a:solidFill>
                  <a:srgbClr val="4F2C1D"/>
                </a:solidFill>
              </a:rPr>
              <a:t> and </a:t>
            </a:r>
            <a:r>
              <a:rPr lang="en-US" sz="1800" b="1" kern="0" dirty="0">
                <a:solidFill>
                  <a:srgbClr val="4F2C1D"/>
                </a:solidFill>
              </a:rPr>
              <a:t>civic outcomes</a:t>
            </a:r>
            <a:r>
              <a:rPr lang="en-US" sz="1800" kern="0" dirty="0">
                <a:solidFill>
                  <a:srgbClr val="4F2C1D"/>
                </a:solidFill>
              </a:rPr>
              <a:t> to advance </a:t>
            </a:r>
            <a:r>
              <a:rPr lang="en-US" sz="1800" b="1" kern="0" dirty="0">
                <a:solidFill>
                  <a:srgbClr val="4F2C1D"/>
                </a:solidFill>
              </a:rPr>
              <a:t>public purposes</a:t>
            </a:r>
            <a:r>
              <a:rPr lang="en-US" sz="1800" kern="0" dirty="0">
                <a:solidFill>
                  <a:srgbClr val="4F2C1D"/>
                </a:solidFill>
              </a:rPr>
              <a:t>.</a:t>
            </a:r>
          </a:p>
          <a:p>
            <a:endParaRPr lang="en-US" kern="0" dirty="0"/>
          </a:p>
        </p:txBody>
      </p:sp>
      <p:grpSp>
        <p:nvGrpSpPr>
          <p:cNvPr id="8" name="Group 7"/>
          <p:cNvGrpSpPr/>
          <p:nvPr/>
        </p:nvGrpSpPr>
        <p:grpSpPr>
          <a:xfrm>
            <a:off x="5255186" y="2198710"/>
            <a:ext cx="3469661" cy="2391800"/>
            <a:chOff x="2019300" y="2082800"/>
            <a:chExt cx="5880100" cy="4000500"/>
          </a:xfrm>
          <a:solidFill>
            <a:schemeClr val="bg1"/>
          </a:solidFill>
        </p:grpSpPr>
        <p:sp>
          <p:nvSpPr>
            <p:cNvPr id="9" name="Rectangle 8"/>
            <p:cNvSpPr/>
            <p:nvPr/>
          </p:nvSpPr>
          <p:spPr>
            <a:xfrm>
              <a:off x="2019300" y="2082800"/>
              <a:ext cx="5880100" cy="40005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descr="https://education.uoregon.edu/sites/default/files/sl-venn-diagram377x260-1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913" y="2152403"/>
              <a:ext cx="5598873" cy="3861293"/>
            </a:xfrm>
            <a:prstGeom prst="rect">
              <a:avLst/>
            </a:prstGeom>
            <a:grpFill/>
            <a:extLst/>
          </p:spPr>
        </p:pic>
      </p:grpSp>
      <p:sp>
        <p:nvSpPr>
          <p:cNvPr id="11" name="TextBox 10"/>
          <p:cNvSpPr txBox="1"/>
          <p:nvPr/>
        </p:nvSpPr>
        <p:spPr>
          <a:xfrm>
            <a:off x="5529366" y="4858820"/>
            <a:ext cx="2921300" cy="369332"/>
          </a:xfrm>
          <a:prstGeom prst="rect">
            <a:avLst/>
          </a:prstGeom>
          <a:noFill/>
        </p:spPr>
        <p:txBody>
          <a:bodyPr wrap="square" rtlCol="0">
            <a:spAutoFit/>
          </a:bodyPr>
          <a:lstStyle/>
          <a:p>
            <a:r>
              <a:rPr lang="en-US" sz="900" dirty="0">
                <a:solidFill>
                  <a:srgbClr val="4F2C1D"/>
                </a:solidFill>
              </a:rPr>
              <a:t>https://education.uoregon.edu/service-learning-program/service-learning-roundtable-0</a:t>
            </a:r>
          </a:p>
        </p:txBody>
      </p:sp>
      <p:sp>
        <p:nvSpPr>
          <p:cNvPr id="12" name="TextBox 11"/>
          <p:cNvSpPr txBox="1"/>
          <p:nvPr/>
        </p:nvSpPr>
        <p:spPr>
          <a:xfrm>
            <a:off x="379249" y="5228152"/>
            <a:ext cx="4315001" cy="577081"/>
          </a:xfrm>
          <a:prstGeom prst="rect">
            <a:avLst/>
          </a:prstGeom>
          <a:noFill/>
        </p:spPr>
        <p:txBody>
          <a:bodyPr wrap="square" rtlCol="0">
            <a:spAutoFit/>
          </a:bodyPr>
          <a:lstStyle/>
          <a:p>
            <a:r>
              <a:rPr lang="en-US" sz="900" dirty="0">
                <a:solidFill>
                  <a:srgbClr val="4F2C1D"/>
                </a:solidFill>
              </a:rPr>
              <a:t>Adapted from R.G. </a:t>
            </a:r>
            <a:r>
              <a:rPr lang="en-US" sz="900" dirty="0" err="1">
                <a:solidFill>
                  <a:srgbClr val="4F2C1D"/>
                </a:solidFill>
              </a:rPr>
              <a:t>Bringle</a:t>
            </a:r>
            <a:r>
              <a:rPr lang="en-US" sz="900" dirty="0">
                <a:solidFill>
                  <a:srgbClr val="4F2C1D"/>
                </a:solidFill>
              </a:rPr>
              <a:t> and J.A. Hatcher, </a:t>
            </a:r>
            <a:r>
              <a:rPr lang="en-US" sz="900" i="1" dirty="0">
                <a:solidFill>
                  <a:srgbClr val="4F2C1D"/>
                </a:solidFill>
              </a:rPr>
              <a:t>A Service-Learning Curriculum for Faculty, </a:t>
            </a:r>
            <a:r>
              <a:rPr lang="en-US" sz="900" dirty="0">
                <a:solidFill>
                  <a:srgbClr val="4F2C1D"/>
                </a:solidFill>
              </a:rPr>
              <a:t>Michigan Journal of Community Service-Learning, 1995, 2: 112-122.</a:t>
            </a:r>
          </a:p>
          <a:p>
            <a:endParaRPr lang="en-US" sz="1350" dirty="0"/>
          </a:p>
        </p:txBody>
      </p:sp>
    </p:spTree>
    <p:extLst>
      <p:ext uri="{BB962C8B-B14F-4D97-AF65-F5344CB8AC3E}">
        <p14:creationId xmlns:p14="http://schemas.microsoft.com/office/powerpoint/2010/main" val="22712916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Is it CBL?</a:t>
            </a:r>
          </a:p>
        </p:txBody>
      </p:sp>
    </p:spTree>
    <p:extLst>
      <p:ext uri="{BB962C8B-B14F-4D97-AF65-F5344CB8AC3E}">
        <p14:creationId xmlns:p14="http://schemas.microsoft.com/office/powerpoint/2010/main" val="7257701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09599" y="609600"/>
            <a:ext cx="7055458" cy="1320800"/>
          </a:xfrm>
          <a:prstGeom prst="rect">
            <a:avLst/>
          </a:prstGeom>
        </p:spPr>
        <p:txBody>
          <a:bodyPr>
            <a:normAutofit fontScale="60000" lnSpcReduction="20000"/>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kern="0" dirty="0"/>
              <a:t>What’s the difference: Community-based learning and service-learning?</a:t>
            </a:r>
          </a:p>
        </p:txBody>
      </p:sp>
      <p:sp>
        <p:nvSpPr>
          <p:cNvPr id="5" name="Content Placeholder 2"/>
          <p:cNvSpPr txBox="1">
            <a:spLocks/>
          </p:cNvSpPr>
          <p:nvPr/>
        </p:nvSpPr>
        <p:spPr>
          <a:xfrm>
            <a:off x="609599" y="1643756"/>
            <a:ext cx="7969858" cy="3880773"/>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spcBef>
                <a:spcPts val="1200"/>
              </a:spcBef>
            </a:pPr>
            <a:r>
              <a:rPr lang="en-US" sz="1800" kern="0" dirty="0"/>
              <a:t>Service-learning</a:t>
            </a:r>
          </a:p>
          <a:p>
            <a:pPr lvl="1">
              <a:spcBef>
                <a:spcPts val="1200"/>
              </a:spcBef>
            </a:pPr>
            <a:r>
              <a:rPr lang="en-US" sz="1800" kern="0" dirty="0"/>
              <a:t>Value laden </a:t>
            </a:r>
          </a:p>
          <a:p>
            <a:pPr lvl="1">
              <a:spcBef>
                <a:spcPts val="1200"/>
              </a:spcBef>
            </a:pPr>
            <a:r>
              <a:rPr lang="en-US" sz="1800" kern="0" dirty="0"/>
              <a:t>Implies a unidirectional relationship</a:t>
            </a:r>
          </a:p>
          <a:p>
            <a:pPr lvl="1">
              <a:spcBef>
                <a:spcPts val="1200"/>
              </a:spcBef>
            </a:pPr>
            <a:r>
              <a:rPr lang="en-US" sz="1800" kern="0" dirty="0"/>
              <a:t>Misleading -&gt; direct service as only form of engagement</a:t>
            </a:r>
          </a:p>
          <a:p>
            <a:pPr lvl="1">
              <a:spcBef>
                <a:spcPts val="1200"/>
              </a:spcBef>
            </a:pPr>
            <a:endParaRPr lang="en-US" sz="1800" kern="0" dirty="0"/>
          </a:p>
          <a:p>
            <a:pPr>
              <a:spcBef>
                <a:spcPts val="1200"/>
              </a:spcBef>
            </a:pPr>
            <a:r>
              <a:rPr lang="en-US" sz="1800" kern="0" dirty="0"/>
              <a:t>Community-based learning</a:t>
            </a:r>
          </a:p>
          <a:p>
            <a:pPr lvl="1">
              <a:spcBef>
                <a:spcPts val="1200"/>
              </a:spcBef>
            </a:pPr>
            <a:r>
              <a:rPr lang="en-US" sz="1800" kern="0" dirty="0"/>
              <a:t>Broader opportunities (direct service, advocacy, research)</a:t>
            </a:r>
          </a:p>
          <a:p>
            <a:pPr lvl="1">
              <a:spcBef>
                <a:spcPts val="1200"/>
              </a:spcBef>
            </a:pPr>
            <a:r>
              <a:rPr lang="en-US" sz="1800" kern="0" dirty="0"/>
              <a:t>Community issue focused</a:t>
            </a:r>
          </a:p>
          <a:p>
            <a:pPr lvl="1">
              <a:spcBef>
                <a:spcPts val="1200"/>
              </a:spcBef>
            </a:pPr>
            <a:r>
              <a:rPr lang="en-US" sz="1800" kern="0" dirty="0"/>
              <a:t>Flexibility in approaches</a:t>
            </a:r>
          </a:p>
        </p:txBody>
      </p:sp>
    </p:spTree>
    <p:extLst>
      <p:ext uri="{BB962C8B-B14F-4D97-AF65-F5344CB8AC3E}">
        <p14:creationId xmlns:p14="http://schemas.microsoft.com/office/powerpoint/2010/main" val="16368650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63686" y="786655"/>
            <a:ext cx="4911174" cy="994741"/>
          </a:xfrm>
          <a:prstGeom prst="rect">
            <a:avLst/>
          </a:prstGeom>
        </p:spPr>
        <p:txBody>
          <a:bodyPr>
            <a:normAutofit fontScale="67500" lnSpcReduction="20000"/>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r>
              <a:rPr lang="en-US" kern="0" dirty="0"/>
              <a:t>Benefits for Students</a:t>
            </a:r>
          </a:p>
        </p:txBody>
      </p:sp>
      <p:sp>
        <p:nvSpPr>
          <p:cNvPr id="7" name="TextBox 6"/>
          <p:cNvSpPr txBox="1"/>
          <p:nvPr/>
        </p:nvSpPr>
        <p:spPr>
          <a:xfrm>
            <a:off x="2600195" y="1953069"/>
            <a:ext cx="3262671" cy="2550698"/>
          </a:xfrm>
          <a:prstGeom prst="rect">
            <a:avLst/>
          </a:prstGeom>
          <a:noFill/>
        </p:spPr>
        <p:txBody>
          <a:bodyPr wrap="square" rtlCol="0">
            <a:spAutoFit/>
          </a:bodyPr>
          <a:lstStyle/>
          <a:p>
            <a:pPr lvl="1"/>
            <a:r>
              <a:rPr lang="en-US" sz="1500" b="1" dirty="0">
                <a:solidFill>
                  <a:srgbClr val="4F2C1D"/>
                </a:solidFill>
              </a:rPr>
              <a:t>Interpersonal</a:t>
            </a:r>
          </a:p>
          <a:p>
            <a:pPr marL="557213" lvl="1" indent="-214313">
              <a:buFont typeface="Arial" panose="020B0604020202020204" pitchFamily="34" charset="0"/>
              <a:buChar char="•"/>
            </a:pPr>
            <a:r>
              <a:rPr lang="en-US" sz="1275" dirty="0">
                <a:solidFill>
                  <a:srgbClr val="4F2C1D"/>
                </a:solidFill>
              </a:rPr>
              <a:t>Communication</a:t>
            </a:r>
          </a:p>
          <a:p>
            <a:pPr marL="557213" lvl="1" indent="-214313">
              <a:buFont typeface="Arial" panose="020B0604020202020204" pitchFamily="34" charset="0"/>
              <a:buChar char="•"/>
            </a:pPr>
            <a:r>
              <a:rPr lang="en-US" sz="1275" dirty="0">
                <a:solidFill>
                  <a:srgbClr val="4F2C1D"/>
                </a:solidFill>
              </a:rPr>
              <a:t>Collaboration</a:t>
            </a:r>
          </a:p>
          <a:p>
            <a:pPr marL="557213" lvl="1" indent="-214313">
              <a:buFont typeface="Arial" panose="020B0604020202020204" pitchFamily="34" charset="0"/>
              <a:buChar char="•"/>
            </a:pPr>
            <a:r>
              <a:rPr lang="en-US" sz="1275" dirty="0">
                <a:solidFill>
                  <a:srgbClr val="4F2C1D"/>
                </a:solidFill>
              </a:rPr>
              <a:t>Leadership</a:t>
            </a:r>
          </a:p>
          <a:p>
            <a:pPr marL="557213" lvl="1" indent="-214313">
              <a:buFont typeface="Arial" panose="020B0604020202020204" pitchFamily="34" charset="0"/>
              <a:buChar char="•"/>
            </a:pPr>
            <a:r>
              <a:rPr lang="en-US" sz="1275" dirty="0">
                <a:solidFill>
                  <a:srgbClr val="4F2C1D"/>
                </a:solidFill>
              </a:rPr>
              <a:t>Understanding of social issues</a:t>
            </a:r>
          </a:p>
          <a:p>
            <a:pPr marL="557213" lvl="1" indent="-214313">
              <a:buFont typeface="Arial" panose="020B0604020202020204" pitchFamily="34" charset="0"/>
              <a:buChar char="•"/>
            </a:pPr>
            <a:r>
              <a:rPr lang="en-US" sz="1275" dirty="0">
                <a:solidFill>
                  <a:srgbClr val="4F2C1D"/>
                </a:solidFill>
              </a:rPr>
              <a:t>Cultural/racial understanding</a:t>
            </a:r>
          </a:p>
          <a:p>
            <a:pPr marL="557213" lvl="1" indent="-214313">
              <a:buFont typeface="Arial" panose="020B0604020202020204" pitchFamily="34" charset="0"/>
              <a:buChar char="•"/>
            </a:pPr>
            <a:r>
              <a:rPr lang="en-US" sz="1275" dirty="0">
                <a:solidFill>
                  <a:srgbClr val="4F2C1D"/>
                </a:solidFill>
              </a:rPr>
              <a:t>Reduction of stereotyped thinking</a:t>
            </a:r>
          </a:p>
          <a:p>
            <a:pPr marL="557213" lvl="1" indent="-214313">
              <a:buFont typeface="Arial" panose="020B0604020202020204" pitchFamily="34" charset="0"/>
              <a:buChar char="•"/>
            </a:pPr>
            <a:endParaRPr lang="en-US" sz="1425" dirty="0">
              <a:solidFill>
                <a:srgbClr val="4F2C1D"/>
              </a:solidFill>
            </a:endParaRPr>
          </a:p>
          <a:p>
            <a:pPr lvl="1"/>
            <a:r>
              <a:rPr lang="en-US" sz="1500" b="1" dirty="0">
                <a:solidFill>
                  <a:srgbClr val="4F2C1D"/>
                </a:solidFill>
              </a:rPr>
              <a:t>College experience</a:t>
            </a:r>
          </a:p>
          <a:p>
            <a:pPr marL="557213" lvl="1" indent="-214313">
              <a:buFont typeface="Arial" panose="020B0604020202020204" pitchFamily="34" charset="0"/>
              <a:buChar char="•"/>
            </a:pPr>
            <a:r>
              <a:rPr lang="en-US" sz="1275" dirty="0">
                <a:solidFill>
                  <a:srgbClr val="4F2C1D"/>
                </a:solidFill>
              </a:rPr>
              <a:t>Persistence</a:t>
            </a:r>
          </a:p>
          <a:p>
            <a:pPr marL="557213" lvl="1" indent="-214313">
              <a:buFont typeface="Arial" panose="020B0604020202020204" pitchFamily="34" charset="0"/>
              <a:buChar char="•"/>
            </a:pPr>
            <a:r>
              <a:rPr lang="en-US" sz="1275" dirty="0">
                <a:solidFill>
                  <a:srgbClr val="4F2C1D"/>
                </a:solidFill>
              </a:rPr>
              <a:t>Retention</a:t>
            </a:r>
          </a:p>
          <a:p>
            <a:endParaRPr lang="en-US" sz="1350" dirty="0"/>
          </a:p>
        </p:txBody>
      </p:sp>
      <p:sp>
        <p:nvSpPr>
          <p:cNvPr id="8" name="TextBox 7"/>
          <p:cNvSpPr txBox="1"/>
          <p:nvPr/>
        </p:nvSpPr>
        <p:spPr>
          <a:xfrm>
            <a:off x="163686" y="4847113"/>
            <a:ext cx="8779407" cy="276999"/>
          </a:xfrm>
          <a:prstGeom prst="rect">
            <a:avLst/>
          </a:prstGeom>
          <a:noFill/>
        </p:spPr>
        <p:txBody>
          <a:bodyPr wrap="square" rtlCol="0">
            <a:spAutoFit/>
          </a:bodyPr>
          <a:lstStyle/>
          <a:p>
            <a:r>
              <a:rPr lang="en-US" sz="1200" dirty="0">
                <a:solidFill>
                  <a:srgbClr val="4F2C1D"/>
                </a:solidFill>
              </a:rPr>
              <a:t>Jacoby, B. (2015). </a:t>
            </a:r>
            <a:r>
              <a:rPr lang="en-US" sz="1200" i="1" dirty="0">
                <a:solidFill>
                  <a:srgbClr val="4F2C1D"/>
                </a:solidFill>
              </a:rPr>
              <a:t>Service-learning Essentials: Questions, Answers, and Lessons Learned</a:t>
            </a:r>
            <a:r>
              <a:rPr lang="en-US" sz="1200" dirty="0">
                <a:solidFill>
                  <a:srgbClr val="4F2C1D"/>
                </a:solidFill>
              </a:rPr>
              <a:t>.  San Francisco, CA: </a:t>
            </a:r>
            <a:r>
              <a:rPr lang="en-US" sz="1200" dirty="0" err="1">
                <a:solidFill>
                  <a:srgbClr val="4F2C1D"/>
                </a:solidFill>
              </a:rPr>
              <a:t>Jossey</a:t>
            </a:r>
            <a:r>
              <a:rPr lang="en-US" sz="1200" dirty="0">
                <a:solidFill>
                  <a:srgbClr val="4F2C1D"/>
                </a:solidFill>
              </a:rPr>
              <a:t> Bass.</a:t>
            </a:r>
          </a:p>
        </p:txBody>
      </p:sp>
      <p:sp>
        <p:nvSpPr>
          <p:cNvPr id="9" name="TextBox 8"/>
          <p:cNvSpPr txBox="1"/>
          <p:nvPr/>
        </p:nvSpPr>
        <p:spPr>
          <a:xfrm>
            <a:off x="5851616" y="1964611"/>
            <a:ext cx="3168052" cy="1777410"/>
          </a:xfrm>
          <a:prstGeom prst="rect">
            <a:avLst/>
          </a:prstGeom>
          <a:noFill/>
        </p:spPr>
        <p:txBody>
          <a:bodyPr wrap="square" rtlCol="0">
            <a:spAutoFit/>
          </a:bodyPr>
          <a:lstStyle/>
          <a:p>
            <a:r>
              <a:rPr lang="en-US" sz="1500" b="1" dirty="0">
                <a:solidFill>
                  <a:srgbClr val="4F2C1D"/>
                </a:solidFill>
              </a:rPr>
              <a:t>Personal</a:t>
            </a:r>
          </a:p>
          <a:p>
            <a:pPr marL="214313" indent="-214313">
              <a:buFont typeface="Arial" panose="020B0604020202020204" pitchFamily="34" charset="0"/>
              <a:buChar char="•"/>
            </a:pPr>
            <a:r>
              <a:rPr lang="en-US" sz="1350" dirty="0">
                <a:solidFill>
                  <a:srgbClr val="4F2C1D"/>
                </a:solidFill>
              </a:rPr>
              <a:t>Spiritual growth</a:t>
            </a:r>
          </a:p>
          <a:p>
            <a:pPr marL="214313" indent="-214313">
              <a:buFont typeface="Arial" panose="020B0604020202020204" pitchFamily="34" charset="0"/>
              <a:buChar char="•"/>
            </a:pPr>
            <a:r>
              <a:rPr lang="en-US" sz="1350" dirty="0">
                <a:solidFill>
                  <a:srgbClr val="4F2C1D"/>
                </a:solidFill>
              </a:rPr>
              <a:t>Moral development</a:t>
            </a:r>
          </a:p>
          <a:p>
            <a:pPr marL="214313" indent="-214313">
              <a:buFont typeface="Arial" panose="020B0604020202020204" pitchFamily="34" charset="0"/>
              <a:buChar char="•"/>
            </a:pPr>
            <a:r>
              <a:rPr lang="en-US" sz="1350" dirty="0">
                <a:solidFill>
                  <a:srgbClr val="4F2C1D"/>
                </a:solidFill>
              </a:rPr>
              <a:t>Empathy</a:t>
            </a:r>
          </a:p>
          <a:p>
            <a:pPr marL="214313" indent="-214313">
              <a:buFont typeface="Arial" panose="020B0604020202020204" pitchFamily="34" charset="0"/>
              <a:buChar char="•"/>
            </a:pPr>
            <a:r>
              <a:rPr lang="en-US" sz="1350" dirty="0">
                <a:solidFill>
                  <a:srgbClr val="4F2C1D"/>
                </a:solidFill>
              </a:rPr>
              <a:t>Efficacy</a:t>
            </a:r>
          </a:p>
          <a:p>
            <a:pPr marL="214313" indent="-214313">
              <a:buFont typeface="Arial" panose="020B0604020202020204" pitchFamily="34" charset="0"/>
              <a:buChar char="•"/>
            </a:pPr>
            <a:r>
              <a:rPr lang="en-US" sz="1350" dirty="0">
                <a:solidFill>
                  <a:srgbClr val="4F2C1D"/>
                </a:solidFill>
              </a:rPr>
              <a:t>Personal and social responsibility</a:t>
            </a:r>
          </a:p>
          <a:p>
            <a:pPr marL="214313" indent="-214313">
              <a:buFont typeface="Arial" panose="020B0604020202020204" pitchFamily="34" charset="0"/>
              <a:buChar char="•"/>
            </a:pPr>
            <a:r>
              <a:rPr lang="en-US" sz="1350" dirty="0">
                <a:solidFill>
                  <a:srgbClr val="4F2C1D"/>
                </a:solidFill>
              </a:rPr>
              <a:t>Commitment to service after college</a:t>
            </a:r>
          </a:p>
          <a:p>
            <a:endParaRPr lang="en-US" sz="1350" dirty="0"/>
          </a:p>
        </p:txBody>
      </p:sp>
      <p:sp>
        <p:nvSpPr>
          <p:cNvPr id="10" name="TextBox 9"/>
          <p:cNvSpPr txBox="1"/>
          <p:nvPr/>
        </p:nvSpPr>
        <p:spPr>
          <a:xfrm>
            <a:off x="362997" y="1974528"/>
            <a:ext cx="2256043" cy="1985159"/>
          </a:xfrm>
          <a:prstGeom prst="rect">
            <a:avLst/>
          </a:prstGeom>
          <a:noFill/>
        </p:spPr>
        <p:txBody>
          <a:bodyPr wrap="square" rtlCol="0">
            <a:spAutoFit/>
          </a:bodyPr>
          <a:lstStyle/>
          <a:p>
            <a:r>
              <a:rPr lang="en-US" sz="1500" b="1" dirty="0">
                <a:solidFill>
                  <a:srgbClr val="4F2C1D"/>
                </a:solidFill>
              </a:rPr>
              <a:t>Academic</a:t>
            </a:r>
          </a:p>
          <a:p>
            <a:pPr marL="214313" indent="-214313">
              <a:buFont typeface="Arial" panose="020B0604020202020204" pitchFamily="34" charset="0"/>
              <a:buChar char="•"/>
            </a:pPr>
            <a:r>
              <a:rPr lang="en-US" sz="1350" dirty="0">
                <a:solidFill>
                  <a:srgbClr val="4F2C1D"/>
                </a:solidFill>
              </a:rPr>
              <a:t>Retention of knowledge</a:t>
            </a:r>
          </a:p>
          <a:p>
            <a:pPr marL="214313" indent="-214313">
              <a:buFont typeface="Arial" panose="020B0604020202020204" pitchFamily="34" charset="0"/>
              <a:buChar char="•"/>
            </a:pPr>
            <a:r>
              <a:rPr lang="en-US" sz="1350" dirty="0">
                <a:solidFill>
                  <a:srgbClr val="4F2C1D"/>
                </a:solidFill>
              </a:rPr>
              <a:t>Application of theory</a:t>
            </a:r>
          </a:p>
          <a:p>
            <a:pPr marL="214313" indent="-214313">
              <a:buFont typeface="Arial" panose="020B0604020202020204" pitchFamily="34" charset="0"/>
              <a:buChar char="•"/>
            </a:pPr>
            <a:r>
              <a:rPr lang="en-US" sz="1350" dirty="0">
                <a:solidFill>
                  <a:srgbClr val="4F2C1D"/>
                </a:solidFill>
              </a:rPr>
              <a:t>Critical thinking</a:t>
            </a:r>
          </a:p>
          <a:p>
            <a:pPr marL="214313" indent="-214313">
              <a:buFont typeface="Arial" panose="020B0604020202020204" pitchFamily="34" charset="0"/>
              <a:buChar char="•"/>
            </a:pPr>
            <a:r>
              <a:rPr lang="en-US" sz="1350" dirty="0">
                <a:solidFill>
                  <a:srgbClr val="4F2C1D"/>
                </a:solidFill>
              </a:rPr>
              <a:t>Writing</a:t>
            </a:r>
          </a:p>
          <a:p>
            <a:pPr marL="214313" indent="-214313">
              <a:buFont typeface="Arial" panose="020B0604020202020204" pitchFamily="34" charset="0"/>
              <a:buChar char="•"/>
            </a:pPr>
            <a:r>
              <a:rPr lang="en-US" sz="1350" dirty="0">
                <a:solidFill>
                  <a:srgbClr val="4F2C1D"/>
                </a:solidFill>
              </a:rPr>
              <a:t>Problem solving</a:t>
            </a:r>
          </a:p>
          <a:p>
            <a:pPr marL="214313" indent="-214313">
              <a:buFont typeface="Arial" panose="020B0604020202020204" pitchFamily="34" charset="0"/>
              <a:buChar char="•"/>
            </a:pPr>
            <a:r>
              <a:rPr lang="en-US" sz="1350" dirty="0">
                <a:solidFill>
                  <a:srgbClr val="4F2C1D"/>
                </a:solidFill>
              </a:rPr>
              <a:t>Analysis</a:t>
            </a:r>
          </a:p>
          <a:p>
            <a:pPr marL="214313" indent="-214313">
              <a:buFont typeface="Arial" panose="020B0604020202020204" pitchFamily="34" charset="0"/>
              <a:buChar char="•"/>
            </a:pPr>
            <a:r>
              <a:rPr lang="en-US" sz="1350" dirty="0">
                <a:solidFill>
                  <a:srgbClr val="4F2C1D"/>
                </a:solidFill>
              </a:rPr>
              <a:t>Cognitive development</a:t>
            </a:r>
          </a:p>
          <a:p>
            <a:endParaRPr lang="en-US" sz="1350" dirty="0"/>
          </a:p>
        </p:txBody>
      </p:sp>
    </p:spTree>
    <p:extLst>
      <p:ext uri="{BB962C8B-B14F-4D97-AF65-F5344CB8AC3E}">
        <p14:creationId xmlns:p14="http://schemas.microsoft.com/office/powerpoint/2010/main" val="12128177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txBox="1">
            <a:spLocks/>
          </p:cNvSpPr>
          <p:nvPr/>
        </p:nvSpPr>
        <p:spPr>
          <a:xfrm>
            <a:off x="609599" y="609600"/>
            <a:ext cx="6347713" cy="13208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dirty="0"/>
              <a:t>Faculty and Institutional Benefits</a:t>
            </a:r>
            <a:endParaRPr lang="en-US" sz="4400" kern="0" dirty="0"/>
          </a:p>
        </p:txBody>
      </p:sp>
      <p:sp>
        <p:nvSpPr>
          <p:cNvPr id="4" name="Content Placeholder 3"/>
          <p:cNvSpPr txBox="1">
            <a:spLocks/>
          </p:cNvSpPr>
          <p:nvPr/>
        </p:nvSpPr>
        <p:spPr>
          <a:xfrm>
            <a:off x="685346" y="2413396"/>
            <a:ext cx="7765322" cy="2954655"/>
          </a:xfrm>
          <a:prstGeom prst="rect">
            <a:avLst/>
          </a:prstGeom>
          <a:noFill/>
        </p:spPr>
        <p:txBody>
          <a:bodyPr wrap="square" rtlCol="0">
            <a:spAutoFit/>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marL="214313" indent="-214313">
              <a:spcBef>
                <a:spcPts val="1200"/>
              </a:spcBef>
              <a:buFont typeface="Arial" panose="020B0604020202020204" pitchFamily="34" charset="0"/>
              <a:buChar char="•"/>
            </a:pPr>
            <a:r>
              <a:rPr lang="en-US" sz="1800" kern="0" dirty="0">
                <a:solidFill>
                  <a:srgbClr val="4F2C1D"/>
                </a:solidFill>
              </a:rPr>
              <a:t>Interactive teaching and reciprocal learning.</a:t>
            </a:r>
          </a:p>
          <a:p>
            <a:pPr marL="214313" indent="-214313">
              <a:spcBef>
                <a:spcPts val="1200"/>
              </a:spcBef>
              <a:buFont typeface="Arial" panose="020B0604020202020204" pitchFamily="34" charset="0"/>
              <a:buChar char="•"/>
            </a:pPr>
            <a:r>
              <a:rPr lang="en-US" sz="1800" kern="0" dirty="0">
                <a:solidFill>
                  <a:srgbClr val="4F2C1D"/>
                </a:solidFill>
              </a:rPr>
              <a:t>New insights and dimensions to class discussion.</a:t>
            </a:r>
          </a:p>
          <a:p>
            <a:pPr marL="214313" indent="-214313">
              <a:spcBef>
                <a:spcPts val="1200"/>
              </a:spcBef>
              <a:buFont typeface="Arial" panose="020B0604020202020204" pitchFamily="34" charset="0"/>
              <a:buChar char="•"/>
            </a:pPr>
            <a:r>
              <a:rPr lang="en-US" sz="1800" kern="0" dirty="0">
                <a:solidFill>
                  <a:srgbClr val="4F2C1D"/>
                </a:solidFill>
              </a:rPr>
              <a:t>Lead to new avenues for research and publication.</a:t>
            </a:r>
          </a:p>
          <a:p>
            <a:pPr marL="214313" indent="-214313">
              <a:spcBef>
                <a:spcPts val="1200"/>
              </a:spcBef>
              <a:buFont typeface="Arial" panose="020B0604020202020204" pitchFamily="34" charset="0"/>
              <a:buChar char="•"/>
            </a:pPr>
            <a:r>
              <a:rPr lang="en-US" sz="1800" kern="0" dirty="0">
                <a:solidFill>
                  <a:srgbClr val="4F2C1D"/>
                </a:solidFill>
              </a:rPr>
              <a:t>Help reach university-wide goals.</a:t>
            </a:r>
          </a:p>
          <a:p>
            <a:pPr marL="214313" indent="-214313">
              <a:spcBef>
                <a:spcPts val="1200"/>
              </a:spcBef>
              <a:buFont typeface="Arial" panose="020B0604020202020204" pitchFamily="34" charset="0"/>
              <a:buChar char="•"/>
            </a:pPr>
            <a:r>
              <a:rPr lang="en-US" sz="1800" kern="0" dirty="0">
                <a:solidFill>
                  <a:srgbClr val="4F2C1D"/>
                </a:solidFill>
              </a:rPr>
              <a:t>Networking opportunities between faculty and community.</a:t>
            </a:r>
          </a:p>
          <a:p>
            <a:pPr marL="214313" indent="-214313">
              <a:spcBef>
                <a:spcPts val="1200"/>
              </a:spcBef>
              <a:buFont typeface="Arial" panose="020B0604020202020204" pitchFamily="34" charset="0"/>
              <a:buChar char="•"/>
            </a:pPr>
            <a:r>
              <a:rPr lang="en-US" sz="1800" kern="0" dirty="0">
                <a:solidFill>
                  <a:srgbClr val="4F2C1D"/>
                </a:solidFill>
              </a:rPr>
              <a:t>Increase student retention.</a:t>
            </a:r>
          </a:p>
          <a:p>
            <a:pPr marL="214313" indent="-214313">
              <a:spcBef>
                <a:spcPts val="1200"/>
              </a:spcBef>
              <a:buFont typeface="Arial" panose="020B0604020202020204" pitchFamily="34" charset="0"/>
              <a:buChar char="•"/>
            </a:pPr>
            <a:r>
              <a:rPr lang="en-US" sz="1800" kern="0" dirty="0">
                <a:solidFill>
                  <a:srgbClr val="4F2C1D"/>
                </a:solidFill>
              </a:rPr>
              <a:t>Impact on the public good.</a:t>
            </a:r>
          </a:p>
        </p:txBody>
      </p:sp>
    </p:spTree>
    <p:extLst>
      <p:ext uri="{BB962C8B-B14F-4D97-AF65-F5344CB8AC3E}">
        <p14:creationId xmlns:p14="http://schemas.microsoft.com/office/powerpoint/2010/main" val="42535288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29185" y="339538"/>
            <a:ext cx="8066314" cy="609600"/>
          </a:xfrm>
          <a:prstGeom prst="rect">
            <a:avLst/>
          </a:prstGeom>
        </p:spPr>
        <p:txBody>
          <a:bodyPr/>
          <a:lstStyle>
            <a:lvl1pPr marL="0" marR="0" indent="0"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4400" kern="0" dirty="0"/>
              <a:t>Modes of Engagement</a:t>
            </a:r>
          </a:p>
        </p:txBody>
      </p:sp>
      <p:sp>
        <p:nvSpPr>
          <p:cNvPr id="6" name="Content Placeholder 2"/>
          <p:cNvSpPr txBox="1">
            <a:spLocks/>
          </p:cNvSpPr>
          <p:nvPr/>
        </p:nvSpPr>
        <p:spPr>
          <a:xfrm>
            <a:off x="329185" y="1203394"/>
            <a:ext cx="8404643" cy="3200400"/>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r>
              <a:rPr lang="en-US" sz="1800" b="1" kern="0" dirty="0">
                <a:solidFill>
                  <a:srgbClr val="4F2C1D"/>
                </a:solidFill>
              </a:rPr>
              <a:t>Direct </a:t>
            </a:r>
            <a:r>
              <a:rPr lang="en-US" sz="1800" kern="0" dirty="0">
                <a:solidFill>
                  <a:srgbClr val="4F2C1D"/>
                </a:solidFill>
              </a:rPr>
              <a:t>– Face to face interaction with client population at the service site or elsewhere (tutoring, serving food, coaching)</a:t>
            </a:r>
          </a:p>
          <a:p>
            <a:r>
              <a:rPr lang="en-US" sz="1800" b="1" kern="0" dirty="0" err="1">
                <a:solidFill>
                  <a:srgbClr val="4F2C1D"/>
                </a:solidFill>
              </a:rPr>
              <a:t>Nondirect</a:t>
            </a:r>
            <a:r>
              <a:rPr lang="en-US" sz="1800" kern="0" dirty="0">
                <a:solidFill>
                  <a:srgbClr val="4F2C1D"/>
                </a:solidFill>
              </a:rPr>
              <a:t> – Occur at the community site, but do not come into contact with population being served (sorting food, removing invasive species)</a:t>
            </a:r>
          </a:p>
          <a:p>
            <a:r>
              <a:rPr lang="en-US" sz="1800" b="1" kern="0" dirty="0">
                <a:solidFill>
                  <a:srgbClr val="4F2C1D"/>
                </a:solidFill>
              </a:rPr>
              <a:t>Indirect</a:t>
            </a:r>
            <a:r>
              <a:rPr lang="en-US" sz="1800" kern="0" dirty="0">
                <a:solidFill>
                  <a:srgbClr val="4F2C1D"/>
                </a:solidFill>
              </a:rPr>
              <a:t> – Physically distant from site and population served (developing a website, advocating for legislation that benefits community members, writing a grant proposal, public policy project)</a:t>
            </a:r>
          </a:p>
          <a:p>
            <a:r>
              <a:rPr lang="en-US" sz="1800" b="1" kern="0" dirty="0">
                <a:solidFill>
                  <a:srgbClr val="4F2C1D"/>
                </a:solidFill>
              </a:rPr>
              <a:t>Community-Based Research </a:t>
            </a:r>
            <a:r>
              <a:rPr lang="en-US" sz="1800" kern="0" dirty="0">
                <a:solidFill>
                  <a:srgbClr val="4F2C1D"/>
                </a:solidFill>
              </a:rPr>
              <a:t>– Collaborative research partnership that addresses community-identified questions or issues.</a:t>
            </a:r>
          </a:p>
          <a:p>
            <a:pPr marL="0" indent="0">
              <a:buFontTx/>
              <a:buNone/>
            </a:pPr>
            <a:endParaRPr lang="en-US" sz="1800" kern="0" dirty="0"/>
          </a:p>
        </p:txBody>
      </p:sp>
      <p:sp>
        <p:nvSpPr>
          <p:cNvPr id="7" name="TextBox 6"/>
          <p:cNvSpPr txBox="1"/>
          <p:nvPr/>
        </p:nvSpPr>
        <p:spPr>
          <a:xfrm>
            <a:off x="329185" y="5066217"/>
            <a:ext cx="86197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4F2C1D"/>
                </a:solidFill>
              </a:rPr>
              <a:t>Delve, G.I., </a:t>
            </a:r>
            <a:r>
              <a:rPr lang="en-US" sz="1400" dirty="0" err="1">
                <a:solidFill>
                  <a:srgbClr val="4F2C1D"/>
                </a:solidFill>
              </a:rPr>
              <a:t>Mintz</a:t>
            </a:r>
            <a:r>
              <a:rPr lang="en-US" sz="1400" dirty="0">
                <a:solidFill>
                  <a:srgbClr val="4F2C1D"/>
                </a:solidFill>
              </a:rPr>
              <a:t>, S.D., &amp; Steward, G.M. (Eds.).  (1990).  Community Service as Values Education. </a:t>
            </a:r>
            <a:r>
              <a:rPr lang="en-US" sz="1400" i="1" dirty="0">
                <a:solidFill>
                  <a:srgbClr val="4F2C1D"/>
                </a:solidFill>
              </a:rPr>
              <a:t>New Directions for Student Services </a:t>
            </a:r>
            <a:r>
              <a:rPr lang="en-US" sz="1400" dirty="0">
                <a:solidFill>
                  <a:srgbClr val="4F2C1D"/>
                </a:solidFill>
              </a:rPr>
              <a:t>(no. 50). San Francisco, CA: </a:t>
            </a:r>
            <a:r>
              <a:rPr lang="en-US" sz="1400" dirty="0" err="1">
                <a:solidFill>
                  <a:srgbClr val="4F2C1D"/>
                </a:solidFill>
              </a:rPr>
              <a:t>Jossey</a:t>
            </a:r>
            <a:r>
              <a:rPr lang="en-US" sz="1400" dirty="0">
                <a:solidFill>
                  <a:srgbClr val="4F2C1D"/>
                </a:solidFill>
              </a:rPr>
              <a:t> Bass.</a:t>
            </a:r>
          </a:p>
        </p:txBody>
      </p:sp>
    </p:spTree>
    <p:extLst>
      <p:ext uri="{BB962C8B-B14F-4D97-AF65-F5344CB8AC3E}">
        <p14:creationId xmlns:p14="http://schemas.microsoft.com/office/powerpoint/2010/main" val="31264051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ocial Change Wheel 2.0 Toolkit – Minnesota Campus Compact">
            <a:extLst>
              <a:ext uri="{FF2B5EF4-FFF2-40B4-BE49-F238E27FC236}">
                <a16:creationId xmlns:a16="http://schemas.microsoft.com/office/drawing/2014/main" id="{E1A7933C-3652-470C-BA02-FE7893690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86467" y="643467"/>
            <a:ext cx="557106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C21BE7-B6A2-45D5-B1FE-C5BDEC26C101}"/>
              </a:ext>
            </a:extLst>
          </p:cNvPr>
          <p:cNvSpPr txBox="1"/>
          <p:nvPr/>
        </p:nvSpPr>
        <p:spPr>
          <a:xfrm>
            <a:off x="639449" y="6165885"/>
            <a:ext cx="534280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US" sz="1200" dirty="0">
                <a:solidFill>
                  <a:srgbClr val="000000"/>
                </a:solidFill>
                <a:sym typeface="Helvetica Light"/>
              </a:rPr>
              <a:t>https://mncampuscompact.org/resource-posts/social-change-wheel-2-0-toolkit/</a:t>
            </a:r>
            <a:endParaRPr kumimoji="0" lang="en-US" sz="12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333216439"/>
      </p:ext>
    </p:extLst>
  </p:cSld>
  <p:clrMapOvr>
    <a:masterClrMapping/>
  </p:clrMapOvr>
  <p:transition spd="med"/>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7" id="{AC341FBE-5CE2-BC40-A570-AB989279D2AA}" vid="{B8BFF122-EA60-5347-B979-666536117A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1872</Words>
  <Application>Microsoft Office PowerPoint</Application>
  <PresentationFormat>On-screen Show (4:3)</PresentationFormat>
  <Paragraphs>194</Paragraphs>
  <Slides>26</Slides>
  <Notes>7</Notes>
  <HiddenSlides>3</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Calibri Light</vt:lpstr>
      <vt:lpstr>Helvetica Light</vt:lpstr>
      <vt:lpstr>Trebuchet MS</vt:lpstr>
      <vt:lpstr>Wingdings 2</vt:lpstr>
      <vt:lpstr>Wingdings 3</vt:lpstr>
      <vt:lpstr>HDOfficeLightV0</vt:lpstr>
      <vt:lpstr>Facet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 Valdez</dc:creator>
  <cp:lastModifiedBy>Jennifer Lynn Moore</cp:lastModifiedBy>
  <cp:revision>5</cp:revision>
  <dcterms:created xsi:type="dcterms:W3CDTF">2020-09-24T12:53:50Z</dcterms:created>
  <dcterms:modified xsi:type="dcterms:W3CDTF">2020-10-17T20:54:43Z</dcterms:modified>
</cp:coreProperties>
</file>