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4"/>
  </p:sldMasterIdLst>
  <p:notesMasterIdLst>
    <p:notesMasterId r:id="rId23"/>
  </p:notesMasterIdLst>
  <p:handoutMasterIdLst>
    <p:handoutMasterId r:id="rId24"/>
  </p:handoutMasterIdLst>
  <p:sldIdLst>
    <p:sldId id="258" r:id="rId5"/>
    <p:sldId id="264" r:id="rId6"/>
    <p:sldId id="276" r:id="rId7"/>
    <p:sldId id="277" r:id="rId8"/>
    <p:sldId id="265" r:id="rId9"/>
    <p:sldId id="267" r:id="rId10"/>
    <p:sldId id="266" r:id="rId11"/>
    <p:sldId id="268" r:id="rId12"/>
    <p:sldId id="269" r:id="rId13"/>
    <p:sldId id="270" r:id="rId14"/>
    <p:sldId id="271" r:id="rId15"/>
    <p:sldId id="273" r:id="rId16"/>
    <p:sldId id="274" r:id="rId17"/>
    <p:sldId id="275" r:id="rId18"/>
    <p:sldId id="278" r:id="rId19"/>
    <p:sldId id="279" r:id="rId20"/>
    <p:sldId id="280" r:id="rId21"/>
    <p:sldId id="281" r:id="rId22"/>
  </p:sldIdLst>
  <p:sldSz cx="13004800" cy="9753600"/>
  <p:notesSz cx="7023100" cy="93091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1pPr>
    <a:lvl2pPr marL="0" marR="0" indent="2286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2pPr>
    <a:lvl3pPr marL="0" marR="0" indent="4572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3pPr>
    <a:lvl4pPr marL="0" marR="0" indent="6858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4pPr>
    <a:lvl5pPr marL="0" marR="0" indent="9144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5pPr>
    <a:lvl6pPr marL="0" marR="0" indent="11430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6pPr>
    <a:lvl7pPr marL="0" marR="0" indent="13716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7pPr>
    <a:lvl8pPr marL="0" marR="0" indent="16002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8pPr>
    <a:lvl9pPr marL="0" marR="0" indent="18288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len Melissa Broido" initials="EB" lastIdx="1" clrIdx="0">
    <p:extLst>
      <p:ext uri="{19B8F6BF-5375-455C-9EA6-DF929625EA0E}">
        <p15:presenceInfo xmlns:p15="http://schemas.microsoft.com/office/powerpoint/2012/main" userId="S::ebroido@bgsu.edu::29720b7f-0190-49c2-972a-e2ce4b9ba35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542400"/>
    <a:srgbClr val="F57932"/>
    <a:srgbClr val="F46E24"/>
    <a:srgbClr val="F9B58F"/>
    <a:srgbClr val="667185"/>
    <a:srgbClr val="007A99"/>
    <a:srgbClr val="DBB38E"/>
    <a:srgbClr val="F3E5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8F67ED-3D90-4333-AF48-9A26B534DDB9}" v="1819" dt="2019-10-15T18:43:57.391"/>
    <p1510:client id="{0EF6F5F1-A81D-3455-223E-EDC8CD7A3B6D}" v="12" dt="2019-10-16T15:38:56.865"/>
    <p1510:client id="{219ED2BE-674A-D686-1D27-C2F3B596A305}" v="1" dt="2019-10-15T17:50:28.003"/>
    <p1510:client id="{65A95570-CAC6-7AC1-B480-93502AEFCCF5}" v="5" dt="2019-10-16T13:58:06.379"/>
    <p1510:client id="{6F2FE0E8-6DDC-94B2-C7FC-ADAE0E455B2A}" v="346" dt="2019-10-16T13:51:10.623"/>
    <p1510:client id="{A77B4E40-573A-E6A0-DF1D-189E8D5F0A8E}" v="2548" dt="2019-10-15T11:36:05.097"/>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535" autoAdjust="0"/>
  </p:normalViewPr>
  <p:slideViewPr>
    <p:cSldViewPr snapToGrid="0">
      <p:cViewPr varScale="1">
        <p:scale>
          <a:sx n="100" d="100"/>
          <a:sy n="100" d="100"/>
        </p:scale>
        <p:origin x="2322" y="8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9691A2-4020-48DC-BCFB-78A83CB99D6E}" type="doc">
      <dgm:prSet loTypeId="urn:microsoft.com/office/officeart/2005/8/layout/cycle3" loCatId="cycle" qsTypeId="urn:microsoft.com/office/officeart/2005/8/quickstyle/simple1" qsCatId="simple" csTypeId="urn:microsoft.com/office/officeart/2005/8/colors/colorful1" csCatId="colorful" phldr="1"/>
      <dgm:spPr/>
      <dgm:t>
        <a:bodyPr/>
        <a:lstStyle/>
        <a:p>
          <a:endParaRPr lang="en-US"/>
        </a:p>
      </dgm:t>
    </dgm:pt>
    <dgm:pt modelId="{32E27D9F-2F34-4E4C-9506-ADEDD61E2B22}">
      <dgm:prSet phldrT="[Text]"/>
      <dgm:spPr/>
      <dgm:t>
        <a:bodyPr/>
        <a:lstStyle/>
        <a:p>
          <a:r>
            <a:rPr lang="en-US" dirty="0">
              <a:latin typeface="Arial" panose="020B0604020202020204" pitchFamily="34" charset="0"/>
              <a:cs typeface="Arial" panose="020B0604020202020204" pitchFamily="34" charset="0"/>
            </a:rPr>
            <a:t>Assess Needs/Interests</a:t>
          </a:r>
        </a:p>
      </dgm:t>
    </dgm:pt>
    <dgm:pt modelId="{6B7F56BC-4794-430A-A23F-63D646CED8A8}" type="parTrans" cxnId="{E84D4F28-CAA9-49E6-A1EC-75FBE1372599}">
      <dgm:prSet/>
      <dgm:spPr/>
      <dgm:t>
        <a:bodyPr/>
        <a:lstStyle/>
        <a:p>
          <a:endParaRPr lang="en-US">
            <a:latin typeface="Arial" panose="020B0604020202020204" pitchFamily="34" charset="0"/>
            <a:cs typeface="Arial" panose="020B0604020202020204" pitchFamily="34" charset="0"/>
          </a:endParaRPr>
        </a:p>
      </dgm:t>
    </dgm:pt>
    <dgm:pt modelId="{D7761C6E-7F8D-4B68-B6D1-B0BA23D0BCD9}" type="sibTrans" cxnId="{E84D4F28-CAA9-49E6-A1EC-75FBE1372599}">
      <dgm:prSet/>
      <dgm:spPr/>
      <dgm:t>
        <a:bodyPr/>
        <a:lstStyle/>
        <a:p>
          <a:endParaRPr lang="en-US">
            <a:latin typeface="Arial" panose="020B0604020202020204" pitchFamily="34" charset="0"/>
            <a:cs typeface="Arial" panose="020B0604020202020204" pitchFamily="34" charset="0"/>
          </a:endParaRPr>
        </a:p>
      </dgm:t>
    </dgm:pt>
    <dgm:pt modelId="{C6157E77-51B0-45BB-9405-17DB22E3BCA1}">
      <dgm:prSet phldrT="[Text]"/>
      <dgm:spPr/>
      <dgm:t>
        <a:bodyPr/>
        <a:lstStyle/>
        <a:p>
          <a:r>
            <a:rPr lang="en-US">
              <a:latin typeface="Arial" panose="020B0604020202020204" pitchFamily="34" charset="0"/>
              <a:cs typeface="Arial" panose="020B0604020202020204" pitchFamily="34" charset="0"/>
            </a:rPr>
            <a:t>Define Goals/Objectives</a:t>
          </a:r>
        </a:p>
      </dgm:t>
    </dgm:pt>
    <dgm:pt modelId="{91C029F7-D754-4408-B00F-239DFCB67A4B}" type="parTrans" cxnId="{78D1018F-1A0E-4BDA-AD64-7E42DA073DD2}">
      <dgm:prSet/>
      <dgm:spPr/>
      <dgm:t>
        <a:bodyPr/>
        <a:lstStyle/>
        <a:p>
          <a:endParaRPr lang="en-US">
            <a:latin typeface="Arial" panose="020B0604020202020204" pitchFamily="34" charset="0"/>
            <a:cs typeface="Arial" panose="020B0604020202020204" pitchFamily="34" charset="0"/>
          </a:endParaRPr>
        </a:p>
      </dgm:t>
    </dgm:pt>
    <dgm:pt modelId="{4E84857D-826A-4F67-A02F-807521992201}" type="sibTrans" cxnId="{78D1018F-1A0E-4BDA-AD64-7E42DA073DD2}">
      <dgm:prSet/>
      <dgm:spPr/>
      <dgm:t>
        <a:bodyPr/>
        <a:lstStyle/>
        <a:p>
          <a:endParaRPr lang="en-US">
            <a:latin typeface="Arial" panose="020B0604020202020204" pitchFamily="34" charset="0"/>
            <a:cs typeface="Arial" panose="020B0604020202020204" pitchFamily="34" charset="0"/>
          </a:endParaRPr>
        </a:p>
      </dgm:t>
    </dgm:pt>
    <dgm:pt modelId="{C38084AF-4C1A-4099-93CE-8AC34E7C37EB}">
      <dgm:prSet phldrT="[Text]"/>
      <dgm:spPr/>
      <dgm:t>
        <a:bodyPr/>
        <a:lstStyle/>
        <a:p>
          <a:r>
            <a:rPr lang="en-US">
              <a:latin typeface="Arial" panose="020B0604020202020204" pitchFamily="34" charset="0"/>
              <a:cs typeface="Arial" panose="020B0604020202020204" pitchFamily="34" charset="0"/>
            </a:rPr>
            <a:t>Design the Program</a:t>
          </a:r>
        </a:p>
      </dgm:t>
    </dgm:pt>
    <dgm:pt modelId="{F99F38F0-E38E-4251-8440-17DF68CD1EB2}" type="parTrans" cxnId="{BF0D74F1-AF90-44AB-B451-62AACDE3E618}">
      <dgm:prSet/>
      <dgm:spPr/>
      <dgm:t>
        <a:bodyPr/>
        <a:lstStyle/>
        <a:p>
          <a:endParaRPr lang="en-US">
            <a:latin typeface="Arial" panose="020B0604020202020204" pitchFamily="34" charset="0"/>
            <a:cs typeface="Arial" panose="020B0604020202020204" pitchFamily="34" charset="0"/>
          </a:endParaRPr>
        </a:p>
      </dgm:t>
    </dgm:pt>
    <dgm:pt modelId="{5C5BA2BB-3720-4BD6-966E-AE65B4A641ED}" type="sibTrans" cxnId="{BF0D74F1-AF90-44AB-B451-62AACDE3E618}">
      <dgm:prSet/>
      <dgm:spPr/>
      <dgm:t>
        <a:bodyPr/>
        <a:lstStyle/>
        <a:p>
          <a:endParaRPr lang="en-US">
            <a:latin typeface="Arial" panose="020B0604020202020204" pitchFamily="34" charset="0"/>
            <a:cs typeface="Arial" panose="020B0604020202020204" pitchFamily="34" charset="0"/>
          </a:endParaRPr>
        </a:p>
      </dgm:t>
    </dgm:pt>
    <dgm:pt modelId="{FE7260E2-8D16-4FB9-A29F-46DBA614F8EB}">
      <dgm:prSet phldrT="[Text]"/>
      <dgm:spPr/>
      <dgm:t>
        <a:bodyPr/>
        <a:lstStyle/>
        <a:p>
          <a:r>
            <a:rPr lang="en-US">
              <a:latin typeface="Arial" panose="020B0604020202020204" pitchFamily="34" charset="0"/>
              <a:cs typeface="Arial" panose="020B0604020202020204" pitchFamily="34" charset="0"/>
            </a:rPr>
            <a:t>Facilitate the Program</a:t>
          </a:r>
        </a:p>
      </dgm:t>
    </dgm:pt>
    <dgm:pt modelId="{0C085D3C-7AAD-4DF2-AF9D-A0E3130432C5}" type="parTrans" cxnId="{5A6800FC-00B3-4EA2-A65B-23C666A0AB20}">
      <dgm:prSet/>
      <dgm:spPr/>
      <dgm:t>
        <a:bodyPr/>
        <a:lstStyle/>
        <a:p>
          <a:endParaRPr lang="en-US">
            <a:latin typeface="Arial" panose="020B0604020202020204" pitchFamily="34" charset="0"/>
            <a:cs typeface="Arial" panose="020B0604020202020204" pitchFamily="34" charset="0"/>
          </a:endParaRPr>
        </a:p>
      </dgm:t>
    </dgm:pt>
    <dgm:pt modelId="{729EAA13-B2CB-42C3-AE64-23BAE5074B7D}" type="sibTrans" cxnId="{5A6800FC-00B3-4EA2-A65B-23C666A0AB20}">
      <dgm:prSet/>
      <dgm:spPr/>
      <dgm:t>
        <a:bodyPr/>
        <a:lstStyle/>
        <a:p>
          <a:endParaRPr lang="en-US">
            <a:latin typeface="Arial" panose="020B0604020202020204" pitchFamily="34" charset="0"/>
            <a:cs typeface="Arial" panose="020B0604020202020204" pitchFamily="34" charset="0"/>
          </a:endParaRPr>
        </a:p>
      </dgm:t>
    </dgm:pt>
    <dgm:pt modelId="{C6DB2C3B-16D4-429A-8DA1-B8E0B46DAE16}">
      <dgm:prSet phldrT="[Text]"/>
      <dgm:spPr/>
      <dgm:t>
        <a:bodyPr/>
        <a:lstStyle/>
        <a:p>
          <a:r>
            <a:rPr lang="en-US">
              <a:latin typeface="Arial" panose="020B0604020202020204" pitchFamily="34" charset="0"/>
              <a:cs typeface="Arial" panose="020B0604020202020204" pitchFamily="34" charset="0"/>
            </a:rPr>
            <a:t>Evaluate the Program</a:t>
          </a:r>
        </a:p>
      </dgm:t>
      <dgm:extLst>
        <a:ext uri="{E40237B7-FDA0-4F09-8148-C483321AD2D9}">
          <dgm14:cNvPr xmlns:dgm14="http://schemas.microsoft.com/office/drawing/2010/diagram" id="0" name="" descr="Five design steps arranged in a circle with an arrow connecting them:&#10;Assess Needs/Interests&#10;Define Goals/Objectives&#10;Design the Program&#10;Facilitate the Program&#10;Evaluate the Program" title="Steps in Designing a Training Program"/>
        </a:ext>
      </dgm:extLst>
    </dgm:pt>
    <dgm:pt modelId="{E7B18CB7-3B73-4E8A-BB86-7C67BFF68596}" type="parTrans" cxnId="{F8088D34-0963-481D-B1EA-3A0237EAEC58}">
      <dgm:prSet/>
      <dgm:spPr/>
      <dgm:t>
        <a:bodyPr/>
        <a:lstStyle/>
        <a:p>
          <a:endParaRPr lang="en-US">
            <a:latin typeface="Arial" panose="020B0604020202020204" pitchFamily="34" charset="0"/>
            <a:cs typeface="Arial" panose="020B0604020202020204" pitchFamily="34" charset="0"/>
          </a:endParaRPr>
        </a:p>
      </dgm:t>
    </dgm:pt>
    <dgm:pt modelId="{893138AD-3A30-4429-BC99-7DDBC18151E7}" type="sibTrans" cxnId="{F8088D34-0963-481D-B1EA-3A0237EAEC58}">
      <dgm:prSet/>
      <dgm:spPr/>
      <dgm:t>
        <a:bodyPr/>
        <a:lstStyle/>
        <a:p>
          <a:endParaRPr lang="en-US">
            <a:latin typeface="Arial" panose="020B0604020202020204" pitchFamily="34" charset="0"/>
            <a:cs typeface="Arial" panose="020B0604020202020204" pitchFamily="34" charset="0"/>
          </a:endParaRPr>
        </a:p>
      </dgm:t>
    </dgm:pt>
    <dgm:pt modelId="{53DD4CDA-6ECF-4FA2-8AE5-A7FC39753BFA}" type="pres">
      <dgm:prSet presAssocID="{559691A2-4020-48DC-BCFB-78A83CB99D6E}" presName="Name0" presStyleCnt="0">
        <dgm:presLayoutVars>
          <dgm:dir/>
          <dgm:resizeHandles val="exact"/>
        </dgm:presLayoutVars>
      </dgm:prSet>
      <dgm:spPr/>
    </dgm:pt>
    <dgm:pt modelId="{5E1CBBF9-AECA-4F98-9F67-5EF9D6438F92}" type="pres">
      <dgm:prSet presAssocID="{559691A2-4020-48DC-BCFB-78A83CB99D6E}" presName="cycle" presStyleCnt="0"/>
      <dgm:spPr/>
    </dgm:pt>
    <dgm:pt modelId="{B9736D5C-FD19-4974-9250-D3199820BFB1}" type="pres">
      <dgm:prSet presAssocID="{32E27D9F-2F34-4E4C-9506-ADEDD61E2B22}" presName="nodeFirstNode" presStyleLbl="node1" presStyleIdx="0" presStyleCnt="5">
        <dgm:presLayoutVars>
          <dgm:bulletEnabled val="1"/>
        </dgm:presLayoutVars>
      </dgm:prSet>
      <dgm:spPr/>
    </dgm:pt>
    <dgm:pt modelId="{2A2E005C-31A0-40D6-A08A-E028BEEF9712}" type="pres">
      <dgm:prSet presAssocID="{D7761C6E-7F8D-4B68-B6D1-B0BA23D0BCD9}" presName="sibTransFirstNode" presStyleLbl="bgShp" presStyleIdx="0" presStyleCnt="1"/>
      <dgm:spPr/>
    </dgm:pt>
    <dgm:pt modelId="{508A7381-BD39-41B7-BA40-112E1D2B7F30}" type="pres">
      <dgm:prSet presAssocID="{C6157E77-51B0-45BB-9405-17DB22E3BCA1}" presName="nodeFollowingNodes" presStyleLbl="node1" presStyleIdx="1" presStyleCnt="5">
        <dgm:presLayoutVars>
          <dgm:bulletEnabled val="1"/>
        </dgm:presLayoutVars>
      </dgm:prSet>
      <dgm:spPr/>
    </dgm:pt>
    <dgm:pt modelId="{3940B62D-6D4C-4E06-A1A1-8B369F2DFDCC}" type="pres">
      <dgm:prSet presAssocID="{C38084AF-4C1A-4099-93CE-8AC34E7C37EB}" presName="nodeFollowingNodes" presStyleLbl="node1" presStyleIdx="2" presStyleCnt="5">
        <dgm:presLayoutVars>
          <dgm:bulletEnabled val="1"/>
        </dgm:presLayoutVars>
      </dgm:prSet>
      <dgm:spPr/>
    </dgm:pt>
    <dgm:pt modelId="{3042214F-C1EF-46F8-B99D-7125A2C54CAF}" type="pres">
      <dgm:prSet presAssocID="{FE7260E2-8D16-4FB9-A29F-46DBA614F8EB}" presName="nodeFollowingNodes" presStyleLbl="node1" presStyleIdx="3" presStyleCnt="5">
        <dgm:presLayoutVars>
          <dgm:bulletEnabled val="1"/>
        </dgm:presLayoutVars>
      </dgm:prSet>
      <dgm:spPr/>
    </dgm:pt>
    <dgm:pt modelId="{6F788FB0-CDD7-4F6D-A054-39A27CD6F161}" type="pres">
      <dgm:prSet presAssocID="{C6DB2C3B-16D4-429A-8DA1-B8E0B46DAE16}" presName="nodeFollowingNodes" presStyleLbl="node1" presStyleIdx="4" presStyleCnt="5">
        <dgm:presLayoutVars>
          <dgm:bulletEnabled val="1"/>
        </dgm:presLayoutVars>
      </dgm:prSet>
      <dgm:spPr/>
    </dgm:pt>
  </dgm:ptLst>
  <dgm:cxnLst>
    <dgm:cxn modelId="{46730616-DD64-48AD-8F59-11E22DFF9DA0}" type="presOf" srcId="{C38084AF-4C1A-4099-93CE-8AC34E7C37EB}" destId="{3940B62D-6D4C-4E06-A1A1-8B369F2DFDCC}" srcOrd="0" destOrd="0" presId="urn:microsoft.com/office/officeart/2005/8/layout/cycle3"/>
    <dgm:cxn modelId="{261DA31B-20DC-491A-A65B-28DC46EEFDBE}" type="presOf" srcId="{FE7260E2-8D16-4FB9-A29F-46DBA614F8EB}" destId="{3042214F-C1EF-46F8-B99D-7125A2C54CAF}" srcOrd="0" destOrd="0" presId="urn:microsoft.com/office/officeart/2005/8/layout/cycle3"/>
    <dgm:cxn modelId="{1B41741F-B8CF-4085-A08C-B4D3C8585483}" type="presOf" srcId="{559691A2-4020-48DC-BCFB-78A83CB99D6E}" destId="{53DD4CDA-6ECF-4FA2-8AE5-A7FC39753BFA}" srcOrd="0" destOrd="0" presId="urn:microsoft.com/office/officeart/2005/8/layout/cycle3"/>
    <dgm:cxn modelId="{E84D4F28-CAA9-49E6-A1EC-75FBE1372599}" srcId="{559691A2-4020-48DC-BCFB-78A83CB99D6E}" destId="{32E27D9F-2F34-4E4C-9506-ADEDD61E2B22}" srcOrd="0" destOrd="0" parTransId="{6B7F56BC-4794-430A-A23F-63D646CED8A8}" sibTransId="{D7761C6E-7F8D-4B68-B6D1-B0BA23D0BCD9}"/>
    <dgm:cxn modelId="{F8088D34-0963-481D-B1EA-3A0237EAEC58}" srcId="{559691A2-4020-48DC-BCFB-78A83CB99D6E}" destId="{C6DB2C3B-16D4-429A-8DA1-B8E0B46DAE16}" srcOrd="4" destOrd="0" parTransId="{E7B18CB7-3B73-4E8A-BB86-7C67BFF68596}" sibTransId="{893138AD-3A30-4429-BC99-7DDBC18151E7}"/>
    <dgm:cxn modelId="{8215E260-91FD-40C5-B60F-4201421CF588}" type="presOf" srcId="{C6157E77-51B0-45BB-9405-17DB22E3BCA1}" destId="{508A7381-BD39-41B7-BA40-112E1D2B7F30}" srcOrd="0" destOrd="0" presId="urn:microsoft.com/office/officeart/2005/8/layout/cycle3"/>
    <dgm:cxn modelId="{C6307565-0237-416F-84D9-70DF4A1DD4B1}" type="presOf" srcId="{C6DB2C3B-16D4-429A-8DA1-B8E0B46DAE16}" destId="{6F788FB0-CDD7-4F6D-A054-39A27CD6F161}" srcOrd="0" destOrd="0" presId="urn:microsoft.com/office/officeart/2005/8/layout/cycle3"/>
    <dgm:cxn modelId="{16A19F59-03AF-44C0-BC4A-4CF7CD80C84D}" type="presOf" srcId="{D7761C6E-7F8D-4B68-B6D1-B0BA23D0BCD9}" destId="{2A2E005C-31A0-40D6-A08A-E028BEEF9712}" srcOrd="0" destOrd="0" presId="urn:microsoft.com/office/officeart/2005/8/layout/cycle3"/>
    <dgm:cxn modelId="{78D1018F-1A0E-4BDA-AD64-7E42DA073DD2}" srcId="{559691A2-4020-48DC-BCFB-78A83CB99D6E}" destId="{C6157E77-51B0-45BB-9405-17DB22E3BCA1}" srcOrd="1" destOrd="0" parTransId="{91C029F7-D754-4408-B00F-239DFCB67A4B}" sibTransId="{4E84857D-826A-4F67-A02F-807521992201}"/>
    <dgm:cxn modelId="{92AA4DE6-BDE2-4623-9BC7-FE8C455D2D61}" type="presOf" srcId="{32E27D9F-2F34-4E4C-9506-ADEDD61E2B22}" destId="{B9736D5C-FD19-4974-9250-D3199820BFB1}" srcOrd="0" destOrd="0" presId="urn:microsoft.com/office/officeart/2005/8/layout/cycle3"/>
    <dgm:cxn modelId="{BF0D74F1-AF90-44AB-B451-62AACDE3E618}" srcId="{559691A2-4020-48DC-BCFB-78A83CB99D6E}" destId="{C38084AF-4C1A-4099-93CE-8AC34E7C37EB}" srcOrd="2" destOrd="0" parTransId="{F99F38F0-E38E-4251-8440-17DF68CD1EB2}" sibTransId="{5C5BA2BB-3720-4BD6-966E-AE65B4A641ED}"/>
    <dgm:cxn modelId="{5A6800FC-00B3-4EA2-A65B-23C666A0AB20}" srcId="{559691A2-4020-48DC-BCFB-78A83CB99D6E}" destId="{FE7260E2-8D16-4FB9-A29F-46DBA614F8EB}" srcOrd="3" destOrd="0" parTransId="{0C085D3C-7AAD-4DF2-AF9D-A0E3130432C5}" sibTransId="{729EAA13-B2CB-42C3-AE64-23BAE5074B7D}"/>
    <dgm:cxn modelId="{17FED5EF-A2BD-441A-8E1A-01641F83B744}" type="presParOf" srcId="{53DD4CDA-6ECF-4FA2-8AE5-A7FC39753BFA}" destId="{5E1CBBF9-AECA-4F98-9F67-5EF9D6438F92}" srcOrd="0" destOrd="0" presId="urn:microsoft.com/office/officeart/2005/8/layout/cycle3"/>
    <dgm:cxn modelId="{28BA634B-95ED-41FF-B5C0-5FBF5CA7D817}" type="presParOf" srcId="{5E1CBBF9-AECA-4F98-9F67-5EF9D6438F92}" destId="{B9736D5C-FD19-4974-9250-D3199820BFB1}" srcOrd="0" destOrd="0" presId="urn:microsoft.com/office/officeart/2005/8/layout/cycle3"/>
    <dgm:cxn modelId="{0ED22C92-36F6-443A-9C84-46D173C147B3}" type="presParOf" srcId="{5E1CBBF9-AECA-4F98-9F67-5EF9D6438F92}" destId="{2A2E005C-31A0-40D6-A08A-E028BEEF9712}" srcOrd="1" destOrd="0" presId="urn:microsoft.com/office/officeart/2005/8/layout/cycle3"/>
    <dgm:cxn modelId="{3B2BED4E-A924-4DF4-9CEF-6766992682FA}" type="presParOf" srcId="{5E1CBBF9-AECA-4F98-9F67-5EF9D6438F92}" destId="{508A7381-BD39-41B7-BA40-112E1D2B7F30}" srcOrd="2" destOrd="0" presId="urn:microsoft.com/office/officeart/2005/8/layout/cycle3"/>
    <dgm:cxn modelId="{8D5AB039-3378-4120-AB09-9F4BDDAA70CC}" type="presParOf" srcId="{5E1CBBF9-AECA-4F98-9F67-5EF9D6438F92}" destId="{3940B62D-6D4C-4E06-A1A1-8B369F2DFDCC}" srcOrd="3" destOrd="0" presId="urn:microsoft.com/office/officeart/2005/8/layout/cycle3"/>
    <dgm:cxn modelId="{DE0FAC5D-A2B9-45AB-8F02-D23C5263CA20}" type="presParOf" srcId="{5E1CBBF9-AECA-4F98-9F67-5EF9D6438F92}" destId="{3042214F-C1EF-46F8-B99D-7125A2C54CAF}" srcOrd="4" destOrd="0" presId="urn:microsoft.com/office/officeart/2005/8/layout/cycle3"/>
    <dgm:cxn modelId="{A7DE480E-7AED-4153-BE31-B0DA3E7A88A5}" type="presParOf" srcId="{5E1CBBF9-AECA-4F98-9F67-5EF9D6438F92}" destId="{6F788FB0-CDD7-4F6D-A054-39A27CD6F161}" srcOrd="5"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2E005C-31A0-40D6-A08A-E028BEEF9712}">
      <dsp:nvSpPr>
        <dsp:cNvPr id="0" name=""/>
        <dsp:cNvSpPr/>
      </dsp:nvSpPr>
      <dsp:spPr>
        <a:xfrm>
          <a:off x="1632914" y="-44691"/>
          <a:ext cx="6951597" cy="6951597"/>
        </a:xfrm>
        <a:prstGeom prst="circularArrow">
          <a:avLst>
            <a:gd name="adj1" fmla="val 5544"/>
            <a:gd name="adj2" fmla="val 330680"/>
            <a:gd name="adj3" fmla="val 13741988"/>
            <a:gd name="adj4" fmla="val 17406653"/>
            <a:gd name="adj5" fmla="val 5757"/>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9736D5C-FD19-4974-9250-D3199820BFB1}">
      <dsp:nvSpPr>
        <dsp:cNvPr id="0" name=""/>
        <dsp:cNvSpPr/>
      </dsp:nvSpPr>
      <dsp:spPr>
        <a:xfrm>
          <a:off x="3457361" y="1972"/>
          <a:ext cx="3302703" cy="1651351"/>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latin typeface="Arial" panose="020B0604020202020204" pitchFamily="34" charset="0"/>
              <a:cs typeface="Arial" panose="020B0604020202020204" pitchFamily="34" charset="0"/>
            </a:rPr>
            <a:t>Assess Needs/Interests</a:t>
          </a:r>
        </a:p>
      </dsp:txBody>
      <dsp:txXfrm>
        <a:off x="3537973" y="82584"/>
        <a:ext cx="3141479" cy="1490127"/>
      </dsp:txXfrm>
    </dsp:sp>
    <dsp:sp modelId="{508A7381-BD39-41B7-BA40-112E1D2B7F30}">
      <dsp:nvSpPr>
        <dsp:cNvPr id="0" name=""/>
        <dsp:cNvSpPr/>
      </dsp:nvSpPr>
      <dsp:spPr>
        <a:xfrm>
          <a:off x="6276705" y="2050346"/>
          <a:ext cx="3302703" cy="1651351"/>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a:latin typeface="Arial" panose="020B0604020202020204" pitchFamily="34" charset="0"/>
              <a:cs typeface="Arial" panose="020B0604020202020204" pitchFamily="34" charset="0"/>
            </a:rPr>
            <a:t>Define Goals/Objectives</a:t>
          </a:r>
        </a:p>
      </dsp:txBody>
      <dsp:txXfrm>
        <a:off x="6357317" y="2130958"/>
        <a:ext cx="3141479" cy="1490127"/>
      </dsp:txXfrm>
    </dsp:sp>
    <dsp:sp modelId="{3940B62D-6D4C-4E06-A1A1-8B369F2DFDCC}">
      <dsp:nvSpPr>
        <dsp:cNvPr id="0" name=""/>
        <dsp:cNvSpPr/>
      </dsp:nvSpPr>
      <dsp:spPr>
        <a:xfrm>
          <a:off x="5199811" y="5364683"/>
          <a:ext cx="3302703" cy="1651351"/>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a:latin typeface="Arial" panose="020B0604020202020204" pitchFamily="34" charset="0"/>
              <a:cs typeface="Arial" panose="020B0604020202020204" pitchFamily="34" charset="0"/>
            </a:rPr>
            <a:t>Design the Program</a:t>
          </a:r>
        </a:p>
      </dsp:txBody>
      <dsp:txXfrm>
        <a:off x="5280423" y="5445295"/>
        <a:ext cx="3141479" cy="1490127"/>
      </dsp:txXfrm>
    </dsp:sp>
    <dsp:sp modelId="{3042214F-C1EF-46F8-B99D-7125A2C54CAF}">
      <dsp:nvSpPr>
        <dsp:cNvPr id="0" name=""/>
        <dsp:cNvSpPr/>
      </dsp:nvSpPr>
      <dsp:spPr>
        <a:xfrm>
          <a:off x="1714910" y="5364683"/>
          <a:ext cx="3302703" cy="1651351"/>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a:latin typeface="Arial" panose="020B0604020202020204" pitchFamily="34" charset="0"/>
              <a:cs typeface="Arial" panose="020B0604020202020204" pitchFamily="34" charset="0"/>
            </a:rPr>
            <a:t>Facilitate the Program</a:t>
          </a:r>
        </a:p>
      </dsp:txBody>
      <dsp:txXfrm>
        <a:off x="1795522" y="5445295"/>
        <a:ext cx="3141479" cy="1490127"/>
      </dsp:txXfrm>
    </dsp:sp>
    <dsp:sp modelId="{6F788FB0-CDD7-4F6D-A054-39A27CD6F161}">
      <dsp:nvSpPr>
        <dsp:cNvPr id="0" name=""/>
        <dsp:cNvSpPr/>
      </dsp:nvSpPr>
      <dsp:spPr>
        <a:xfrm>
          <a:off x="638017" y="2050346"/>
          <a:ext cx="3302703" cy="1651351"/>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a:latin typeface="Arial" panose="020B0604020202020204" pitchFamily="34" charset="0"/>
              <a:cs typeface="Arial" panose="020B0604020202020204" pitchFamily="34" charset="0"/>
            </a:rPr>
            <a:t>Evaluate the Program</a:t>
          </a:r>
        </a:p>
      </dsp:txBody>
      <dsp:txXfrm>
        <a:off x="718629" y="2130958"/>
        <a:ext cx="3141479" cy="1490127"/>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43343" cy="4670717"/>
          </a:xfrm>
          <a:prstGeom prst="rect">
            <a:avLst/>
          </a:prstGeom>
        </p:spPr>
        <p:txBody>
          <a:bodyPr vert="horz" lIns="192143" tIns="96071" rIns="192143" bIns="96071" rtlCol="0"/>
          <a:lstStyle>
            <a:lvl1pPr algn="l">
              <a:defRPr sz="2500"/>
            </a:lvl1pPr>
          </a:lstStyle>
          <a:p>
            <a:endParaRPr lang="en-US"/>
          </a:p>
        </p:txBody>
      </p:sp>
      <p:sp>
        <p:nvSpPr>
          <p:cNvPr id="3" name="Date Placeholder 2"/>
          <p:cNvSpPr>
            <a:spLocks noGrp="1"/>
          </p:cNvSpPr>
          <p:nvPr>
            <p:ph type="dt" sz="quarter" idx="1"/>
          </p:nvPr>
        </p:nvSpPr>
        <p:spPr>
          <a:xfrm>
            <a:off x="3978132" y="1"/>
            <a:ext cx="3043343" cy="4670717"/>
          </a:xfrm>
          <a:prstGeom prst="rect">
            <a:avLst/>
          </a:prstGeom>
        </p:spPr>
        <p:txBody>
          <a:bodyPr vert="horz" lIns="192143" tIns="96071" rIns="192143" bIns="96071" rtlCol="0"/>
          <a:lstStyle>
            <a:lvl1pPr algn="r">
              <a:defRPr sz="2500"/>
            </a:lvl1pPr>
          </a:lstStyle>
          <a:p>
            <a:endParaRPr lang="en-US"/>
          </a:p>
        </p:txBody>
      </p:sp>
      <p:sp>
        <p:nvSpPr>
          <p:cNvPr id="4" name="Footer Placeholder 3"/>
          <p:cNvSpPr>
            <a:spLocks noGrp="1"/>
          </p:cNvSpPr>
          <p:nvPr>
            <p:ph type="ftr" sz="quarter" idx="2"/>
          </p:nvPr>
        </p:nvSpPr>
        <p:spPr>
          <a:xfrm>
            <a:off x="0" y="88420300"/>
            <a:ext cx="3043343" cy="4670706"/>
          </a:xfrm>
          <a:prstGeom prst="rect">
            <a:avLst/>
          </a:prstGeom>
        </p:spPr>
        <p:txBody>
          <a:bodyPr vert="horz" lIns="192143" tIns="96071" rIns="192143" bIns="96071" rtlCol="0" anchor="b"/>
          <a:lstStyle>
            <a:lvl1pPr algn="l">
              <a:defRPr sz="2500"/>
            </a:lvl1pPr>
          </a:lstStyle>
          <a:p>
            <a:r>
              <a:rPr lang="en-US"/>
              <a:t>a</a:t>
            </a:r>
          </a:p>
        </p:txBody>
      </p:sp>
      <p:sp>
        <p:nvSpPr>
          <p:cNvPr id="5" name="Slide Number Placeholder 4"/>
          <p:cNvSpPr>
            <a:spLocks noGrp="1"/>
          </p:cNvSpPr>
          <p:nvPr>
            <p:ph type="sldNum" sz="quarter" idx="3"/>
          </p:nvPr>
        </p:nvSpPr>
        <p:spPr>
          <a:xfrm>
            <a:off x="3978132" y="88420300"/>
            <a:ext cx="3043343" cy="4670706"/>
          </a:xfrm>
          <a:prstGeom prst="rect">
            <a:avLst/>
          </a:prstGeom>
        </p:spPr>
        <p:txBody>
          <a:bodyPr vert="horz" lIns="192143" tIns="96071" rIns="192143" bIns="96071" rtlCol="0" anchor="b"/>
          <a:lstStyle>
            <a:lvl1pPr algn="r">
              <a:defRPr sz="2500"/>
            </a:lvl1pPr>
          </a:lstStyle>
          <a:p>
            <a:fld id="{CFE65F37-A8FF-7F40-AEB2-9FA97BD21A77}" type="slidenum">
              <a:rPr lang="en-US" smtClean="0"/>
              <a:t>‹#›</a:t>
            </a:fld>
            <a:endParaRPr lang="en-US"/>
          </a:p>
        </p:txBody>
      </p:sp>
    </p:spTree>
    <p:extLst>
      <p:ext uri="{BB962C8B-B14F-4D97-AF65-F5344CB8AC3E}">
        <p14:creationId xmlns:p14="http://schemas.microsoft.com/office/powerpoint/2010/main" val="16371762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9" name="Shape 119"/>
          <p:cNvSpPr>
            <a:spLocks noGrp="1" noRot="1" noChangeAspect="1"/>
          </p:cNvSpPr>
          <p:nvPr>
            <p:ph type="sldImg"/>
          </p:nvPr>
        </p:nvSpPr>
        <p:spPr>
          <a:xfrm>
            <a:off x="-19761200" y="6981825"/>
            <a:ext cx="46545500" cy="34909125"/>
          </a:xfrm>
          <a:prstGeom prst="rect">
            <a:avLst/>
          </a:prstGeom>
        </p:spPr>
        <p:txBody>
          <a:bodyPr lIns="192143" tIns="96071" rIns="192143" bIns="96071"/>
          <a:lstStyle/>
          <a:p>
            <a:endParaRPr/>
          </a:p>
        </p:txBody>
      </p:sp>
      <p:sp>
        <p:nvSpPr>
          <p:cNvPr id="120" name="Shape 120"/>
          <p:cNvSpPr>
            <a:spLocks noGrp="1"/>
          </p:cNvSpPr>
          <p:nvPr>
            <p:ph type="body" sz="quarter" idx="1"/>
          </p:nvPr>
        </p:nvSpPr>
        <p:spPr>
          <a:xfrm>
            <a:off x="936414" y="44218225"/>
            <a:ext cx="5150273" cy="41890950"/>
          </a:xfrm>
          <a:prstGeom prst="rect">
            <a:avLst/>
          </a:prstGeom>
        </p:spPr>
        <p:txBody>
          <a:bodyPr lIns="192143" tIns="96071" rIns="192143" bIns="96071"/>
          <a:lstStyle/>
          <a:p>
            <a:endParaRPr/>
          </a:p>
        </p:txBody>
      </p:sp>
    </p:spTree>
    <p:extLst>
      <p:ext uri="{BB962C8B-B14F-4D97-AF65-F5344CB8AC3E}">
        <p14:creationId xmlns:p14="http://schemas.microsoft.com/office/powerpoint/2010/main" val="2560865742"/>
      </p:ext>
    </p:extLst>
  </p:cSld>
  <p:clrMap bg1="lt1" tx1="dk1" bg2="lt2" tx2="dk2" accent1="accent1" accent2="accent2" accent3="accent3" accent4="accent4" accent5="accent5" accent6="accent6" hlink="hlink" folHlink="folHlink"/>
  <p:hf hdr="0" ftr="0" dt="0"/>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Peg</a:t>
            </a:r>
          </a:p>
        </p:txBody>
      </p:sp>
    </p:spTree>
    <p:extLst>
      <p:ext uri="{BB962C8B-B14F-4D97-AF65-F5344CB8AC3E}">
        <p14:creationId xmlns:p14="http://schemas.microsoft.com/office/powerpoint/2010/main" val="17092982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LH</a:t>
            </a:r>
          </a:p>
        </p:txBody>
      </p:sp>
    </p:spTree>
    <p:extLst>
      <p:ext uri="{BB962C8B-B14F-4D97-AF65-F5344CB8AC3E}">
        <p14:creationId xmlns:p14="http://schemas.microsoft.com/office/powerpoint/2010/main" val="8878043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LH</a:t>
            </a:r>
          </a:p>
        </p:txBody>
      </p:sp>
    </p:spTree>
    <p:extLst>
      <p:ext uri="{BB962C8B-B14F-4D97-AF65-F5344CB8AC3E}">
        <p14:creationId xmlns:p14="http://schemas.microsoft.com/office/powerpoint/2010/main" val="29599820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Blaze: As Faculty Advocates it is likely you will find yourself facilitating difficult conversations. These conversations could be with those you see as your peers or colleagues as well as with those where there is a power differential (e.g. your chair/director/dean). Sometimes these conversations will happen in a group setting and sometimes they occur one on one. To help you feel empowered to have difficult conversations we’ve outlined some strategies but first let's talk about what we mean by difficult conversations and how they connect to your work as Advocates. </a:t>
            </a:r>
            <a:br>
              <a:rPr lang="en-US"/>
            </a:br>
            <a:endParaRPr lang="en-US"/>
          </a:p>
        </p:txBody>
      </p:sp>
    </p:spTree>
    <p:extLst>
      <p:ext uri="{BB962C8B-B14F-4D97-AF65-F5344CB8AC3E}">
        <p14:creationId xmlns:p14="http://schemas.microsoft.com/office/powerpoint/2010/main" val="33718005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indent="0" algn="l"/>
            <a:r>
              <a:rPr lang="en-US"/>
              <a:t>Blaze</a:t>
            </a:r>
            <a:br>
              <a:rPr lang="en-US"/>
            </a:br>
            <a:endParaRPr lang="en-US"/>
          </a:p>
          <a:p>
            <a:endParaRPr lang="en-US"/>
          </a:p>
        </p:txBody>
      </p:sp>
    </p:spTree>
    <p:extLst>
      <p:ext uri="{BB962C8B-B14F-4D97-AF65-F5344CB8AC3E}">
        <p14:creationId xmlns:p14="http://schemas.microsoft.com/office/powerpoint/2010/main" val="32931994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indent="0" algn="l"/>
            <a:br>
              <a:rPr lang="en-US"/>
            </a:br>
            <a:r>
              <a:rPr lang="en-US"/>
              <a:t>Ellen: Refer group to page one for a detailed explanation of each step; connect to the example on the handout.</a:t>
            </a:r>
          </a:p>
          <a:p>
            <a:endParaRPr lang="en-US"/>
          </a:p>
        </p:txBody>
      </p:sp>
    </p:spTree>
    <p:extLst>
      <p:ext uri="{BB962C8B-B14F-4D97-AF65-F5344CB8AC3E}">
        <p14:creationId xmlns:p14="http://schemas.microsoft.com/office/powerpoint/2010/main" val="5737530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indent="0" algn="l"/>
            <a:br>
              <a:rPr lang="en-US"/>
            </a:br>
            <a:r>
              <a:rPr lang="en-US"/>
              <a:t>Ellen: After taking responses to questions, refer the group to page 2 and go over the differences between debate and dialogue. </a:t>
            </a:r>
          </a:p>
          <a:p>
            <a:endParaRPr lang="en-US"/>
          </a:p>
        </p:txBody>
      </p:sp>
    </p:spTree>
    <p:extLst>
      <p:ext uri="{BB962C8B-B14F-4D97-AF65-F5344CB8AC3E}">
        <p14:creationId xmlns:p14="http://schemas.microsoft.com/office/powerpoint/2010/main" val="28971634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indent="0" algn="l"/>
            <a:br>
              <a:rPr lang="en-US"/>
            </a:br>
            <a:r>
              <a:rPr lang="en-US"/>
              <a:t>Blaze: Refer group to bottom of page 2 of handout, which has detailed explanations of each. After this slide, briefly talk about the other pages in handout before moving to activity. </a:t>
            </a:r>
          </a:p>
          <a:p>
            <a:endParaRPr lang="en-US"/>
          </a:p>
        </p:txBody>
      </p:sp>
    </p:spTree>
    <p:extLst>
      <p:ext uri="{BB962C8B-B14F-4D97-AF65-F5344CB8AC3E}">
        <p14:creationId xmlns:p14="http://schemas.microsoft.com/office/powerpoint/2010/main" val="26545649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indent="0" algn="l"/>
            <a:br>
              <a:rPr lang="en-US" dirty="0"/>
            </a:br>
            <a:r>
              <a:rPr lang="en-US" dirty="0"/>
              <a:t>Blaze: Acknowledge the "trigger warning" on page six, paragraph after activity instructions. </a:t>
            </a:r>
          </a:p>
        </p:txBody>
      </p:sp>
    </p:spTree>
    <p:extLst>
      <p:ext uri="{BB962C8B-B14F-4D97-AF65-F5344CB8AC3E}">
        <p14:creationId xmlns:p14="http://schemas.microsoft.com/office/powerpoint/2010/main" val="35745871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indent="0" algn="l"/>
            <a:r>
              <a:rPr lang="en-US"/>
              <a:t>Peg</a:t>
            </a:r>
          </a:p>
          <a:p>
            <a:endParaRPr lang="en-US"/>
          </a:p>
        </p:txBody>
      </p:sp>
    </p:spTree>
    <p:extLst>
      <p:ext uri="{BB962C8B-B14F-4D97-AF65-F5344CB8AC3E}">
        <p14:creationId xmlns:p14="http://schemas.microsoft.com/office/powerpoint/2010/main" val="4262543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Peg: Overview (Please emphasize that this session is focusing on building facilitation skills…and encourage interactivity)</a:t>
            </a:r>
          </a:p>
          <a:p>
            <a:r>
              <a:rPr lang="en-US" dirty="0"/>
              <a:t>Ground</a:t>
            </a:r>
            <a:r>
              <a:rPr lang="en-US" baseline="0" dirty="0"/>
              <a:t> rules:</a:t>
            </a:r>
          </a:p>
          <a:p>
            <a:r>
              <a:rPr lang="en-US" baseline="0" dirty="0"/>
              <a:t>Speak and listen respectfully, respect confidentiality, speak from your own understanding, be present, share air-time, learning happens when we take risks and make mistakes</a:t>
            </a:r>
            <a:endParaRPr lang="en-US" dirty="0"/>
          </a:p>
        </p:txBody>
      </p:sp>
    </p:spTree>
    <p:extLst>
      <p:ext uri="{BB962C8B-B14F-4D97-AF65-F5344CB8AC3E}">
        <p14:creationId xmlns:p14="http://schemas.microsoft.com/office/powerpoint/2010/main" val="476599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Thurs: Stacey presents</a:t>
            </a:r>
          </a:p>
          <a:p>
            <a:r>
              <a:rPr lang="en-US"/>
              <a:t>Tues: </a:t>
            </a:r>
            <a:r>
              <a:rPr lang="en-US" err="1"/>
              <a:t>Hyunny</a:t>
            </a:r>
            <a:r>
              <a:rPr lang="en-US"/>
              <a:t> presents</a:t>
            </a:r>
          </a:p>
        </p:txBody>
      </p:sp>
    </p:spTree>
    <p:extLst>
      <p:ext uri="{BB962C8B-B14F-4D97-AF65-F5344CB8AC3E}">
        <p14:creationId xmlns:p14="http://schemas.microsoft.com/office/powerpoint/2010/main" val="31562472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LH: 6 Key Topics to Explore</a:t>
            </a:r>
          </a:p>
        </p:txBody>
      </p:sp>
    </p:spTree>
    <p:extLst>
      <p:ext uri="{BB962C8B-B14F-4D97-AF65-F5344CB8AC3E}">
        <p14:creationId xmlns:p14="http://schemas.microsoft.com/office/powerpoint/2010/main" val="2078407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LH (Abrams &amp; Mahar-</a:t>
            </a:r>
            <a:r>
              <a:rPr lang="en-US" err="1"/>
              <a:t>Piersma</a:t>
            </a:r>
            <a:r>
              <a:rPr lang="en-US"/>
              <a:t>, 2010)</a:t>
            </a:r>
          </a:p>
          <a:p>
            <a:endParaRPr lang="en-US"/>
          </a:p>
          <a:p>
            <a:r>
              <a:rPr lang="en-US"/>
              <a:t>Training often occurs in a cyclical process: 1. identify needs/interests, 2. define goals/objectives, 3. design the program, 4. facilitate the program, and 5. evaluate the program</a:t>
            </a:r>
          </a:p>
        </p:txBody>
      </p:sp>
    </p:spTree>
    <p:extLst>
      <p:ext uri="{BB962C8B-B14F-4D97-AF65-F5344CB8AC3E}">
        <p14:creationId xmlns:p14="http://schemas.microsoft.com/office/powerpoint/2010/main" val="29701407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LH: The purpose of this slide is to show the big picture of a hypothetical training session. This hypothetical timetable shows how trainers can break down a one-hour session into multiple scaffolding activities.</a:t>
            </a:r>
          </a:p>
        </p:txBody>
      </p:sp>
    </p:spTree>
    <p:extLst>
      <p:ext uri="{BB962C8B-B14F-4D97-AF65-F5344CB8AC3E}">
        <p14:creationId xmlns:p14="http://schemas.microsoft.com/office/powerpoint/2010/main" val="23415090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60714" indent="-960714">
              <a:buAutoNum type="arabicPeriod"/>
            </a:pPr>
            <a:r>
              <a:rPr lang="en-US"/>
              <a:t>Objectives should be based on the needs assessment</a:t>
            </a:r>
          </a:p>
          <a:p>
            <a:pPr marL="960714" indent="-960714">
              <a:buAutoNum type="arabicPeriod"/>
            </a:pPr>
            <a:r>
              <a:rPr lang="en-US"/>
              <a:t>They should be SMART (specific, measurable, action-oriented, realistic, and time-bound)</a:t>
            </a:r>
          </a:p>
          <a:p>
            <a:pPr marL="960714" indent="-960714">
              <a:buAutoNum type="arabicPeriod"/>
            </a:pPr>
            <a:endParaRPr lang="en-US"/>
          </a:p>
          <a:p>
            <a:r>
              <a:rPr lang="en-US"/>
              <a:t>Quick Activity: Teams will pick one of the objectives as a running example for this training.</a:t>
            </a:r>
          </a:p>
        </p:txBody>
      </p:sp>
    </p:spTree>
    <p:extLst>
      <p:ext uri="{BB962C8B-B14F-4D97-AF65-F5344CB8AC3E}">
        <p14:creationId xmlns:p14="http://schemas.microsoft.com/office/powerpoint/2010/main" val="24313367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LH: Trainers have MANY tools/techniques for engaging trainees and facilitating active training (see handout)</a:t>
            </a:r>
          </a:p>
          <a:p>
            <a:r>
              <a:rPr lang="en-US"/>
              <a:t>Short Activity: Pick one active training technique that you might use to accomplish your training objective. </a:t>
            </a:r>
          </a:p>
        </p:txBody>
      </p:sp>
    </p:spTree>
    <p:extLst>
      <p:ext uri="{BB962C8B-B14F-4D97-AF65-F5344CB8AC3E}">
        <p14:creationId xmlns:p14="http://schemas.microsoft.com/office/powerpoint/2010/main" val="42265847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LH: Trainers have MANY tools/techniques for engaging trainees and facilitating active training (see handout)</a:t>
            </a:r>
          </a:p>
        </p:txBody>
      </p:sp>
    </p:spTree>
    <p:extLst>
      <p:ext uri="{BB962C8B-B14F-4D97-AF65-F5344CB8AC3E}">
        <p14:creationId xmlns:p14="http://schemas.microsoft.com/office/powerpoint/2010/main" val="2097493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 Center">
    <p:spTree>
      <p:nvGrpSpPr>
        <p:cNvPr id="1" name=""/>
        <p:cNvGrpSpPr/>
        <p:nvPr/>
      </p:nvGrpSpPr>
      <p:grpSpPr>
        <a:xfrm>
          <a:off x="0" y="0"/>
          <a:ext cx="0" cy="0"/>
          <a:chOff x="0" y="0"/>
          <a:chExt cx="0" cy="0"/>
        </a:xfrm>
      </p:grpSpPr>
      <p:sp>
        <p:nvSpPr>
          <p:cNvPr id="90" name="Shape 90"/>
          <p:cNvSpPr/>
          <p:nvPr/>
        </p:nvSpPr>
        <p:spPr>
          <a:xfrm>
            <a:off x="8104340" y="9154049"/>
            <a:ext cx="2146301" cy="482601"/>
          </a:xfrm>
          <a:prstGeom prst="rect">
            <a:avLst/>
          </a:prstGeom>
          <a:solidFill>
            <a:srgbClr val="572600"/>
          </a:solidFill>
          <a:ln w="12700">
            <a:miter lim="400000"/>
          </a:ln>
        </p:spPr>
        <p:txBody>
          <a:bodyPr lIns="50800" tIns="50800" rIns="50800" bIns="50800" anchor="ctr"/>
          <a:lstStyle/>
          <a:p>
            <a:pPr>
              <a:defRPr sz="2400">
                <a:solidFill>
                  <a:srgbClr val="FFFFFF"/>
                </a:solidFill>
              </a:defRPr>
            </a:pPr>
            <a:endParaRPr/>
          </a:p>
        </p:txBody>
      </p:sp>
      <p:sp>
        <p:nvSpPr>
          <p:cNvPr id="91" name="Shape 91"/>
          <p:cNvSpPr/>
          <p:nvPr/>
        </p:nvSpPr>
        <p:spPr>
          <a:xfrm>
            <a:off x="8104737" y="8011297"/>
            <a:ext cx="573734" cy="1016001"/>
          </a:xfrm>
          <a:prstGeom prst="rect">
            <a:avLst/>
          </a:prstGeom>
          <a:solidFill>
            <a:srgbClr val="DBB38E"/>
          </a:solidFill>
          <a:ln w="12700">
            <a:miter lim="400000"/>
          </a:ln>
        </p:spPr>
        <p:txBody>
          <a:bodyPr lIns="50800" tIns="50800" rIns="50800" bIns="50800" anchor="ctr"/>
          <a:lstStyle/>
          <a:p>
            <a:pPr>
              <a:defRPr sz="2400">
                <a:solidFill>
                  <a:srgbClr val="FFFFFF"/>
                </a:solidFill>
              </a:defRPr>
            </a:pPr>
            <a:endParaRPr/>
          </a:p>
        </p:txBody>
      </p:sp>
      <p:sp>
        <p:nvSpPr>
          <p:cNvPr id="92" name="Shape 92"/>
          <p:cNvSpPr/>
          <p:nvPr/>
        </p:nvSpPr>
        <p:spPr>
          <a:xfrm>
            <a:off x="8805470" y="8007130"/>
            <a:ext cx="1435101" cy="1016001"/>
          </a:xfrm>
          <a:prstGeom prst="rect">
            <a:avLst/>
          </a:prstGeom>
          <a:solidFill>
            <a:srgbClr val="F47932"/>
          </a:solidFill>
          <a:ln w="12700">
            <a:miter lim="400000"/>
          </a:ln>
        </p:spPr>
        <p:txBody>
          <a:bodyPr lIns="50800" tIns="50800" rIns="50800" bIns="50800" anchor="ctr"/>
          <a:lstStyle/>
          <a:p>
            <a:pPr>
              <a:defRPr sz="2400">
                <a:solidFill>
                  <a:srgbClr val="FFFFFF"/>
                </a:solidFill>
              </a:defRPr>
            </a:pPr>
            <a:endParaRPr/>
          </a:p>
        </p:txBody>
      </p:sp>
      <p:sp>
        <p:nvSpPr>
          <p:cNvPr id="93" name="Shape 93"/>
          <p:cNvSpPr/>
          <p:nvPr/>
        </p:nvSpPr>
        <p:spPr>
          <a:xfrm>
            <a:off x="117457" y="132209"/>
            <a:ext cx="12769885" cy="296172"/>
          </a:xfrm>
          <a:prstGeom prst="rect">
            <a:avLst/>
          </a:prstGeom>
          <a:solidFill>
            <a:srgbClr val="542400"/>
          </a:solidFill>
          <a:ln w="12700">
            <a:miter lim="400000"/>
          </a:ln>
        </p:spPr>
        <p:txBody>
          <a:bodyPr lIns="50800" tIns="50800" rIns="50800" bIns="50800" anchor="ctr"/>
          <a:lstStyle/>
          <a:p>
            <a:pPr>
              <a:defRPr sz="2400">
                <a:solidFill>
                  <a:srgbClr val="FFFFFF"/>
                </a:solidFill>
              </a:defRPr>
            </a:pPr>
            <a:endParaRPr/>
          </a:p>
        </p:txBody>
      </p:sp>
      <p:sp>
        <p:nvSpPr>
          <p:cNvPr id="94" name="Shape 94"/>
          <p:cNvSpPr/>
          <p:nvPr/>
        </p:nvSpPr>
        <p:spPr>
          <a:xfrm>
            <a:off x="11614530" y="553569"/>
            <a:ext cx="1270001" cy="874062"/>
          </a:xfrm>
          <a:prstGeom prst="rect">
            <a:avLst/>
          </a:prstGeom>
          <a:solidFill>
            <a:srgbClr val="F47932"/>
          </a:solidFill>
          <a:ln w="12700">
            <a:miter lim="400000"/>
          </a:ln>
        </p:spPr>
        <p:txBody>
          <a:bodyPr lIns="50800" tIns="50800" rIns="50800" bIns="50800" anchor="ctr"/>
          <a:lstStyle/>
          <a:p>
            <a:pPr>
              <a:defRPr sz="2400">
                <a:solidFill>
                  <a:srgbClr val="FFFFFF"/>
                </a:solidFill>
              </a:defRPr>
            </a:pPr>
            <a:endParaRPr/>
          </a:p>
        </p:txBody>
      </p:sp>
      <p:sp>
        <p:nvSpPr>
          <p:cNvPr id="95" name="Shape 95"/>
          <p:cNvSpPr/>
          <p:nvPr/>
        </p:nvSpPr>
        <p:spPr>
          <a:xfrm>
            <a:off x="122765" y="553569"/>
            <a:ext cx="11361148" cy="874062"/>
          </a:xfrm>
          <a:prstGeom prst="rect">
            <a:avLst/>
          </a:prstGeom>
          <a:solidFill>
            <a:srgbClr val="DBB38E"/>
          </a:solidFill>
          <a:ln w="12700">
            <a:miter lim="400000"/>
          </a:ln>
        </p:spPr>
        <p:txBody>
          <a:bodyPr lIns="50800" tIns="50800" rIns="50800" bIns="50800" anchor="ctr"/>
          <a:lstStyle/>
          <a:p>
            <a:pPr>
              <a:defRPr sz="2400">
                <a:solidFill>
                  <a:srgbClr val="FFFFFF"/>
                </a:solidFill>
              </a:defRPr>
            </a:pPr>
            <a:endParaRPr/>
          </a:p>
        </p:txBody>
      </p:sp>
      <p:sp>
        <p:nvSpPr>
          <p:cNvPr id="96" name="Shape 96"/>
          <p:cNvSpPr/>
          <p:nvPr/>
        </p:nvSpPr>
        <p:spPr>
          <a:xfrm>
            <a:off x="123324" y="8006417"/>
            <a:ext cx="7853841" cy="1625601"/>
          </a:xfrm>
          <a:prstGeom prst="rect">
            <a:avLst/>
          </a:prstGeom>
          <a:solidFill>
            <a:srgbClr val="F47932"/>
          </a:solidFill>
          <a:ln w="12700">
            <a:miter lim="400000"/>
          </a:ln>
        </p:spPr>
        <p:txBody>
          <a:bodyPr lIns="50800" tIns="50800" rIns="50800" bIns="50800" anchor="ctr"/>
          <a:lstStyle/>
          <a:p>
            <a:pPr>
              <a:defRPr sz="2400">
                <a:solidFill>
                  <a:srgbClr val="FFFFFF"/>
                </a:solidFill>
              </a:defRPr>
            </a:pPr>
            <a:endParaRPr/>
          </a:p>
        </p:txBody>
      </p:sp>
      <p:sp>
        <p:nvSpPr>
          <p:cNvPr id="98" name="Shape 98"/>
          <p:cNvSpPr>
            <a:spLocks noGrp="1"/>
          </p:cNvSpPr>
          <p:nvPr>
            <p:ph type="sldNum" sz="quarter" idx="2"/>
          </p:nvPr>
        </p:nvSpPr>
        <p:spPr>
          <a:prstGeom prst="rect">
            <a:avLst/>
          </a:prstGeom>
        </p:spPr>
        <p:txBody>
          <a:bodyPr/>
          <a:lstStyle/>
          <a:p>
            <a:fld id="{86CB4B4D-7CA3-9044-876B-883B54F8677D}" type="slidenum">
              <a:t>‹#›</a:t>
            </a:fld>
            <a:endParaRPr/>
          </a:p>
        </p:txBody>
      </p:sp>
      <p:pic>
        <p:nvPicPr>
          <p:cNvPr id="11" name="Picture 2" descr="BGSU Allies Logo, featuring the word &quot;ALLIES&quot; in large brown ink. Next to the word &quot;ALLIES&quot; are three matching graphics-- each graphic is displayed in a solid color of orange, brown, or light green ink. Each graphic consists of two elements: a V-shaped base with a circle that is positioned between the two arms of the &quot;V.&quot; ">
            <a:extLst>
              <a:ext uri="{FF2B5EF4-FFF2-40B4-BE49-F238E27FC236}">
                <a16:creationId xmlns:a16="http://schemas.microsoft.com/office/drawing/2014/main" id="{2C7BF95E-2A1C-4AC5-A587-D9766223696F}"/>
              </a:ext>
            </a:extLst>
          </p:cNvPr>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b="22583"/>
          <a:stretch/>
        </p:blipFill>
        <p:spPr bwMode="auto">
          <a:xfrm>
            <a:off x="10332720" y="8225245"/>
            <a:ext cx="2460351" cy="1188720"/>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9749765"/>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2_Title - Center">
    <p:spTree>
      <p:nvGrpSpPr>
        <p:cNvPr id="1" name=""/>
        <p:cNvGrpSpPr/>
        <p:nvPr/>
      </p:nvGrpSpPr>
      <p:grpSpPr>
        <a:xfrm>
          <a:off x="0" y="0"/>
          <a:ext cx="0" cy="0"/>
          <a:chOff x="0" y="0"/>
          <a:chExt cx="0" cy="0"/>
        </a:xfrm>
      </p:grpSpPr>
      <p:sp>
        <p:nvSpPr>
          <p:cNvPr id="93" name="Shape 93"/>
          <p:cNvSpPr/>
          <p:nvPr/>
        </p:nvSpPr>
        <p:spPr>
          <a:xfrm>
            <a:off x="96983" y="1493884"/>
            <a:ext cx="512618" cy="293306"/>
          </a:xfrm>
          <a:prstGeom prst="rect">
            <a:avLst/>
          </a:prstGeom>
          <a:solidFill>
            <a:srgbClr val="542400"/>
          </a:solidFill>
          <a:ln w="12700">
            <a:miter lim="400000"/>
          </a:ln>
        </p:spPr>
        <p:txBody>
          <a:bodyPr lIns="50800" tIns="50800" rIns="50800" bIns="50800" anchor="ctr"/>
          <a:lstStyle/>
          <a:p>
            <a:pPr>
              <a:defRPr sz="2400">
                <a:solidFill>
                  <a:srgbClr val="FFFFFF"/>
                </a:solidFill>
              </a:defRPr>
            </a:pPr>
            <a:endParaRPr/>
          </a:p>
        </p:txBody>
      </p:sp>
      <p:sp>
        <p:nvSpPr>
          <p:cNvPr id="94" name="Shape 94"/>
          <p:cNvSpPr/>
          <p:nvPr/>
        </p:nvSpPr>
        <p:spPr>
          <a:xfrm>
            <a:off x="734290" y="1494580"/>
            <a:ext cx="12122727" cy="292610"/>
          </a:xfrm>
          <a:prstGeom prst="rect">
            <a:avLst/>
          </a:prstGeom>
          <a:solidFill>
            <a:srgbClr val="F47932"/>
          </a:solidFill>
          <a:ln w="12700">
            <a:miter lim="400000"/>
          </a:ln>
        </p:spPr>
        <p:txBody>
          <a:bodyPr lIns="50800" tIns="50800" rIns="50800" bIns="50800" anchor="ctr"/>
          <a:lstStyle/>
          <a:p>
            <a:pPr>
              <a:defRPr sz="2400">
                <a:solidFill>
                  <a:srgbClr val="FFFFFF"/>
                </a:solidFill>
              </a:defRPr>
            </a:pPr>
            <a:endParaRPr/>
          </a:p>
        </p:txBody>
      </p:sp>
      <p:sp>
        <p:nvSpPr>
          <p:cNvPr id="98" name="Shape 98"/>
          <p:cNvSpPr>
            <a:spLocks noGrp="1"/>
          </p:cNvSpPr>
          <p:nvPr>
            <p:ph type="sldNum" sz="quarter" idx="2"/>
          </p:nvPr>
        </p:nvSpPr>
        <p:spPr>
          <a:prstGeom prst="rect">
            <a:avLst/>
          </a:prstGeom>
        </p:spPr>
        <p:txBody>
          <a:bodyPr/>
          <a:lstStyle/>
          <a:p>
            <a:fld id="{86CB4B4D-7CA3-9044-876B-883B54F8677D}" type="slidenum">
              <a:t>‹#›</a:t>
            </a:fld>
            <a:endParaRPr/>
          </a:p>
        </p:txBody>
      </p:sp>
      <p:sp>
        <p:nvSpPr>
          <p:cNvPr id="19" name="Title Placeholder 21">
            <a:extLst>
              <a:ext uri="{FF2B5EF4-FFF2-40B4-BE49-F238E27FC236}">
                <a16:creationId xmlns:a16="http://schemas.microsoft.com/office/drawing/2014/main" id="{7FC150FE-7481-5945-877D-108F4218B4C8}"/>
              </a:ext>
            </a:extLst>
          </p:cNvPr>
          <p:cNvSpPr txBox="1">
            <a:spLocks/>
          </p:cNvSpPr>
          <p:nvPr userDrawn="1"/>
        </p:nvSpPr>
        <p:spPr>
          <a:xfrm>
            <a:off x="609600" y="88839"/>
            <a:ext cx="8153400" cy="1403415"/>
          </a:xfrm>
          <a:prstGeom prst="rect">
            <a:avLst/>
          </a:prstGeom>
          <a:ln w="12700">
            <a:miter lim="400000"/>
          </a:ln>
          <a:extLst>
            <a:ext uri="{C572A759-6A51-4108-AA02-DFA0A04FC94B}">
              <ma14:wrappingTextBoxFlag xmlns="" xmlns:ma14="http://schemas.microsoft.com/office/mac/drawingml/2011/main" val="1"/>
            </a:ext>
          </a:extLst>
        </p:spPr>
        <p:txBody>
          <a:bodyPr vert="horz" lIns="50800" tIns="50800" rIns="50800" bIns="50800" anchor="ctr">
            <a:noAutofit/>
          </a:bodyPr>
          <a:lst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9pPr>
          </a:lstStyle>
          <a:p>
            <a:pPr algn="l" hangingPunct="1"/>
            <a:endParaRPr lang="en-US" sz="4400">
              <a:solidFill>
                <a:srgbClr val="775F55"/>
              </a:solidFill>
              <a:latin typeface="Tw Cen MT" panose="020B0602020104020603" pitchFamily="34" charset="77"/>
            </a:endParaRPr>
          </a:p>
        </p:txBody>
      </p:sp>
      <p:sp>
        <p:nvSpPr>
          <p:cNvPr id="5" name="Text Placeholder 4"/>
          <p:cNvSpPr>
            <a:spLocks noGrp="1"/>
          </p:cNvSpPr>
          <p:nvPr>
            <p:ph type="body" sz="quarter" idx="10" hasCustomPrompt="1"/>
          </p:nvPr>
        </p:nvSpPr>
        <p:spPr>
          <a:xfrm>
            <a:off x="735013" y="2360613"/>
            <a:ext cx="11720512" cy="6091237"/>
          </a:xfrm>
        </p:spPr>
        <p:txBody>
          <a:bodyPr/>
          <a:lstStyle>
            <a:lvl1pPr>
              <a:defRPr baseline="0"/>
            </a:lvl1pPr>
          </a:lstStyle>
          <a:p>
            <a:pPr lvl="0"/>
            <a:r>
              <a:rPr lang="en-US"/>
              <a:t>Use at least a 24 point font for text</a:t>
            </a:r>
          </a:p>
          <a:p>
            <a:pPr lvl="1"/>
            <a:r>
              <a:rPr lang="en-US"/>
              <a:t>Second level</a:t>
            </a:r>
          </a:p>
          <a:p>
            <a:pPr lvl="2"/>
            <a:r>
              <a:rPr lang="en-US"/>
              <a:t>Third level</a:t>
            </a:r>
          </a:p>
          <a:p>
            <a:pPr lvl="3"/>
            <a:r>
              <a:rPr lang="en-US"/>
              <a:t>Fourth level</a:t>
            </a:r>
          </a:p>
          <a:p>
            <a:pPr lvl="4"/>
            <a:r>
              <a:rPr lang="en-US"/>
              <a:t>Fifth level</a:t>
            </a:r>
          </a:p>
        </p:txBody>
      </p:sp>
      <p:pic>
        <p:nvPicPr>
          <p:cNvPr id="8" name="Picture 2" descr="BGSU Allies Logo, featuring the word &quot;ALLIES&quot; in large brown ink. Next to the word &quot;ALLIES&quot; are three matching graphics-- each graphic is displayed in a solid color of orange, brown, or light green ink. Each graphic consists of two elements: a V-shaped base with a circle that is positioned between the two arms of the &quot;V.&quot; ">
            <a:extLst>
              <a:ext uri="{FF2B5EF4-FFF2-40B4-BE49-F238E27FC236}">
                <a16:creationId xmlns:a16="http://schemas.microsoft.com/office/drawing/2014/main" id="{D39F398E-41EC-467B-8FBA-4BFD3D858519}"/>
              </a:ext>
            </a:extLst>
          </p:cNvPr>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b="22583"/>
          <a:stretch/>
        </p:blipFill>
        <p:spPr bwMode="auto">
          <a:xfrm>
            <a:off x="10332720" y="8229600"/>
            <a:ext cx="2460351" cy="1188720"/>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8793604"/>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Title - Center">
    <p:spTree>
      <p:nvGrpSpPr>
        <p:cNvPr id="1" name=""/>
        <p:cNvGrpSpPr/>
        <p:nvPr/>
      </p:nvGrpSpPr>
      <p:grpSpPr>
        <a:xfrm>
          <a:off x="0" y="0"/>
          <a:ext cx="0" cy="0"/>
          <a:chOff x="0" y="0"/>
          <a:chExt cx="0" cy="0"/>
        </a:xfrm>
      </p:grpSpPr>
      <p:sp>
        <p:nvSpPr>
          <p:cNvPr id="93" name="Shape 93"/>
          <p:cNvSpPr/>
          <p:nvPr/>
        </p:nvSpPr>
        <p:spPr>
          <a:xfrm>
            <a:off x="96983" y="1493884"/>
            <a:ext cx="512618" cy="293306"/>
          </a:xfrm>
          <a:prstGeom prst="rect">
            <a:avLst/>
          </a:prstGeom>
          <a:solidFill>
            <a:srgbClr val="542400"/>
          </a:solidFill>
          <a:ln w="12700">
            <a:miter lim="400000"/>
          </a:ln>
        </p:spPr>
        <p:txBody>
          <a:bodyPr lIns="50800" tIns="50800" rIns="50800" bIns="50800" anchor="ctr"/>
          <a:lstStyle/>
          <a:p>
            <a:pPr>
              <a:defRPr sz="2400">
                <a:solidFill>
                  <a:srgbClr val="FFFFFF"/>
                </a:solidFill>
              </a:defRPr>
            </a:pPr>
            <a:endParaRPr/>
          </a:p>
        </p:txBody>
      </p:sp>
      <p:sp>
        <p:nvSpPr>
          <p:cNvPr id="94" name="Shape 94"/>
          <p:cNvSpPr/>
          <p:nvPr/>
        </p:nvSpPr>
        <p:spPr>
          <a:xfrm>
            <a:off x="734290" y="1494580"/>
            <a:ext cx="12122727" cy="292610"/>
          </a:xfrm>
          <a:prstGeom prst="rect">
            <a:avLst/>
          </a:prstGeom>
          <a:solidFill>
            <a:srgbClr val="F47932"/>
          </a:solidFill>
          <a:ln w="12700">
            <a:miter lim="400000"/>
          </a:ln>
        </p:spPr>
        <p:txBody>
          <a:bodyPr lIns="50800" tIns="50800" rIns="50800" bIns="50800" anchor="ctr"/>
          <a:lstStyle/>
          <a:p>
            <a:pPr>
              <a:defRPr sz="2400">
                <a:solidFill>
                  <a:srgbClr val="FFFFFF"/>
                </a:solidFill>
              </a:defRPr>
            </a:pPr>
            <a:endParaRPr/>
          </a:p>
        </p:txBody>
      </p:sp>
      <p:sp>
        <p:nvSpPr>
          <p:cNvPr id="98" name="Shape 98"/>
          <p:cNvSpPr>
            <a:spLocks noGrp="1"/>
          </p:cNvSpPr>
          <p:nvPr>
            <p:ph type="sldNum" sz="quarter" idx="2"/>
          </p:nvPr>
        </p:nvSpPr>
        <p:spPr>
          <a:prstGeom prst="rect">
            <a:avLst/>
          </a:prstGeom>
        </p:spPr>
        <p:txBody>
          <a:bodyPr/>
          <a:lstStyle/>
          <a:p>
            <a:fld id="{86CB4B4D-7CA3-9044-876B-883B54F8677D}" type="slidenum">
              <a:t>‹#›</a:t>
            </a:fld>
            <a:endParaRPr/>
          </a:p>
        </p:txBody>
      </p:sp>
      <p:sp>
        <p:nvSpPr>
          <p:cNvPr id="19" name="Title Placeholder 21">
            <a:extLst>
              <a:ext uri="{FF2B5EF4-FFF2-40B4-BE49-F238E27FC236}">
                <a16:creationId xmlns:a16="http://schemas.microsoft.com/office/drawing/2014/main" id="{7FC150FE-7481-5945-877D-108F4218B4C8}"/>
              </a:ext>
            </a:extLst>
          </p:cNvPr>
          <p:cNvSpPr txBox="1">
            <a:spLocks/>
          </p:cNvSpPr>
          <p:nvPr userDrawn="1"/>
        </p:nvSpPr>
        <p:spPr>
          <a:xfrm>
            <a:off x="609600" y="88839"/>
            <a:ext cx="8153400" cy="1403415"/>
          </a:xfrm>
          <a:prstGeom prst="rect">
            <a:avLst/>
          </a:prstGeom>
          <a:ln w="12700">
            <a:miter lim="400000"/>
          </a:ln>
          <a:extLst>
            <a:ext uri="{C572A759-6A51-4108-AA02-DFA0A04FC94B}">
              <ma14:wrappingTextBoxFlag xmlns="" xmlns:ma14="http://schemas.microsoft.com/office/mac/drawingml/2011/main" val="1"/>
            </a:ext>
          </a:extLst>
        </p:spPr>
        <p:txBody>
          <a:bodyPr vert="horz" lIns="50800" tIns="50800" rIns="50800" bIns="50800" anchor="ctr">
            <a:noAutofit/>
          </a:bodyPr>
          <a:lst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9pPr>
          </a:lstStyle>
          <a:p>
            <a:pPr algn="l" hangingPunct="1"/>
            <a:endParaRPr lang="en-US" sz="4400">
              <a:solidFill>
                <a:srgbClr val="775F55"/>
              </a:solidFill>
              <a:latin typeface="Tw Cen MT" panose="020B0602020104020603" pitchFamily="34" charset="77"/>
            </a:endParaRPr>
          </a:p>
        </p:txBody>
      </p:sp>
      <p:sp>
        <p:nvSpPr>
          <p:cNvPr id="3" name="Chart Placeholder 2"/>
          <p:cNvSpPr>
            <a:spLocks noGrp="1"/>
          </p:cNvSpPr>
          <p:nvPr>
            <p:ph type="chart" sz="quarter" idx="10"/>
          </p:nvPr>
        </p:nvSpPr>
        <p:spPr>
          <a:xfrm>
            <a:off x="1741702" y="2576896"/>
            <a:ext cx="2944598" cy="2200275"/>
          </a:xfrm>
        </p:spPr>
        <p:txBody>
          <a:bodyPr/>
          <a:lstStyle/>
          <a:p>
            <a:endParaRPr lang="en-US"/>
          </a:p>
        </p:txBody>
      </p:sp>
      <p:sp>
        <p:nvSpPr>
          <p:cNvPr id="9" name="Chart Placeholder 2"/>
          <p:cNvSpPr>
            <a:spLocks noGrp="1"/>
          </p:cNvSpPr>
          <p:nvPr>
            <p:ph type="chart" sz="quarter" idx="11"/>
          </p:nvPr>
        </p:nvSpPr>
        <p:spPr>
          <a:xfrm>
            <a:off x="5267495" y="2576896"/>
            <a:ext cx="6619703" cy="4679220"/>
          </a:xfrm>
        </p:spPr>
        <p:txBody>
          <a:bodyPr/>
          <a:lstStyle/>
          <a:p>
            <a:endParaRPr lang="en-US"/>
          </a:p>
        </p:txBody>
      </p:sp>
      <p:sp>
        <p:nvSpPr>
          <p:cNvPr id="5" name="Picture Placeholder 4"/>
          <p:cNvSpPr>
            <a:spLocks noGrp="1"/>
          </p:cNvSpPr>
          <p:nvPr>
            <p:ph type="pic" sz="quarter" idx="12"/>
          </p:nvPr>
        </p:nvSpPr>
        <p:spPr>
          <a:xfrm>
            <a:off x="1741488" y="5300663"/>
            <a:ext cx="2944812" cy="1955800"/>
          </a:xfrm>
        </p:spPr>
        <p:txBody>
          <a:bodyPr/>
          <a:lstStyle/>
          <a:p>
            <a:endParaRPr lang="en-US"/>
          </a:p>
        </p:txBody>
      </p:sp>
      <p:pic>
        <p:nvPicPr>
          <p:cNvPr id="10" name="Picture 2" descr="BGSU Allies Logo, featuring the word &quot;ALLIES&quot; in large brown ink. Next to the word &quot;ALLIES&quot; are three matching graphics-- each graphic is displayed in a solid color of orange, brown, or light green ink. Each graphic consists of two elements: a V-shaped base with a circle that is positioned between the two arms of the &quot;V.&quot; ">
            <a:extLst>
              <a:ext uri="{FF2B5EF4-FFF2-40B4-BE49-F238E27FC236}">
                <a16:creationId xmlns:a16="http://schemas.microsoft.com/office/drawing/2014/main" id="{F0303162-21AA-47A0-8D35-6E7609593231}"/>
              </a:ext>
            </a:extLst>
          </p:cNvPr>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b="22583"/>
          <a:stretch/>
        </p:blipFill>
        <p:spPr bwMode="auto">
          <a:xfrm>
            <a:off x="10941140" y="8756542"/>
            <a:ext cx="2063659" cy="997058"/>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932802"/>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 Center">
    <p:spTree>
      <p:nvGrpSpPr>
        <p:cNvPr id="1" name=""/>
        <p:cNvGrpSpPr/>
        <p:nvPr/>
      </p:nvGrpSpPr>
      <p:grpSpPr>
        <a:xfrm>
          <a:off x="0" y="0"/>
          <a:ext cx="0" cy="0"/>
          <a:chOff x="0" y="0"/>
          <a:chExt cx="0" cy="0"/>
        </a:xfrm>
      </p:grpSpPr>
      <p:sp>
        <p:nvSpPr>
          <p:cNvPr id="93" name="Shape 93"/>
          <p:cNvSpPr/>
          <p:nvPr/>
        </p:nvSpPr>
        <p:spPr>
          <a:xfrm>
            <a:off x="96983" y="1493884"/>
            <a:ext cx="512618" cy="293306"/>
          </a:xfrm>
          <a:prstGeom prst="rect">
            <a:avLst/>
          </a:prstGeom>
          <a:solidFill>
            <a:srgbClr val="542400"/>
          </a:solidFill>
          <a:ln w="12700">
            <a:miter lim="400000"/>
          </a:ln>
        </p:spPr>
        <p:txBody>
          <a:bodyPr lIns="50800" tIns="50800" rIns="50800" bIns="50800" anchor="ctr"/>
          <a:lstStyle/>
          <a:p>
            <a:pPr>
              <a:defRPr sz="2400">
                <a:solidFill>
                  <a:srgbClr val="FFFFFF"/>
                </a:solidFill>
              </a:defRPr>
            </a:pPr>
            <a:endParaRPr/>
          </a:p>
        </p:txBody>
      </p:sp>
      <p:sp>
        <p:nvSpPr>
          <p:cNvPr id="94" name="Shape 94"/>
          <p:cNvSpPr/>
          <p:nvPr/>
        </p:nvSpPr>
        <p:spPr>
          <a:xfrm>
            <a:off x="734290" y="1494580"/>
            <a:ext cx="12122727" cy="292610"/>
          </a:xfrm>
          <a:prstGeom prst="rect">
            <a:avLst/>
          </a:prstGeom>
          <a:solidFill>
            <a:srgbClr val="F47932"/>
          </a:solidFill>
          <a:ln w="12700">
            <a:miter lim="400000"/>
          </a:ln>
        </p:spPr>
        <p:txBody>
          <a:bodyPr lIns="50800" tIns="50800" rIns="50800" bIns="50800" anchor="ctr"/>
          <a:lstStyle/>
          <a:p>
            <a:pPr>
              <a:defRPr sz="2400">
                <a:solidFill>
                  <a:srgbClr val="FFFFFF"/>
                </a:solidFill>
              </a:defRPr>
            </a:pPr>
            <a:endParaRPr/>
          </a:p>
        </p:txBody>
      </p:sp>
      <p:sp>
        <p:nvSpPr>
          <p:cNvPr id="98" name="Shape 98"/>
          <p:cNvSpPr>
            <a:spLocks noGrp="1"/>
          </p:cNvSpPr>
          <p:nvPr>
            <p:ph type="sldNum" sz="quarter" idx="2"/>
          </p:nvPr>
        </p:nvSpPr>
        <p:spPr>
          <a:prstGeom prst="rect">
            <a:avLst/>
          </a:prstGeom>
        </p:spPr>
        <p:txBody>
          <a:bodyPr/>
          <a:lstStyle/>
          <a:p>
            <a:fld id="{86CB4B4D-7CA3-9044-876B-883B54F8677D}" type="slidenum">
              <a:t>‹#›</a:t>
            </a:fld>
            <a:endParaRPr/>
          </a:p>
        </p:txBody>
      </p:sp>
      <p:sp>
        <p:nvSpPr>
          <p:cNvPr id="19" name="Title Placeholder 21">
            <a:extLst>
              <a:ext uri="{FF2B5EF4-FFF2-40B4-BE49-F238E27FC236}">
                <a16:creationId xmlns:a16="http://schemas.microsoft.com/office/drawing/2014/main" id="{7FC150FE-7481-5945-877D-108F4218B4C8}"/>
              </a:ext>
            </a:extLst>
          </p:cNvPr>
          <p:cNvSpPr txBox="1">
            <a:spLocks/>
          </p:cNvSpPr>
          <p:nvPr userDrawn="1"/>
        </p:nvSpPr>
        <p:spPr>
          <a:xfrm>
            <a:off x="609600" y="88839"/>
            <a:ext cx="8153400" cy="1403415"/>
          </a:xfrm>
          <a:prstGeom prst="rect">
            <a:avLst/>
          </a:prstGeom>
          <a:ln w="12700">
            <a:miter lim="400000"/>
          </a:ln>
          <a:extLst>
            <a:ext uri="{C572A759-6A51-4108-AA02-DFA0A04FC94B}">
              <ma14:wrappingTextBoxFlag xmlns="" xmlns:ma14="http://schemas.microsoft.com/office/mac/drawingml/2011/main" val="1"/>
            </a:ext>
          </a:extLst>
        </p:spPr>
        <p:txBody>
          <a:bodyPr vert="horz" lIns="50800" tIns="50800" rIns="50800" bIns="50800" anchor="ctr">
            <a:noAutofit/>
          </a:bodyPr>
          <a:lst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9pPr>
          </a:lstStyle>
          <a:p>
            <a:pPr algn="l" hangingPunct="1"/>
            <a:endParaRPr lang="en-US" sz="4400">
              <a:solidFill>
                <a:srgbClr val="775F55"/>
              </a:solidFill>
              <a:latin typeface="Tw Cen MT" panose="020B0602020104020603" pitchFamily="34" charset="77"/>
            </a:endParaRPr>
          </a:p>
        </p:txBody>
      </p:sp>
      <p:pic>
        <p:nvPicPr>
          <p:cNvPr id="7" name="Picture 6">
            <a:extLst>
              <a:ext uri="{FF2B5EF4-FFF2-40B4-BE49-F238E27FC236}">
                <a16:creationId xmlns:a16="http://schemas.microsoft.com/office/drawing/2014/main" id="{B429EC57-E953-F245-8FAB-F3FA28C9D86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67570" y="9020362"/>
            <a:ext cx="2476708" cy="611656"/>
          </a:xfrm>
          <a:prstGeom prst="rect">
            <a:avLst/>
          </a:prstGeom>
        </p:spPr>
      </p:pic>
      <p:sp>
        <p:nvSpPr>
          <p:cNvPr id="3" name="Picture Placeholder 2"/>
          <p:cNvSpPr>
            <a:spLocks noGrp="1"/>
          </p:cNvSpPr>
          <p:nvPr>
            <p:ph type="pic" sz="quarter" idx="10"/>
          </p:nvPr>
        </p:nvSpPr>
        <p:spPr>
          <a:xfrm>
            <a:off x="1755003" y="3448050"/>
            <a:ext cx="3817938" cy="3508375"/>
          </a:xfrm>
        </p:spPr>
        <p:txBody>
          <a:bodyPr/>
          <a:lstStyle/>
          <a:p>
            <a:endParaRPr lang="en-US"/>
          </a:p>
        </p:txBody>
      </p:sp>
      <p:sp>
        <p:nvSpPr>
          <p:cNvPr id="13" name="Picture Placeholder 2"/>
          <p:cNvSpPr>
            <a:spLocks noGrp="1"/>
          </p:cNvSpPr>
          <p:nvPr>
            <p:ph type="pic" sz="quarter" idx="11"/>
          </p:nvPr>
        </p:nvSpPr>
        <p:spPr>
          <a:xfrm>
            <a:off x="7542084" y="3448050"/>
            <a:ext cx="3817938" cy="3508375"/>
          </a:xfrm>
        </p:spPr>
        <p:txBody>
          <a:bodyPr/>
          <a:lstStyle/>
          <a:p>
            <a:endParaRPr lang="en-US"/>
          </a:p>
        </p:txBody>
      </p:sp>
    </p:spTree>
    <p:extLst>
      <p:ext uri="{BB962C8B-B14F-4D97-AF65-F5344CB8AC3E}">
        <p14:creationId xmlns:p14="http://schemas.microsoft.com/office/powerpoint/2010/main" val="3824362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Title - Center">
    <p:spTree>
      <p:nvGrpSpPr>
        <p:cNvPr id="1" name=""/>
        <p:cNvGrpSpPr/>
        <p:nvPr/>
      </p:nvGrpSpPr>
      <p:grpSpPr>
        <a:xfrm>
          <a:off x="0" y="0"/>
          <a:ext cx="0" cy="0"/>
          <a:chOff x="0" y="0"/>
          <a:chExt cx="0" cy="0"/>
        </a:xfrm>
      </p:grpSpPr>
      <p:sp>
        <p:nvSpPr>
          <p:cNvPr id="93" name="Shape 93"/>
          <p:cNvSpPr/>
          <p:nvPr/>
        </p:nvSpPr>
        <p:spPr>
          <a:xfrm>
            <a:off x="96983" y="1493884"/>
            <a:ext cx="512618" cy="293306"/>
          </a:xfrm>
          <a:prstGeom prst="rect">
            <a:avLst/>
          </a:prstGeom>
          <a:solidFill>
            <a:srgbClr val="542400"/>
          </a:solidFill>
          <a:ln w="12700">
            <a:miter lim="400000"/>
          </a:ln>
        </p:spPr>
        <p:txBody>
          <a:bodyPr lIns="50800" tIns="50800" rIns="50800" bIns="50800" anchor="ctr"/>
          <a:lstStyle/>
          <a:p>
            <a:pPr>
              <a:defRPr sz="2400">
                <a:solidFill>
                  <a:srgbClr val="FFFFFF"/>
                </a:solidFill>
              </a:defRPr>
            </a:pPr>
            <a:endParaRPr/>
          </a:p>
        </p:txBody>
      </p:sp>
      <p:sp>
        <p:nvSpPr>
          <p:cNvPr id="94" name="Shape 94"/>
          <p:cNvSpPr/>
          <p:nvPr/>
        </p:nvSpPr>
        <p:spPr>
          <a:xfrm>
            <a:off x="734290" y="1494580"/>
            <a:ext cx="12122727" cy="292610"/>
          </a:xfrm>
          <a:prstGeom prst="rect">
            <a:avLst/>
          </a:prstGeom>
          <a:solidFill>
            <a:srgbClr val="F47932"/>
          </a:solidFill>
          <a:ln w="12700">
            <a:miter lim="400000"/>
          </a:ln>
        </p:spPr>
        <p:txBody>
          <a:bodyPr lIns="50800" tIns="50800" rIns="50800" bIns="50800" anchor="ctr"/>
          <a:lstStyle/>
          <a:p>
            <a:pPr>
              <a:defRPr sz="2400">
                <a:solidFill>
                  <a:srgbClr val="FFFFFF"/>
                </a:solidFill>
              </a:defRPr>
            </a:pPr>
            <a:endParaRPr/>
          </a:p>
        </p:txBody>
      </p:sp>
      <p:sp>
        <p:nvSpPr>
          <p:cNvPr id="98" name="Shape 98"/>
          <p:cNvSpPr>
            <a:spLocks noGrp="1"/>
          </p:cNvSpPr>
          <p:nvPr>
            <p:ph type="sldNum" sz="quarter" idx="2"/>
          </p:nvPr>
        </p:nvSpPr>
        <p:spPr>
          <a:prstGeom prst="rect">
            <a:avLst/>
          </a:prstGeom>
        </p:spPr>
        <p:txBody>
          <a:bodyPr/>
          <a:lstStyle/>
          <a:p>
            <a:fld id="{86CB4B4D-7CA3-9044-876B-883B54F8677D}" type="slidenum">
              <a:t>‹#›</a:t>
            </a:fld>
            <a:endParaRPr/>
          </a:p>
        </p:txBody>
      </p:sp>
      <p:sp>
        <p:nvSpPr>
          <p:cNvPr id="19" name="Title Placeholder 21">
            <a:extLst>
              <a:ext uri="{FF2B5EF4-FFF2-40B4-BE49-F238E27FC236}">
                <a16:creationId xmlns:a16="http://schemas.microsoft.com/office/drawing/2014/main" id="{7FC150FE-7481-5945-877D-108F4218B4C8}"/>
              </a:ext>
            </a:extLst>
          </p:cNvPr>
          <p:cNvSpPr txBox="1">
            <a:spLocks/>
          </p:cNvSpPr>
          <p:nvPr userDrawn="1"/>
        </p:nvSpPr>
        <p:spPr>
          <a:xfrm>
            <a:off x="609600" y="88839"/>
            <a:ext cx="8153400" cy="1403415"/>
          </a:xfrm>
          <a:prstGeom prst="rect">
            <a:avLst/>
          </a:prstGeom>
          <a:ln w="12700">
            <a:miter lim="400000"/>
          </a:ln>
          <a:extLst>
            <a:ext uri="{C572A759-6A51-4108-AA02-DFA0A04FC94B}">
              <ma14:wrappingTextBoxFlag xmlns="" xmlns:ma14="http://schemas.microsoft.com/office/mac/drawingml/2011/main" val="1"/>
            </a:ext>
          </a:extLst>
        </p:spPr>
        <p:txBody>
          <a:bodyPr vert="horz" lIns="50800" tIns="50800" rIns="50800" bIns="50800" anchor="ctr">
            <a:noAutofit/>
          </a:bodyPr>
          <a:lst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9pPr>
          </a:lstStyle>
          <a:p>
            <a:pPr algn="l" hangingPunct="1"/>
            <a:endParaRPr lang="en-US" sz="4400">
              <a:solidFill>
                <a:srgbClr val="775F55"/>
              </a:solidFill>
              <a:latin typeface="Tw Cen MT" panose="020B0602020104020603" pitchFamily="34" charset="77"/>
            </a:endParaRPr>
          </a:p>
        </p:txBody>
      </p:sp>
      <p:pic>
        <p:nvPicPr>
          <p:cNvPr id="7" name="Picture 6">
            <a:extLst>
              <a:ext uri="{FF2B5EF4-FFF2-40B4-BE49-F238E27FC236}">
                <a16:creationId xmlns:a16="http://schemas.microsoft.com/office/drawing/2014/main" id="{B429EC57-E953-F245-8FAB-F3FA28C9D86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67570" y="9020362"/>
            <a:ext cx="2476708" cy="611656"/>
          </a:xfrm>
          <a:prstGeom prst="rect">
            <a:avLst/>
          </a:prstGeom>
        </p:spPr>
      </p:pic>
      <p:sp>
        <p:nvSpPr>
          <p:cNvPr id="3" name="SmartArt Placeholder 2"/>
          <p:cNvSpPr>
            <a:spLocks noGrp="1"/>
          </p:cNvSpPr>
          <p:nvPr>
            <p:ph type="dgm" sz="quarter" idx="10"/>
          </p:nvPr>
        </p:nvSpPr>
        <p:spPr>
          <a:xfrm>
            <a:off x="927100" y="2422525"/>
            <a:ext cx="6858000" cy="3224213"/>
          </a:xfrm>
        </p:spPr>
        <p:txBody>
          <a:bodyPr/>
          <a:lstStyle/>
          <a:p>
            <a:endParaRPr lang="en-US"/>
          </a:p>
        </p:txBody>
      </p:sp>
      <p:sp>
        <p:nvSpPr>
          <p:cNvPr id="9" name="SmartArt Placeholder 2"/>
          <p:cNvSpPr>
            <a:spLocks noGrp="1"/>
          </p:cNvSpPr>
          <p:nvPr>
            <p:ph type="dgm" sz="quarter" idx="11"/>
          </p:nvPr>
        </p:nvSpPr>
        <p:spPr>
          <a:xfrm>
            <a:off x="5252720" y="5009206"/>
            <a:ext cx="6858000" cy="3224213"/>
          </a:xfrm>
        </p:spPr>
        <p:txBody>
          <a:bodyPr/>
          <a:lstStyle/>
          <a:p>
            <a:endParaRPr lang="en-US"/>
          </a:p>
        </p:txBody>
      </p:sp>
    </p:spTree>
    <p:extLst>
      <p:ext uri="{BB962C8B-B14F-4D97-AF65-F5344CB8AC3E}">
        <p14:creationId xmlns:p14="http://schemas.microsoft.com/office/powerpoint/2010/main" val="429835217"/>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4080" y="519291"/>
            <a:ext cx="11216640" cy="188524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94080" y="2596444"/>
            <a:ext cx="11216640" cy="618857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94080" y="9040144"/>
            <a:ext cx="2926080" cy="519289"/>
          </a:xfrm>
          <a:prstGeom prst="rect">
            <a:avLst/>
          </a:prstGeom>
        </p:spPr>
        <p:txBody>
          <a:bodyPr vert="horz" lIns="91440" tIns="45720" rIns="91440" bIns="45720" rtlCol="0" anchor="ctr"/>
          <a:lstStyle>
            <a:lvl1pPr algn="l">
              <a:defRPr sz="1707">
                <a:solidFill>
                  <a:schemeClr val="tx1">
                    <a:tint val="75000"/>
                  </a:schemeClr>
                </a:solidFill>
              </a:defRPr>
            </a:lvl1pPr>
          </a:lstStyle>
          <a:p>
            <a:fld id="{3CBC1C18-307B-4F68-A007-B5B542270E8D}" type="datetimeFigureOut">
              <a:rPr lang="en-US" smtClean="0"/>
              <a:pPr/>
              <a:t>9/30/2020</a:t>
            </a:fld>
            <a:endParaRPr lang="en-US"/>
          </a:p>
        </p:txBody>
      </p:sp>
      <p:sp>
        <p:nvSpPr>
          <p:cNvPr id="5" name="Footer Placeholder 4"/>
          <p:cNvSpPr>
            <a:spLocks noGrp="1"/>
          </p:cNvSpPr>
          <p:nvPr>
            <p:ph type="ftr" sz="quarter" idx="3"/>
          </p:nvPr>
        </p:nvSpPr>
        <p:spPr>
          <a:xfrm>
            <a:off x="4307840" y="9040144"/>
            <a:ext cx="4389120" cy="519289"/>
          </a:xfrm>
          <a:prstGeom prst="rect">
            <a:avLst/>
          </a:prstGeom>
        </p:spPr>
        <p:txBody>
          <a:bodyPr vert="horz" lIns="91440" tIns="45720" rIns="91440" bIns="45720" rtlCol="0" anchor="ctr"/>
          <a:lstStyle>
            <a:lvl1pPr algn="ctr">
              <a:defRPr sz="1707">
                <a:solidFill>
                  <a:schemeClr val="tx1">
                    <a:tint val="75000"/>
                  </a:schemeClr>
                </a:solidFill>
              </a:defRPr>
            </a:lvl1pPr>
          </a:lstStyle>
          <a:p>
            <a:r>
              <a:rPr lang="en-US"/>
              <a:t>
              </a:t>
            </a:r>
          </a:p>
        </p:txBody>
      </p:sp>
      <p:sp>
        <p:nvSpPr>
          <p:cNvPr id="6" name="Slide Number Placeholder 5"/>
          <p:cNvSpPr>
            <a:spLocks noGrp="1"/>
          </p:cNvSpPr>
          <p:nvPr>
            <p:ph type="sldNum" sz="quarter" idx="4"/>
          </p:nvPr>
        </p:nvSpPr>
        <p:spPr>
          <a:xfrm>
            <a:off x="9184640" y="9040144"/>
            <a:ext cx="2926080" cy="519289"/>
          </a:xfrm>
          <a:prstGeom prst="rect">
            <a:avLst/>
          </a:prstGeom>
        </p:spPr>
        <p:txBody>
          <a:bodyPr vert="horz" lIns="91440" tIns="45720" rIns="91440" bIns="45720" rtlCol="0" anchor="ctr"/>
          <a:lstStyle>
            <a:lvl1pPr algn="r">
              <a:defRPr sz="1707">
                <a:solidFill>
                  <a:schemeClr val="tx1">
                    <a:tint val="75000"/>
                  </a:schemeClr>
                </a:solidFill>
              </a:defRPr>
            </a:lvl1pPr>
          </a:lstStyle>
          <a:p>
            <a:fld id="{86CB4B4D-7CA3-9044-876B-883B54F8677D}" type="slidenum">
              <a:rPr lang="en-US" smtClean="0"/>
              <a:t>‹#›</a:t>
            </a:fld>
            <a:endParaRPr lang="en-US"/>
          </a:p>
        </p:txBody>
      </p:sp>
    </p:spTree>
    <p:extLst>
      <p:ext uri="{BB962C8B-B14F-4D97-AF65-F5344CB8AC3E}">
        <p14:creationId xmlns:p14="http://schemas.microsoft.com/office/powerpoint/2010/main" val="1688983837"/>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2" r:id="rId3"/>
    <p:sldLayoutId id="2147483661" r:id="rId4"/>
    <p:sldLayoutId id="2147483783" r:id="rId5"/>
  </p:sldLayoutIdLst>
  <p:txStyles>
    <p:titleStyle>
      <a:lvl1pPr algn="l" defTabSz="1300460" rtl="0" eaLnBrk="1" latinLnBrk="0" hangingPunct="1">
        <a:lnSpc>
          <a:spcPct val="90000"/>
        </a:lnSpc>
        <a:spcBef>
          <a:spcPct val="0"/>
        </a:spcBef>
        <a:buNone/>
        <a:defRPr sz="6258" kern="1200">
          <a:solidFill>
            <a:schemeClr val="tx1"/>
          </a:solidFill>
          <a:latin typeface="+mj-lt"/>
          <a:ea typeface="+mj-ea"/>
          <a:cs typeface="+mj-cs"/>
        </a:defRPr>
      </a:lvl1pPr>
    </p:titleStyle>
    <p:bodyStyle>
      <a:lvl1pPr marL="325115" indent="-325115" algn="l" defTabSz="1300460" rtl="0" eaLnBrk="1" latinLnBrk="0" hangingPunct="1">
        <a:lnSpc>
          <a:spcPct val="90000"/>
        </a:lnSpc>
        <a:spcBef>
          <a:spcPts val="1422"/>
        </a:spcBef>
        <a:buFont typeface="Arial" panose="020B0604020202020204" pitchFamily="34" charset="0"/>
        <a:buChar char="•"/>
        <a:defRPr sz="3982" kern="1200">
          <a:solidFill>
            <a:schemeClr val="tx1"/>
          </a:solidFill>
          <a:latin typeface="+mn-lt"/>
          <a:ea typeface="+mn-ea"/>
          <a:cs typeface="+mn-cs"/>
        </a:defRPr>
      </a:lvl1pPr>
      <a:lvl2pPr marL="975345" indent="-325115" algn="l" defTabSz="1300460" rtl="0" eaLnBrk="1" latinLnBrk="0" hangingPunct="1">
        <a:lnSpc>
          <a:spcPct val="90000"/>
        </a:lnSpc>
        <a:spcBef>
          <a:spcPts val="711"/>
        </a:spcBef>
        <a:buFont typeface="Arial" panose="020B0604020202020204" pitchFamily="34" charset="0"/>
        <a:buChar char="•"/>
        <a:defRPr sz="3413" kern="1200">
          <a:solidFill>
            <a:schemeClr val="tx1"/>
          </a:solidFill>
          <a:latin typeface="+mn-lt"/>
          <a:ea typeface="+mn-ea"/>
          <a:cs typeface="+mn-cs"/>
        </a:defRPr>
      </a:lvl2pPr>
      <a:lvl3pPr marL="1625575" indent="-325115" algn="l" defTabSz="1300460" rtl="0" eaLnBrk="1" latinLnBrk="0" hangingPunct="1">
        <a:lnSpc>
          <a:spcPct val="90000"/>
        </a:lnSpc>
        <a:spcBef>
          <a:spcPts val="711"/>
        </a:spcBef>
        <a:buFont typeface="Arial" panose="020B0604020202020204" pitchFamily="34" charset="0"/>
        <a:buChar char="•"/>
        <a:defRPr sz="2844" kern="1200">
          <a:solidFill>
            <a:schemeClr val="tx1"/>
          </a:solidFill>
          <a:latin typeface="+mn-lt"/>
          <a:ea typeface="+mn-ea"/>
          <a:cs typeface="+mn-cs"/>
        </a:defRPr>
      </a:lvl3pPr>
      <a:lvl4pPr marL="227580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4pPr>
      <a:lvl5pPr marL="292603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5pPr>
      <a:lvl6pPr marL="357626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649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72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95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p:bodyStyle>
    <p:otherStyle>
      <a:defPPr>
        <a:defRPr lang="en-US"/>
      </a:defPPr>
      <a:lvl1pPr marL="0" algn="l" defTabSz="1300460" rtl="0" eaLnBrk="1" latinLnBrk="0" hangingPunct="1">
        <a:defRPr sz="2560" kern="1200">
          <a:solidFill>
            <a:schemeClr val="tx1"/>
          </a:solidFill>
          <a:latin typeface="+mn-lt"/>
          <a:ea typeface="+mn-ea"/>
          <a:cs typeface="+mn-cs"/>
        </a:defRPr>
      </a:lvl1pPr>
      <a:lvl2pPr marL="650230" algn="l" defTabSz="1300460" rtl="0" eaLnBrk="1" latinLnBrk="0" hangingPunct="1">
        <a:defRPr sz="2560" kern="1200">
          <a:solidFill>
            <a:schemeClr val="tx1"/>
          </a:solidFill>
          <a:latin typeface="+mn-lt"/>
          <a:ea typeface="+mn-ea"/>
          <a:cs typeface="+mn-cs"/>
        </a:defRPr>
      </a:lvl2pPr>
      <a:lvl3pPr marL="1300460" algn="l" defTabSz="1300460" rtl="0" eaLnBrk="1" latinLnBrk="0" hangingPunct="1">
        <a:defRPr sz="2560" kern="1200">
          <a:solidFill>
            <a:schemeClr val="tx1"/>
          </a:solidFill>
          <a:latin typeface="+mn-lt"/>
          <a:ea typeface="+mn-ea"/>
          <a:cs typeface="+mn-cs"/>
        </a:defRPr>
      </a:lvl3pPr>
      <a:lvl4pPr marL="1950690" algn="l" defTabSz="1300460" rtl="0" eaLnBrk="1" latinLnBrk="0" hangingPunct="1">
        <a:defRPr sz="2560" kern="1200">
          <a:solidFill>
            <a:schemeClr val="tx1"/>
          </a:solidFill>
          <a:latin typeface="+mn-lt"/>
          <a:ea typeface="+mn-ea"/>
          <a:cs typeface="+mn-cs"/>
        </a:defRPr>
      </a:lvl4pPr>
      <a:lvl5pPr marL="2600919" algn="l" defTabSz="1300460" rtl="0" eaLnBrk="1" latinLnBrk="0" hangingPunct="1">
        <a:defRPr sz="2560" kern="1200">
          <a:solidFill>
            <a:schemeClr val="tx1"/>
          </a:solidFill>
          <a:latin typeface="+mn-lt"/>
          <a:ea typeface="+mn-ea"/>
          <a:cs typeface="+mn-cs"/>
        </a:defRPr>
      </a:lvl5pPr>
      <a:lvl6pPr marL="3251149" algn="l" defTabSz="1300460" rtl="0" eaLnBrk="1" latinLnBrk="0" hangingPunct="1">
        <a:defRPr sz="2560" kern="1200">
          <a:solidFill>
            <a:schemeClr val="tx1"/>
          </a:solidFill>
          <a:latin typeface="+mn-lt"/>
          <a:ea typeface="+mn-ea"/>
          <a:cs typeface="+mn-cs"/>
        </a:defRPr>
      </a:lvl6pPr>
      <a:lvl7pPr marL="3901379" algn="l" defTabSz="1300460" rtl="0" eaLnBrk="1" latinLnBrk="0" hangingPunct="1">
        <a:defRPr sz="2560" kern="1200">
          <a:solidFill>
            <a:schemeClr val="tx1"/>
          </a:solidFill>
          <a:latin typeface="+mn-lt"/>
          <a:ea typeface="+mn-ea"/>
          <a:cs typeface="+mn-cs"/>
        </a:defRPr>
      </a:lvl7pPr>
      <a:lvl8pPr marL="4551609" algn="l" defTabSz="1300460" rtl="0" eaLnBrk="1" latinLnBrk="0" hangingPunct="1">
        <a:defRPr sz="2560" kern="1200">
          <a:solidFill>
            <a:schemeClr val="tx1"/>
          </a:solidFill>
          <a:latin typeface="+mn-lt"/>
          <a:ea typeface="+mn-ea"/>
          <a:cs typeface="+mn-cs"/>
        </a:defRPr>
      </a:lvl8pPr>
      <a:lvl9pPr marL="5201839" algn="l" defTabSz="1300460" rtl="0" eaLnBrk="1" latinLnBrk="0" hangingPunct="1">
        <a:defRPr sz="2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allies@bgsu.edu"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surveymonkey.com/r/9F7ZT55"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hape 87">
            <a:extLst>
              <a:ext uri="{FF2B5EF4-FFF2-40B4-BE49-F238E27FC236}">
                <a16:creationId xmlns:a16="http://schemas.microsoft.com/office/drawing/2014/main" id="{5D461096-1580-584B-8C63-24F51EA8F628}"/>
              </a:ext>
            </a:extLst>
          </p:cNvPr>
          <p:cNvSpPr txBox="1">
            <a:spLocks/>
          </p:cNvSpPr>
          <p:nvPr/>
        </p:nvSpPr>
        <p:spPr>
          <a:xfrm>
            <a:off x="159026" y="6855761"/>
            <a:ext cx="12845774" cy="1754326"/>
          </a:xfrm>
          <a:prstGeom prst="rect">
            <a:avLst/>
          </a:prstGeom>
        </p:spPr>
        <p:txBody>
          <a:bodyPr vert="horz" wrap="square" lIns="91440" tIns="45720" rIns="91440" bIns="45720" rtlCol="0" anchor="t" anchorCtr="0">
            <a:spAutoFit/>
          </a:bodyPr>
          <a:lstStyle>
            <a:lvl1pPr algn="ctr" defTabSz="1300460" rtl="0" eaLnBrk="1" fontAlgn="auto" latinLnBrk="0" hangingPunct="1">
              <a:lnSpc>
                <a:spcPts val="8500"/>
              </a:lnSpc>
              <a:spcBef>
                <a:spcPct val="0"/>
              </a:spcBef>
              <a:spcAft>
                <a:spcPts val="0"/>
              </a:spcAft>
              <a:buNone/>
              <a:defRPr sz="6500" kern="1200">
                <a:solidFill>
                  <a:srgbClr val="F57932"/>
                </a:solidFill>
                <a:latin typeface="Univers LT Std 67 Bold Condensed"/>
                <a:ea typeface="Univers LT Std 67 Bold Condensed"/>
                <a:cs typeface="Univers LT Std 67 Bold Condensed"/>
                <a:sym typeface="Univers LT Std 67 Bold Condensed"/>
              </a:defRPr>
            </a:lvl1pPr>
          </a:lstStyle>
          <a:p>
            <a:pPr>
              <a:lnSpc>
                <a:spcPct val="100000"/>
              </a:lnSpc>
            </a:pPr>
            <a:r>
              <a:rPr lang="en-US" sz="4400" b="1" dirty="0">
                <a:solidFill>
                  <a:srgbClr val="542400"/>
                </a:solidFill>
                <a:latin typeface="Arial Black" panose="020B0604020202020204" pitchFamily="34" charset="0"/>
                <a:cs typeface="Arial Black" panose="020B0604020202020204" pitchFamily="34" charset="0"/>
              </a:rPr>
              <a:t>Faculty Advocates: Fall Training Session</a:t>
            </a:r>
          </a:p>
          <a:p>
            <a:pPr>
              <a:lnSpc>
                <a:spcPct val="100000"/>
              </a:lnSpc>
            </a:pPr>
            <a:endParaRPr lang="en-US" sz="3200" dirty="0">
              <a:latin typeface="Arial Black" panose="020B0604020202020204" pitchFamily="34" charset="0"/>
              <a:cs typeface="Arial Black" panose="020B0604020202020204" pitchFamily="34" charset="0"/>
            </a:endParaRPr>
          </a:p>
          <a:p>
            <a:pPr>
              <a:lnSpc>
                <a:spcPct val="100000"/>
              </a:lnSpc>
            </a:pPr>
            <a:endParaRPr lang="en-US" sz="3200" dirty="0">
              <a:latin typeface="Arial Black" panose="020B0604020202020204" pitchFamily="34" charset="0"/>
              <a:cs typeface="Arial Black" panose="020B0604020202020204" pitchFamily="34" charset="0"/>
            </a:endParaRPr>
          </a:p>
        </p:txBody>
      </p:sp>
      <p:pic>
        <p:nvPicPr>
          <p:cNvPr id="1026" name="Picture 2" descr="BGSU ALLIES Logo, featuring the word &quot;ALLIES&quot; in large brown ink. Next to the word &quot;ALLIES&quot; are three matching graphics-- each graphic is displayed in a solid color of orange, brown, or light green ink. Each graphic consists of two elements: a V-shaped base with a circle that is positioned between the two arms of the &quot;V.&quot; At the bottom of the logo, a phrase in italicized brown font states, &quot;Building Inclusive Leadership Practices and Policies to Transform the Institution.&quot;" title="BGSU ALLIES logo">
            <a:extLst>
              <a:ext uri="{FF2B5EF4-FFF2-40B4-BE49-F238E27FC236}">
                <a16:creationId xmlns:a16="http://schemas.microsoft.com/office/drawing/2014/main" id="{029CA471-CFC0-42D1-928B-8AA2673219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23892" y="1776650"/>
            <a:ext cx="7357015" cy="4591421"/>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7D943CA3-79CF-4810-AFC4-6408D5E2BE43}"/>
              </a:ext>
            </a:extLst>
          </p:cNvPr>
          <p:cNvSpPr txBox="1"/>
          <p:nvPr/>
        </p:nvSpPr>
        <p:spPr>
          <a:xfrm>
            <a:off x="321437" y="8436429"/>
            <a:ext cx="7478486" cy="769441"/>
          </a:xfrm>
          <a:prstGeom prst="rect">
            <a:avLst/>
          </a:prstGeom>
          <a:noFill/>
        </p:spPr>
        <p:txBody>
          <a:bodyPr wrap="square" rtlCol="0">
            <a:spAutoFit/>
          </a:bodyPr>
          <a:lstStyle/>
          <a:p>
            <a:r>
              <a:rPr lang="en-US" sz="4400" b="1" dirty="0">
                <a:solidFill>
                  <a:schemeClr val="bg1"/>
                </a:solidFill>
                <a:latin typeface="Arial" panose="020B0604020202020204" pitchFamily="34" charset="0"/>
                <a:cs typeface="Arial" panose="020B0604020202020204" pitchFamily="34" charset="0"/>
              </a:rPr>
              <a:t>Active Training</a:t>
            </a:r>
            <a:endParaRPr lang="en-US" sz="4000" b="1" i="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38300291"/>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789940" y="2286000"/>
            <a:ext cx="11430000" cy="6500192"/>
          </a:xfrm>
        </p:spPr>
        <p:txBody>
          <a:bodyPr>
            <a:normAutofit lnSpcReduction="10000"/>
          </a:bodyPr>
          <a:lstStyle/>
          <a:p>
            <a:pPr marL="457200" indent="-457200"/>
            <a:r>
              <a:rPr lang="en-US" sz="5400" b="1" dirty="0">
                <a:solidFill>
                  <a:srgbClr val="542400"/>
                </a:solidFill>
                <a:latin typeface="Arial" panose="020B0604020202020204" pitchFamily="34" charset="0"/>
                <a:cs typeface="Arial" panose="020B0604020202020204" pitchFamily="34" charset="0"/>
              </a:rPr>
              <a:t>Constructive Feedback</a:t>
            </a:r>
          </a:p>
          <a:p>
            <a:pPr marL="1143000" lvl="1" indent="-457200"/>
            <a:r>
              <a:rPr lang="en-US" sz="4400" dirty="0">
                <a:solidFill>
                  <a:srgbClr val="542400"/>
                </a:solidFill>
                <a:latin typeface="Arial" panose="020B0604020202020204" pitchFamily="34" charset="0"/>
                <a:cs typeface="Arial" panose="020B0604020202020204" pitchFamily="34" charset="0"/>
              </a:rPr>
              <a:t>Specific, actionable/feasible, well-timed</a:t>
            </a:r>
          </a:p>
          <a:p>
            <a:pPr marL="1143000" lvl="1" indent="-457200"/>
            <a:r>
              <a:rPr lang="en-US" sz="4400" dirty="0">
                <a:solidFill>
                  <a:srgbClr val="542400"/>
                </a:solidFill>
                <a:latin typeface="Arial" panose="020B0604020202020204" pitchFamily="34" charset="0"/>
                <a:cs typeface="Arial" panose="020B0604020202020204" pitchFamily="34" charset="0"/>
              </a:rPr>
              <a:t>What should they continue, stop, and start doing?</a:t>
            </a:r>
          </a:p>
          <a:p>
            <a:pPr marL="650230" lvl="1" indent="0">
              <a:buNone/>
            </a:pPr>
            <a:endParaRPr lang="en-US" sz="3600" dirty="0">
              <a:solidFill>
                <a:srgbClr val="542400"/>
              </a:solidFill>
              <a:latin typeface="Arial" panose="020B0604020202020204" pitchFamily="34" charset="0"/>
              <a:cs typeface="Arial" panose="020B0604020202020204" pitchFamily="34" charset="0"/>
            </a:endParaRPr>
          </a:p>
          <a:p>
            <a:pPr marL="457200" indent="-457200"/>
            <a:r>
              <a:rPr lang="en-US" sz="5400" b="1" dirty="0">
                <a:solidFill>
                  <a:srgbClr val="542400"/>
                </a:solidFill>
                <a:latin typeface="Arial" panose="020B0604020202020204" pitchFamily="34" charset="0"/>
                <a:cs typeface="Arial" panose="020B0604020202020204" pitchFamily="34" charset="0"/>
              </a:rPr>
              <a:t>Discussion Facilitation Tools</a:t>
            </a:r>
          </a:p>
          <a:p>
            <a:pPr marL="457200" indent="-457200">
              <a:buNone/>
            </a:pPr>
            <a:endParaRPr lang="en-US" sz="3600" b="1" dirty="0">
              <a:solidFill>
                <a:srgbClr val="542400"/>
              </a:solidFill>
              <a:latin typeface="Arial" panose="020B0604020202020204" pitchFamily="34" charset="0"/>
              <a:cs typeface="Arial" panose="020B0604020202020204" pitchFamily="34" charset="0"/>
            </a:endParaRPr>
          </a:p>
          <a:p>
            <a:pPr marL="457200" indent="-457200"/>
            <a:r>
              <a:rPr lang="en-US" sz="5400" b="1" dirty="0">
                <a:solidFill>
                  <a:srgbClr val="542400"/>
                </a:solidFill>
                <a:latin typeface="Arial" panose="020B0604020202020204" pitchFamily="34" charset="0"/>
                <a:cs typeface="Arial" panose="020B0604020202020204" pitchFamily="34" charset="0"/>
              </a:rPr>
              <a:t>Identifying Specific Action Items</a:t>
            </a:r>
          </a:p>
          <a:p>
            <a:pPr marL="0" indent="0">
              <a:buNone/>
            </a:pPr>
            <a:endParaRPr lang="en-US" sz="5400" b="1" dirty="0">
              <a:solidFill>
                <a:srgbClr val="542400"/>
              </a:solidFill>
            </a:endParaRPr>
          </a:p>
        </p:txBody>
      </p:sp>
      <p:sp>
        <p:nvSpPr>
          <p:cNvPr id="2" name="Title 1"/>
          <p:cNvSpPr>
            <a:spLocks noGrp="1"/>
          </p:cNvSpPr>
          <p:nvPr>
            <p:ph type="title" idx="4294967295"/>
          </p:nvPr>
        </p:nvSpPr>
        <p:spPr>
          <a:xfrm>
            <a:off x="0" y="95250"/>
            <a:ext cx="12816840" cy="1498600"/>
          </a:xfrm>
        </p:spPr>
        <p:txBody>
          <a:bodyPr>
            <a:normAutofit/>
          </a:bodyPr>
          <a:lstStyle/>
          <a:p>
            <a:pPr algn="ctr"/>
            <a:r>
              <a:rPr lang="en-US" sz="7200" b="1" dirty="0">
                <a:solidFill>
                  <a:srgbClr val="542400"/>
                </a:solidFill>
                <a:latin typeface="Arial" panose="020B0604020202020204" pitchFamily="34" charset="0"/>
                <a:cs typeface="Arial" panose="020B0604020202020204" pitchFamily="34" charset="0"/>
              </a:rPr>
              <a:t>V. Debriefing</a:t>
            </a:r>
          </a:p>
        </p:txBody>
      </p:sp>
    </p:spTree>
    <p:extLst>
      <p:ext uri="{BB962C8B-B14F-4D97-AF65-F5344CB8AC3E}">
        <p14:creationId xmlns:p14="http://schemas.microsoft.com/office/powerpoint/2010/main" val="2852245665"/>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95250"/>
            <a:ext cx="12816840" cy="1498600"/>
          </a:xfrm>
        </p:spPr>
        <p:txBody>
          <a:bodyPr>
            <a:normAutofit/>
          </a:bodyPr>
          <a:lstStyle/>
          <a:p>
            <a:pPr algn="ctr"/>
            <a:r>
              <a:rPr lang="en-US" sz="7200" b="1">
                <a:solidFill>
                  <a:srgbClr val="542400"/>
                </a:solidFill>
                <a:latin typeface="Arial" panose="020B0604020202020204" pitchFamily="34" charset="0"/>
                <a:cs typeface="Arial" panose="020B0604020202020204" pitchFamily="34" charset="0"/>
              </a:rPr>
              <a:t>Summary</a:t>
            </a:r>
          </a:p>
        </p:txBody>
      </p:sp>
      <p:pic>
        <p:nvPicPr>
          <p:cNvPr id="5" name="Picture 4" descr="Six colorful interlocking puzzle pieces" title="Puzzle Pieces">
            <a:extLst>
              <a:ext uri="{FF2B5EF4-FFF2-40B4-BE49-F238E27FC236}">
                <a16:creationId xmlns:a16="http://schemas.microsoft.com/office/drawing/2014/main" id="{5377BF16-E008-4F35-BA99-CD9B1C5A5BD8}"/>
              </a:ext>
            </a:extLst>
          </p:cNvPr>
          <p:cNvPicPr>
            <a:picLocks noChangeAspect="1"/>
          </p:cNvPicPr>
          <p:nvPr/>
        </p:nvPicPr>
        <p:blipFill rotWithShape="1">
          <a:blip r:embed="rId3">
            <a:extLst>
              <a:ext uri="{28A0092B-C50C-407E-A947-70E740481C1C}">
                <a14:useLocalDpi xmlns:a14="http://schemas.microsoft.com/office/drawing/2010/main" val="0"/>
              </a:ext>
            </a:extLst>
          </a:blip>
          <a:srcRect l="-1356" t="-1356" r="1231" b="13847"/>
          <a:stretch/>
        </p:blipFill>
        <p:spPr>
          <a:xfrm rot="5400000">
            <a:off x="7559432" y="3122735"/>
            <a:ext cx="5834912" cy="3977741"/>
          </a:xfrm>
          <a:prstGeom prst="rect">
            <a:avLst/>
          </a:prstGeom>
        </p:spPr>
      </p:pic>
      <p:sp>
        <p:nvSpPr>
          <p:cNvPr id="6" name="Text Placeholder 2"/>
          <p:cNvSpPr txBox="1">
            <a:spLocks/>
          </p:cNvSpPr>
          <p:nvPr/>
        </p:nvSpPr>
        <p:spPr>
          <a:xfrm>
            <a:off x="635000" y="2859295"/>
            <a:ext cx="10972800" cy="4504621"/>
          </a:xfrm>
          <a:prstGeom prst="rect">
            <a:avLst/>
          </a:prstGeom>
        </p:spPr>
        <p:txBody>
          <a:bodyPr vert="horz" lIns="91440" tIns="45720" rIns="91440" bIns="45720" rtlCol="0">
            <a:noAutofit/>
          </a:bodyPr>
          <a:lstStyle>
            <a:lvl1pPr marL="325115" indent="-325115" algn="l" defTabSz="1300460" rtl="0" eaLnBrk="1" latinLnBrk="0" hangingPunct="1">
              <a:lnSpc>
                <a:spcPct val="90000"/>
              </a:lnSpc>
              <a:spcBef>
                <a:spcPts val="1422"/>
              </a:spcBef>
              <a:buFont typeface="Arial" panose="020B0604020202020204" pitchFamily="34" charset="0"/>
              <a:buChar char="•"/>
              <a:defRPr sz="3982" kern="1200" baseline="0">
                <a:solidFill>
                  <a:schemeClr val="tx1"/>
                </a:solidFill>
                <a:latin typeface="+mn-lt"/>
                <a:ea typeface="+mn-ea"/>
                <a:cs typeface="+mn-cs"/>
              </a:defRPr>
            </a:lvl1pPr>
            <a:lvl2pPr marL="975345" indent="-325115" algn="l" defTabSz="1300460" rtl="0" eaLnBrk="1" latinLnBrk="0" hangingPunct="1">
              <a:lnSpc>
                <a:spcPct val="90000"/>
              </a:lnSpc>
              <a:spcBef>
                <a:spcPts val="711"/>
              </a:spcBef>
              <a:buFont typeface="Arial" panose="020B0604020202020204" pitchFamily="34" charset="0"/>
              <a:buChar char="•"/>
              <a:defRPr sz="3413" kern="1200">
                <a:solidFill>
                  <a:schemeClr val="tx1"/>
                </a:solidFill>
                <a:latin typeface="+mn-lt"/>
                <a:ea typeface="+mn-ea"/>
                <a:cs typeface="+mn-cs"/>
              </a:defRPr>
            </a:lvl2pPr>
            <a:lvl3pPr marL="1625575" indent="-325115" algn="l" defTabSz="1300460" rtl="0" eaLnBrk="1" latinLnBrk="0" hangingPunct="1">
              <a:lnSpc>
                <a:spcPct val="90000"/>
              </a:lnSpc>
              <a:spcBef>
                <a:spcPts val="711"/>
              </a:spcBef>
              <a:buFont typeface="Arial" panose="020B0604020202020204" pitchFamily="34" charset="0"/>
              <a:buChar char="•"/>
              <a:defRPr sz="2844" kern="1200">
                <a:solidFill>
                  <a:schemeClr val="tx1"/>
                </a:solidFill>
                <a:latin typeface="+mn-lt"/>
                <a:ea typeface="+mn-ea"/>
                <a:cs typeface="+mn-cs"/>
              </a:defRPr>
            </a:lvl3pPr>
            <a:lvl4pPr marL="227580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4pPr>
            <a:lvl5pPr marL="292603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5pPr>
            <a:lvl6pPr marL="357626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649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72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95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a:lstStyle>
          <a:p>
            <a:pPr marL="914400" indent="-914400">
              <a:buFont typeface="+mj-lt"/>
              <a:buAutoNum type="arabicPeriod"/>
            </a:pPr>
            <a:r>
              <a:rPr lang="en-US" sz="4200" b="1" dirty="0">
                <a:solidFill>
                  <a:srgbClr val="542400"/>
                </a:solidFill>
                <a:latin typeface="Arial" panose="020B0604020202020204" pitchFamily="34" charset="0"/>
                <a:cs typeface="Arial" panose="020B0604020202020204" pitchFamily="34" charset="0"/>
              </a:rPr>
              <a:t>The Big Picture</a:t>
            </a:r>
          </a:p>
          <a:p>
            <a:pPr marL="914400" indent="-914400">
              <a:buFont typeface="+mj-lt"/>
              <a:buAutoNum type="arabicPeriod"/>
            </a:pPr>
            <a:r>
              <a:rPr lang="en-US" sz="4200" b="1" dirty="0">
                <a:solidFill>
                  <a:srgbClr val="542400"/>
                </a:solidFill>
                <a:latin typeface="Arial" panose="020B0604020202020204" pitchFamily="34" charset="0"/>
                <a:cs typeface="Arial" panose="020B0604020202020204" pitchFamily="34" charset="0"/>
              </a:rPr>
              <a:t>Articulating Objectives</a:t>
            </a:r>
          </a:p>
          <a:p>
            <a:pPr marL="914400" indent="-914400">
              <a:buFont typeface="+mj-lt"/>
              <a:buAutoNum type="arabicPeriod"/>
            </a:pPr>
            <a:r>
              <a:rPr lang="en-US" sz="4200" b="1" dirty="0">
                <a:solidFill>
                  <a:srgbClr val="542400"/>
                </a:solidFill>
                <a:latin typeface="Arial" panose="020B0604020202020204" pitchFamily="34" charset="0"/>
                <a:cs typeface="Arial" panose="020B0604020202020204" pitchFamily="34" charset="0"/>
              </a:rPr>
              <a:t>Expanding Our Toolkits</a:t>
            </a:r>
          </a:p>
          <a:p>
            <a:pPr marL="914400" indent="-914400">
              <a:buFont typeface="+mj-lt"/>
              <a:buAutoNum type="arabicPeriod"/>
            </a:pPr>
            <a:r>
              <a:rPr lang="en-US" sz="4200" b="1" dirty="0">
                <a:solidFill>
                  <a:srgbClr val="542400"/>
                </a:solidFill>
                <a:latin typeface="Arial" panose="020B0604020202020204" pitchFamily="34" charset="0"/>
                <a:cs typeface="Arial" panose="020B0604020202020204" pitchFamily="34" charset="0"/>
              </a:rPr>
              <a:t>Setting It Up for Success</a:t>
            </a:r>
          </a:p>
          <a:p>
            <a:pPr marL="914400" indent="-914400">
              <a:buFont typeface="+mj-lt"/>
              <a:buAutoNum type="arabicPeriod"/>
            </a:pPr>
            <a:r>
              <a:rPr lang="en-US" sz="4200" b="1" dirty="0">
                <a:solidFill>
                  <a:srgbClr val="542400"/>
                </a:solidFill>
                <a:latin typeface="Arial" panose="020B0604020202020204" pitchFamily="34" charset="0"/>
                <a:cs typeface="Arial" panose="020B0604020202020204" pitchFamily="34" charset="0"/>
              </a:rPr>
              <a:t>Debriefing/Discussing</a:t>
            </a:r>
          </a:p>
          <a:p>
            <a:pPr marL="914400" indent="-914400">
              <a:buFont typeface="+mj-lt"/>
              <a:buAutoNum type="arabicPeriod"/>
            </a:pPr>
            <a:r>
              <a:rPr lang="en-US" sz="4200" b="1" dirty="0">
                <a:solidFill>
                  <a:srgbClr val="F57932"/>
                </a:solidFill>
                <a:latin typeface="Arial" panose="020B0604020202020204" pitchFamily="34" charset="0"/>
                <a:cs typeface="Arial" panose="020B0604020202020204" pitchFamily="34" charset="0"/>
              </a:rPr>
              <a:t>Follow-Up</a:t>
            </a:r>
            <a:endParaRPr lang="en-US" sz="4200" dirty="0">
              <a:solidFill>
                <a:srgbClr val="F5793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8315506"/>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vert="horz" lIns="91440" tIns="45720" rIns="91440" bIns="45720" rtlCol="0" anchor="t">
            <a:normAutofit/>
          </a:bodyPr>
          <a:lstStyle/>
          <a:p>
            <a:pPr marL="974725" lvl="1" indent="0">
              <a:buNone/>
            </a:pPr>
            <a:endParaRPr lang="en-US" sz="4800" b="1" dirty="0">
              <a:solidFill>
                <a:schemeClr val="accent3"/>
              </a:solidFill>
              <a:latin typeface="Arial"/>
              <a:ea typeface="+mn-lt"/>
              <a:cs typeface="+mn-lt"/>
            </a:endParaRPr>
          </a:p>
          <a:p>
            <a:pPr marL="974725" lvl="1" indent="0">
              <a:buNone/>
            </a:pPr>
            <a:br>
              <a:rPr lang="en-US" sz="4800" dirty="0">
                <a:ea typeface="+mn-lt"/>
                <a:cs typeface="+mn-lt"/>
              </a:rPr>
            </a:br>
            <a:endParaRPr lang="en-US" sz="4800" dirty="0">
              <a:ea typeface="+mn-lt"/>
              <a:cs typeface="+mn-lt"/>
            </a:endParaRPr>
          </a:p>
          <a:p>
            <a:pPr marL="974725" lvl="1" indent="0">
              <a:buNone/>
            </a:pPr>
            <a:endParaRPr lang="en-US" sz="4800" dirty="0">
              <a:ea typeface="+mn-lt"/>
              <a:cs typeface="+mn-lt"/>
            </a:endParaRPr>
          </a:p>
          <a:p>
            <a:pPr marL="974725" lvl="1" indent="0">
              <a:buNone/>
            </a:pPr>
            <a:endParaRPr lang="en-US" sz="4800" dirty="0">
              <a:solidFill>
                <a:srgbClr val="000000"/>
              </a:solidFill>
              <a:cs typeface="Calibri"/>
            </a:endParaRPr>
          </a:p>
          <a:p>
            <a:pPr marL="0" indent="0">
              <a:buNone/>
            </a:pPr>
            <a:endParaRPr lang="en-US" sz="4800" b="1" dirty="0">
              <a:solidFill>
                <a:srgbClr val="542400"/>
              </a:solidFill>
              <a:cs typeface="Calibri"/>
            </a:endParaRPr>
          </a:p>
          <a:p>
            <a:pPr marL="0" indent="0" algn="ctr">
              <a:buNone/>
            </a:pPr>
            <a:endParaRPr lang="en-US" sz="5400" dirty="0">
              <a:solidFill>
                <a:srgbClr val="542400"/>
              </a:solidFill>
              <a:cs typeface="Calibri" panose="020F0502020204030204"/>
            </a:endParaRPr>
          </a:p>
          <a:p>
            <a:pPr marL="0" indent="0">
              <a:buNone/>
            </a:pPr>
            <a:endParaRPr lang="en-US" sz="4400" b="1" dirty="0">
              <a:solidFill>
                <a:srgbClr val="542400"/>
              </a:solidFill>
              <a:cs typeface="Calibri" panose="020F0502020204030204"/>
            </a:endParaRPr>
          </a:p>
        </p:txBody>
      </p:sp>
      <p:sp>
        <p:nvSpPr>
          <p:cNvPr id="2" name="Title 1"/>
          <p:cNvSpPr>
            <a:spLocks noGrp="1"/>
          </p:cNvSpPr>
          <p:nvPr>
            <p:ph type="title" idx="4294967295"/>
          </p:nvPr>
        </p:nvSpPr>
        <p:spPr>
          <a:xfrm>
            <a:off x="0" y="95250"/>
            <a:ext cx="13342938" cy="1419225"/>
          </a:xfrm>
        </p:spPr>
        <p:txBody>
          <a:bodyPr>
            <a:normAutofit/>
          </a:bodyPr>
          <a:lstStyle/>
          <a:p>
            <a:pPr algn="ctr"/>
            <a:r>
              <a:rPr lang="en-US" sz="6000" b="1" dirty="0">
                <a:solidFill>
                  <a:srgbClr val="542400"/>
                </a:solidFill>
                <a:latin typeface="Arial"/>
                <a:cs typeface="Arial"/>
              </a:rPr>
              <a:t>Facilitating Critical Conversations</a:t>
            </a:r>
            <a:endParaRPr lang="en-US" sz="6000" b="1" dirty="0">
              <a:solidFill>
                <a:srgbClr val="542400"/>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65C85DED-21A4-4E2A-9CCA-287D81B01656}"/>
              </a:ext>
            </a:extLst>
          </p:cNvPr>
          <p:cNvSpPr txBox="1"/>
          <p:nvPr/>
        </p:nvSpPr>
        <p:spPr>
          <a:xfrm>
            <a:off x="604791" y="2286000"/>
            <a:ext cx="7209108" cy="67403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gn="l">
              <a:buFont typeface="Arial" panose="020B0604020202020204" pitchFamily="34" charset="0"/>
            </a:pPr>
            <a:r>
              <a:rPr lang="en-US" b="1" dirty="0">
                <a:solidFill>
                  <a:srgbClr val="542400"/>
                </a:solidFill>
                <a:latin typeface="Arial" panose="020B0604020202020204" pitchFamily="34" charset="0"/>
                <a:cs typeface="Arial" panose="020B0604020202020204" pitchFamily="34" charset="0"/>
              </a:rPr>
              <a:t>A critical conversation </a:t>
            </a:r>
            <a:r>
              <a:rPr lang="en-US" dirty="0">
                <a:solidFill>
                  <a:srgbClr val="542400"/>
                </a:solidFill>
                <a:latin typeface="Arial" panose="020B0604020202020204" pitchFamily="34" charset="0"/>
                <a:cs typeface="Arial" panose="020B0604020202020204" pitchFamily="34" charset="0"/>
              </a:rPr>
              <a:t>is a dialogue between two or more people in which they discuss topics about which people tend to have conflicting views.  </a:t>
            </a:r>
          </a:p>
          <a:p>
            <a:pPr marL="342900" indent="-342900" algn="l">
              <a:buFont typeface="Arial" panose="020B0604020202020204" pitchFamily="34" charset="0"/>
            </a:pPr>
            <a:endParaRPr lang="en-US" b="1" dirty="0">
              <a:solidFill>
                <a:srgbClr val="542400"/>
              </a:solidFill>
              <a:latin typeface="Arial" panose="020B0604020202020204" pitchFamily="34" charset="0"/>
              <a:cs typeface="Arial" panose="020B0604020202020204" pitchFamily="34" charset="0"/>
            </a:endParaRPr>
          </a:p>
          <a:p>
            <a:pPr marL="342900" indent="-342900" algn="l">
              <a:buFont typeface="Arial" panose="020B0604020202020204" pitchFamily="34" charset="0"/>
            </a:pPr>
            <a:r>
              <a:rPr lang="en-US" b="1" dirty="0">
                <a:solidFill>
                  <a:srgbClr val="542400"/>
                </a:solidFill>
                <a:latin typeface="Arial" panose="020B0604020202020204" pitchFamily="34" charset="0"/>
                <a:cs typeface="Arial" panose="020B0604020202020204" pitchFamily="34" charset="0"/>
              </a:rPr>
              <a:t>Goals: </a:t>
            </a:r>
            <a:endParaRPr lang="en-US" dirty="0">
              <a:solidFill>
                <a:srgbClr val="542400"/>
              </a:solidFill>
              <a:latin typeface="Arial" panose="020B0604020202020204" pitchFamily="34" charset="0"/>
              <a:cs typeface="Arial" panose="020B0604020202020204" pitchFamily="34" charset="0"/>
            </a:endParaRPr>
          </a:p>
          <a:p>
            <a:pPr marL="571500" indent="-571500" algn="l">
              <a:buFont typeface="Arial" panose="020B0604020202020204" pitchFamily="34" charset="0"/>
              <a:buChar char="•"/>
            </a:pPr>
            <a:r>
              <a:rPr lang="en-US" dirty="0">
                <a:solidFill>
                  <a:srgbClr val="542400"/>
                </a:solidFill>
                <a:latin typeface="Arial" panose="020B0604020202020204" pitchFamily="34" charset="0"/>
                <a:cs typeface="Arial" panose="020B0604020202020204" pitchFamily="34" charset="0"/>
              </a:rPr>
              <a:t>To understand one another's perspectives</a:t>
            </a:r>
          </a:p>
          <a:p>
            <a:pPr marL="571500" indent="-571500" algn="l">
              <a:buFont typeface="Arial" panose="020B0604020202020204" pitchFamily="34" charset="0"/>
              <a:buChar char="•"/>
            </a:pPr>
            <a:r>
              <a:rPr lang="en-US" dirty="0">
                <a:solidFill>
                  <a:srgbClr val="542400"/>
                </a:solidFill>
                <a:latin typeface="Arial" panose="020B0604020202020204" pitchFamily="34" charset="0"/>
                <a:cs typeface="Arial" panose="020B0604020202020204" pitchFamily="34" charset="0"/>
              </a:rPr>
              <a:t>To work together to form a shared vision of how to move forward</a:t>
            </a:r>
          </a:p>
        </p:txBody>
      </p:sp>
      <p:pic>
        <p:nvPicPr>
          <p:cNvPr id="11" name="Picture 11" descr="Colorful figures with speech bubbles overhead" title="Cartoon of people talking with each other">
            <a:extLst>
              <a:ext uri="{FF2B5EF4-FFF2-40B4-BE49-F238E27FC236}">
                <a16:creationId xmlns:a16="http://schemas.microsoft.com/office/drawing/2014/main" id="{6A916689-C23A-46DC-ACB6-43451891FFBE}"/>
              </a:ext>
            </a:extLst>
          </p:cNvPr>
          <p:cNvPicPr>
            <a:picLocks noChangeAspect="1"/>
          </p:cNvPicPr>
          <p:nvPr/>
        </p:nvPicPr>
        <p:blipFill>
          <a:blip r:embed="rId3"/>
          <a:stretch>
            <a:fillRect/>
          </a:stretch>
        </p:blipFill>
        <p:spPr>
          <a:xfrm>
            <a:off x="8244813" y="2673462"/>
            <a:ext cx="4505281" cy="3202649"/>
          </a:xfrm>
          <a:prstGeom prst="rect">
            <a:avLst/>
          </a:prstGeom>
          <a:ln>
            <a:noFill/>
          </a:ln>
          <a:effectLst>
            <a:softEdge rad="112500"/>
          </a:effectLst>
        </p:spPr>
      </p:pic>
    </p:spTree>
    <p:extLst>
      <p:ext uri="{BB962C8B-B14F-4D97-AF65-F5344CB8AC3E}">
        <p14:creationId xmlns:p14="http://schemas.microsoft.com/office/powerpoint/2010/main" val="33982602"/>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vert="horz" lIns="91440" tIns="45720" rIns="91440" bIns="45720" rtlCol="0" anchor="t">
            <a:normAutofit/>
          </a:bodyPr>
          <a:lstStyle/>
          <a:p>
            <a:pPr marL="974725" lvl="1" indent="0">
              <a:buNone/>
            </a:pPr>
            <a:endParaRPr lang="en-US" sz="4800" b="1">
              <a:solidFill>
                <a:schemeClr val="accent3"/>
              </a:solidFill>
              <a:latin typeface="Arial"/>
              <a:ea typeface="+mn-lt"/>
              <a:cs typeface="+mn-lt"/>
            </a:endParaRPr>
          </a:p>
          <a:p>
            <a:pPr marL="974725" lvl="1" indent="0">
              <a:buNone/>
            </a:pPr>
            <a:br>
              <a:rPr lang="en-US" sz="4800">
                <a:ea typeface="+mn-lt"/>
                <a:cs typeface="+mn-lt"/>
              </a:rPr>
            </a:br>
            <a:endParaRPr lang="en-US" sz="4800">
              <a:ea typeface="+mn-lt"/>
              <a:cs typeface="+mn-lt"/>
            </a:endParaRPr>
          </a:p>
          <a:p>
            <a:pPr marL="0" indent="0">
              <a:buNone/>
            </a:pPr>
            <a:endParaRPr lang="en-US" sz="4800" b="1">
              <a:solidFill>
                <a:srgbClr val="542400"/>
              </a:solidFill>
              <a:cs typeface="Calibri"/>
            </a:endParaRPr>
          </a:p>
          <a:p>
            <a:pPr marL="0" indent="0" algn="ctr">
              <a:buNone/>
            </a:pPr>
            <a:endParaRPr lang="en-US" sz="5400">
              <a:solidFill>
                <a:srgbClr val="542400"/>
              </a:solidFill>
            </a:endParaRPr>
          </a:p>
          <a:p>
            <a:pPr marL="0" indent="0">
              <a:buNone/>
            </a:pPr>
            <a:endParaRPr lang="en-US" sz="4400" b="1">
              <a:solidFill>
                <a:srgbClr val="542400"/>
              </a:solidFill>
            </a:endParaRPr>
          </a:p>
        </p:txBody>
      </p:sp>
      <p:sp>
        <p:nvSpPr>
          <p:cNvPr id="2" name="Title 1"/>
          <p:cNvSpPr>
            <a:spLocks noGrp="1"/>
          </p:cNvSpPr>
          <p:nvPr>
            <p:ph type="title" idx="4294967295"/>
          </p:nvPr>
        </p:nvSpPr>
        <p:spPr>
          <a:xfrm>
            <a:off x="0" y="95250"/>
            <a:ext cx="13342938" cy="1419225"/>
          </a:xfrm>
        </p:spPr>
        <p:txBody>
          <a:bodyPr>
            <a:normAutofit fontScale="90000"/>
          </a:bodyPr>
          <a:lstStyle/>
          <a:p>
            <a:pPr algn="ctr"/>
            <a:r>
              <a:rPr lang="en-US" sz="6000" b="1" dirty="0">
                <a:solidFill>
                  <a:srgbClr val="542400"/>
                </a:solidFill>
                <a:latin typeface="Arial"/>
                <a:cs typeface="Arial"/>
              </a:rPr>
              <a:t>The Faculty Advocate Role &amp; Critical Conversations </a:t>
            </a:r>
            <a:endParaRPr lang="en-US" sz="6000" b="1" dirty="0">
              <a:solidFill>
                <a:srgbClr val="542400"/>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65C85DED-21A4-4E2A-9CCA-287D81B01656}"/>
              </a:ext>
            </a:extLst>
          </p:cNvPr>
          <p:cNvSpPr txBox="1"/>
          <p:nvPr/>
        </p:nvSpPr>
        <p:spPr>
          <a:xfrm>
            <a:off x="784364" y="2286000"/>
            <a:ext cx="11430000" cy="63248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3300" b="1" dirty="0">
                <a:solidFill>
                  <a:srgbClr val="542400"/>
                </a:solidFill>
                <a:latin typeface="Arial"/>
                <a:cs typeface="Arial"/>
              </a:rPr>
              <a:t>As Advocates facilitating these conversations, you will: </a:t>
            </a:r>
          </a:p>
          <a:p>
            <a:pPr marL="571500" indent="-457200" algn="l">
              <a:buFont typeface="Arial"/>
              <a:buChar char="•"/>
            </a:pPr>
            <a:r>
              <a:rPr lang="en-US" sz="3300" dirty="0">
                <a:solidFill>
                  <a:srgbClr val="542400"/>
                </a:solidFill>
                <a:latin typeface="Arial"/>
                <a:cs typeface="Arial"/>
              </a:rPr>
              <a:t>Promote a culture of bystander intervention </a:t>
            </a:r>
          </a:p>
          <a:p>
            <a:pPr marL="571500" indent="-457200" algn="l">
              <a:buFont typeface="Arial"/>
              <a:buChar char="•"/>
            </a:pPr>
            <a:r>
              <a:rPr lang="en-US" sz="3300" dirty="0">
                <a:solidFill>
                  <a:srgbClr val="542400"/>
                </a:solidFill>
                <a:latin typeface="Arial"/>
                <a:cs typeface="Arial"/>
              </a:rPr>
              <a:t>Be a catalyst for change in your departments </a:t>
            </a:r>
          </a:p>
          <a:p>
            <a:pPr marL="571500" indent="-457200" algn="l">
              <a:buFont typeface="Arial"/>
              <a:buChar char="•"/>
            </a:pPr>
            <a:r>
              <a:rPr lang="en-US" sz="3300" dirty="0">
                <a:solidFill>
                  <a:srgbClr val="542400"/>
                </a:solidFill>
                <a:latin typeface="Arial"/>
                <a:cs typeface="Arial"/>
              </a:rPr>
              <a:t>Increase awareness about diversity and inclusion topics  </a:t>
            </a:r>
          </a:p>
          <a:p>
            <a:pPr marL="571500" indent="-457200" algn="l">
              <a:buFont typeface="Arial"/>
              <a:buChar char="•"/>
            </a:pPr>
            <a:r>
              <a:rPr lang="en-US" sz="3300" dirty="0">
                <a:solidFill>
                  <a:srgbClr val="542400"/>
                </a:solidFill>
                <a:latin typeface="Arial"/>
                <a:cs typeface="Arial"/>
              </a:rPr>
              <a:t>Role model how to speak up when we see/hear bias, microaggressions or problematic behaviors in general</a:t>
            </a:r>
          </a:p>
          <a:p>
            <a:pPr marL="571500" indent="-571500" algn="l">
              <a:buFont typeface="Arial"/>
              <a:buChar char="•"/>
            </a:pPr>
            <a:endParaRPr lang="en-US" sz="3300" dirty="0">
              <a:solidFill>
                <a:srgbClr val="542400"/>
              </a:solidFill>
              <a:latin typeface="Arial"/>
              <a:cs typeface="Arial"/>
            </a:endParaRPr>
          </a:p>
          <a:p>
            <a:pPr algn="l"/>
            <a:r>
              <a:rPr lang="en-US" sz="3300" b="1" dirty="0">
                <a:solidFill>
                  <a:srgbClr val="542400"/>
                </a:solidFill>
                <a:latin typeface="Arial"/>
                <a:cs typeface="Arial"/>
              </a:rPr>
              <a:t>At their core, critical conversations are learning opportunities where we can seek to understand and seek to be understood.</a:t>
            </a:r>
            <a:r>
              <a:rPr lang="en-US" b="1" dirty="0">
                <a:solidFill>
                  <a:srgbClr val="542400"/>
                </a:solidFill>
                <a:latin typeface="Arial"/>
                <a:cs typeface="Arial"/>
              </a:rPr>
              <a:t>   </a:t>
            </a:r>
            <a:r>
              <a:rPr lang="en-US" b="1" dirty="0">
                <a:solidFill>
                  <a:srgbClr val="4F2C1D"/>
                </a:solidFill>
                <a:latin typeface="Arial"/>
                <a:ea typeface="+mn-lt"/>
                <a:cs typeface="Arial"/>
              </a:rPr>
              <a:t>              </a:t>
            </a:r>
          </a:p>
          <a:p>
            <a:pPr algn="l"/>
            <a:r>
              <a:rPr lang="en-US" b="1" dirty="0">
                <a:solidFill>
                  <a:srgbClr val="4F2C1D"/>
                </a:solidFill>
                <a:latin typeface="Arial"/>
                <a:ea typeface="+mn-lt"/>
                <a:cs typeface="Arial"/>
              </a:rPr>
              <a:t>                                                                                     </a:t>
            </a:r>
            <a:r>
              <a:rPr lang="en-US" b="1" dirty="0">
                <a:solidFill>
                  <a:schemeClr val="accent3"/>
                </a:solidFill>
                <a:latin typeface="Arial"/>
                <a:ea typeface="+mn-lt"/>
                <a:cs typeface="Arial"/>
              </a:rPr>
              <a:t>   </a:t>
            </a:r>
            <a:r>
              <a:rPr lang="en-US" dirty="0">
                <a:solidFill>
                  <a:schemeClr val="accent3"/>
                </a:solidFill>
                <a:latin typeface="Arial"/>
                <a:ea typeface="+mn-lt"/>
                <a:cs typeface="Arial"/>
              </a:rPr>
              <a:t>       </a:t>
            </a:r>
            <a:endParaRPr lang="en-US" dirty="0">
              <a:solidFill>
                <a:schemeClr val="accent3"/>
              </a:solidFill>
              <a:cs typeface="Calibri"/>
            </a:endParaRPr>
          </a:p>
        </p:txBody>
      </p:sp>
      <p:sp>
        <p:nvSpPr>
          <p:cNvPr id="4" name="TextBox 3">
            <a:extLst>
              <a:ext uri="{FF2B5EF4-FFF2-40B4-BE49-F238E27FC236}">
                <a16:creationId xmlns:a16="http://schemas.microsoft.com/office/drawing/2014/main" id="{91DE15A8-9BC4-4EE3-B102-656CDCFD44B5}"/>
              </a:ext>
            </a:extLst>
          </p:cNvPr>
          <p:cNvSpPr txBox="1"/>
          <p:nvPr/>
        </p:nvSpPr>
        <p:spPr>
          <a:xfrm>
            <a:off x="6344488" y="7350124"/>
            <a:ext cx="5654157"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dirty="0">
                <a:solidFill>
                  <a:srgbClr val="542400"/>
                </a:solidFill>
                <a:latin typeface="Arial"/>
                <a:cs typeface="Arial"/>
              </a:rPr>
              <a:t>(C</a:t>
            </a:r>
            <a:r>
              <a:rPr lang="en-US" sz="2400" dirty="0">
                <a:solidFill>
                  <a:srgbClr val="542400"/>
                </a:solidFill>
                <a:latin typeface="Calibri"/>
                <a:cs typeface="Calibri"/>
              </a:rPr>
              <a:t>atalyst, 2016, 2018; Thompson, 2017)</a:t>
            </a:r>
            <a:endParaRPr lang="en-US" sz="2400" dirty="0">
              <a:solidFill>
                <a:srgbClr val="542400"/>
              </a:solidFill>
              <a:ea typeface="+mn-lt"/>
              <a:cs typeface="+mn-lt"/>
            </a:endParaRPr>
          </a:p>
        </p:txBody>
      </p:sp>
    </p:spTree>
    <p:extLst>
      <p:ext uri="{BB962C8B-B14F-4D97-AF65-F5344CB8AC3E}">
        <p14:creationId xmlns:p14="http://schemas.microsoft.com/office/powerpoint/2010/main" val="2767699038"/>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vert="horz" lIns="91440" tIns="45720" rIns="91440" bIns="45720" rtlCol="0" anchor="t">
            <a:normAutofit/>
          </a:bodyPr>
          <a:lstStyle/>
          <a:p>
            <a:pPr marL="974725" lvl="1" indent="0">
              <a:buNone/>
            </a:pPr>
            <a:endParaRPr lang="en-US" sz="4800" b="1">
              <a:solidFill>
                <a:schemeClr val="accent3"/>
              </a:solidFill>
              <a:latin typeface="Arial"/>
              <a:ea typeface="+mn-lt"/>
              <a:cs typeface="+mn-lt"/>
            </a:endParaRPr>
          </a:p>
          <a:p>
            <a:pPr marL="974725" lvl="1" indent="0">
              <a:buNone/>
            </a:pPr>
            <a:br>
              <a:rPr lang="en-US" sz="4800">
                <a:ea typeface="+mn-lt"/>
                <a:cs typeface="+mn-lt"/>
              </a:rPr>
            </a:br>
            <a:endParaRPr lang="en-US" sz="4800">
              <a:ea typeface="+mn-lt"/>
              <a:cs typeface="+mn-lt"/>
            </a:endParaRPr>
          </a:p>
          <a:p>
            <a:pPr marL="0" indent="0">
              <a:buNone/>
            </a:pPr>
            <a:endParaRPr lang="en-US" sz="4800" b="1">
              <a:solidFill>
                <a:srgbClr val="542400"/>
              </a:solidFill>
              <a:cs typeface="Calibri"/>
            </a:endParaRPr>
          </a:p>
          <a:p>
            <a:pPr marL="0" indent="0" algn="ctr">
              <a:buNone/>
            </a:pPr>
            <a:endParaRPr lang="en-US" sz="5400">
              <a:solidFill>
                <a:srgbClr val="542400"/>
              </a:solidFill>
            </a:endParaRPr>
          </a:p>
          <a:p>
            <a:pPr marL="0" indent="0">
              <a:buNone/>
            </a:pPr>
            <a:endParaRPr lang="en-US" sz="4400" b="1">
              <a:solidFill>
                <a:srgbClr val="542400"/>
              </a:solidFill>
            </a:endParaRPr>
          </a:p>
        </p:txBody>
      </p:sp>
      <p:sp>
        <p:nvSpPr>
          <p:cNvPr id="2" name="Title 1"/>
          <p:cNvSpPr>
            <a:spLocks noGrp="1"/>
          </p:cNvSpPr>
          <p:nvPr>
            <p:ph type="title" idx="4294967295"/>
          </p:nvPr>
        </p:nvSpPr>
        <p:spPr>
          <a:xfrm>
            <a:off x="0" y="95250"/>
            <a:ext cx="13342938" cy="1419225"/>
          </a:xfrm>
        </p:spPr>
        <p:txBody>
          <a:bodyPr>
            <a:normAutofit fontScale="90000"/>
          </a:bodyPr>
          <a:lstStyle/>
          <a:p>
            <a:pPr algn="ctr"/>
            <a:r>
              <a:rPr lang="en-US" sz="6000" b="1" dirty="0">
                <a:solidFill>
                  <a:srgbClr val="542400"/>
                </a:solidFill>
                <a:latin typeface="Arial"/>
                <a:cs typeface="Arial"/>
              </a:rPr>
              <a:t>Preparing for Critical Conversations  </a:t>
            </a:r>
            <a:endParaRPr lang="en-US" sz="6000" b="1" dirty="0">
              <a:solidFill>
                <a:srgbClr val="542400"/>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65C85DED-21A4-4E2A-9CCA-287D81B01656}"/>
              </a:ext>
            </a:extLst>
          </p:cNvPr>
          <p:cNvSpPr txBox="1"/>
          <p:nvPr/>
        </p:nvSpPr>
        <p:spPr>
          <a:xfrm>
            <a:off x="784364" y="2286000"/>
            <a:ext cx="11430000" cy="729430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rgbClr val="542400"/>
                </a:solidFill>
                <a:latin typeface="Arial"/>
                <a:cs typeface="Arial"/>
              </a:rPr>
              <a:t>Preparation Steps</a:t>
            </a:r>
            <a:endParaRPr lang="en-US" dirty="0">
              <a:solidFill>
                <a:srgbClr val="542400"/>
              </a:solidFill>
              <a:latin typeface="Calibri" panose="020F0502020204030204"/>
              <a:cs typeface="Calibri" panose="020F0502020204030204"/>
            </a:endParaRPr>
          </a:p>
          <a:p>
            <a:pPr algn="l"/>
            <a:endParaRPr lang="en-US" b="1" dirty="0">
              <a:solidFill>
                <a:srgbClr val="542400"/>
              </a:solidFill>
              <a:latin typeface="Arial"/>
              <a:cs typeface="Arial"/>
            </a:endParaRPr>
          </a:p>
          <a:p>
            <a:pPr algn="l"/>
            <a:r>
              <a:rPr lang="en-US" dirty="0">
                <a:solidFill>
                  <a:srgbClr val="542400"/>
                </a:solidFill>
                <a:latin typeface="Arial"/>
                <a:cs typeface="Arial"/>
              </a:rPr>
              <a:t>1. Establish goals </a:t>
            </a:r>
            <a:endParaRPr lang="en-US" dirty="0">
              <a:solidFill>
                <a:srgbClr val="542400"/>
              </a:solidFill>
              <a:latin typeface="Calibri" panose="020F0502020204030204"/>
              <a:cs typeface="Calibri"/>
            </a:endParaRPr>
          </a:p>
          <a:p>
            <a:pPr algn="l"/>
            <a:endParaRPr lang="en-US" dirty="0">
              <a:solidFill>
                <a:srgbClr val="542400"/>
              </a:solidFill>
              <a:latin typeface="Arial"/>
              <a:cs typeface="Arial"/>
            </a:endParaRPr>
          </a:p>
          <a:p>
            <a:pPr algn="l"/>
            <a:r>
              <a:rPr lang="en-US" dirty="0">
                <a:solidFill>
                  <a:srgbClr val="542400"/>
                </a:solidFill>
                <a:latin typeface="Arial"/>
                <a:cs typeface="Arial"/>
              </a:rPr>
              <a:t>2. Identify the </a:t>
            </a:r>
            <a:r>
              <a:rPr lang="en-US" dirty="0">
                <a:solidFill>
                  <a:srgbClr val="542400"/>
                </a:solidFill>
                <a:latin typeface="Arial"/>
                <a:ea typeface="+mn-lt"/>
                <a:cs typeface="Arial"/>
              </a:rPr>
              <a:t>specific issue(s) </a:t>
            </a:r>
            <a:endParaRPr lang="en-US" dirty="0">
              <a:solidFill>
                <a:srgbClr val="542400"/>
              </a:solidFill>
              <a:latin typeface="Calibri" panose="020F0502020204030204"/>
              <a:ea typeface="+mn-lt"/>
              <a:cs typeface="Calibri"/>
            </a:endParaRPr>
          </a:p>
          <a:p>
            <a:pPr algn="l"/>
            <a:endParaRPr lang="en-US" dirty="0">
              <a:solidFill>
                <a:srgbClr val="542400"/>
              </a:solidFill>
              <a:latin typeface="Arial"/>
              <a:ea typeface="+mn-lt"/>
              <a:cs typeface="Arial"/>
            </a:endParaRPr>
          </a:p>
          <a:p>
            <a:pPr algn="l"/>
            <a:r>
              <a:rPr lang="en-US" dirty="0">
                <a:solidFill>
                  <a:srgbClr val="542400"/>
                </a:solidFill>
                <a:latin typeface="Arial"/>
                <a:ea typeface="+mn-lt"/>
                <a:cs typeface="Arial"/>
              </a:rPr>
              <a:t>3. Connect the issue(s) to their impact </a:t>
            </a:r>
            <a:endParaRPr lang="en-US" dirty="0">
              <a:solidFill>
                <a:srgbClr val="542400"/>
              </a:solidFill>
              <a:latin typeface="Calibri" panose="020F0502020204030204"/>
              <a:ea typeface="+mn-lt"/>
              <a:cs typeface="Calibri"/>
            </a:endParaRPr>
          </a:p>
          <a:p>
            <a:pPr algn="l"/>
            <a:endParaRPr lang="en-US" dirty="0">
              <a:solidFill>
                <a:srgbClr val="542400"/>
              </a:solidFill>
              <a:latin typeface="Arial"/>
              <a:ea typeface="+mn-lt"/>
              <a:cs typeface="Arial"/>
            </a:endParaRPr>
          </a:p>
          <a:p>
            <a:pPr algn="l"/>
            <a:r>
              <a:rPr lang="en-US" dirty="0">
                <a:solidFill>
                  <a:srgbClr val="542400"/>
                </a:solidFill>
                <a:latin typeface="Arial"/>
                <a:ea typeface="+mn-lt"/>
                <a:cs typeface="Arial"/>
              </a:rPr>
              <a:t>4. Reflect on triggers</a:t>
            </a:r>
            <a:endParaRPr lang="en-US" dirty="0">
              <a:solidFill>
                <a:srgbClr val="542400"/>
              </a:solidFill>
              <a:latin typeface="Calibri" panose="020F0502020204030204"/>
              <a:ea typeface="+mn-lt"/>
              <a:cs typeface="Calibri"/>
            </a:endParaRPr>
          </a:p>
          <a:p>
            <a:pPr algn="l"/>
            <a:endParaRPr lang="en-US" dirty="0">
              <a:solidFill>
                <a:srgbClr val="542400"/>
              </a:solidFill>
              <a:latin typeface="Arial"/>
              <a:ea typeface="+mn-lt"/>
              <a:cs typeface="Arial"/>
            </a:endParaRPr>
          </a:p>
          <a:p>
            <a:pPr algn="l"/>
            <a:r>
              <a:rPr lang="en-US" dirty="0">
                <a:solidFill>
                  <a:srgbClr val="542400"/>
                </a:solidFill>
                <a:latin typeface="Arial"/>
                <a:ea typeface="+mn-lt"/>
                <a:cs typeface="Arial"/>
              </a:rPr>
              <a:t>5. Strategize how to handle triggers </a:t>
            </a:r>
            <a:r>
              <a:rPr lang="en-US" b="1" dirty="0">
                <a:solidFill>
                  <a:srgbClr val="4F2C1D"/>
                </a:solidFill>
                <a:latin typeface="Arial"/>
                <a:ea typeface="+mn-lt"/>
                <a:cs typeface="Arial"/>
              </a:rPr>
              <a:t>              </a:t>
            </a:r>
            <a:endParaRPr lang="en-US" dirty="0">
              <a:cs typeface="Calibri"/>
            </a:endParaRPr>
          </a:p>
          <a:p>
            <a:pPr algn="l"/>
            <a:r>
              <a:rPr lang="en-US" b="1" dirty="0">
                <a:solidFill>
                  <a:srgbClr val="4F2C1D"/>
                </a:solidFill>
                <a:latin typeface="Arial"/>
                <a:ea typeface="+mn-lt"/>
                <a:cs typeface="Arial"/>
              </a:rPr>
              <a:t>                                                                                     </a:t>
            </a:r>
            <a:r>
              <a:rPr lang="en-US" b="1" dirty="0">
                <a:solidFill>
                  <a:schemeClr val="accent3"/>
                </a:solidFill>
                <a:latin typeface="Arial"/>
                <a:ea typeface="+mn-lt"/>
                <a:cs typeface="Arial"/>
              </a:rPr>
              <a:t>   </a:t>
            </a:r>
            <a:r>
              <a:rPr lang="en-US" dirty="0">
                <a:solidFill>
                  <a:schemeClr val="accent3"/>
                </a:solidFill>
                <a:latin typeface="Arial"/>
                <a:ea typeface="+mn-lt"/>
                <a:cs typeface="Arial"/>
              </a:rPr>
              <a:t>       </a:t>
            </a:r>
            <a:endParaRPr lang="en-US" dirty="0">
              <a:solidFill>
                <a:schemeClr val="accent3"/>
              </a:solidFill>
              <a:cs typeface="Calibri"/>
            </a:endParaRPr>
          </a:p>
        </p:txBody>
      </p:sp>
    </p:spTree>
    <p:extLst>
      <p:ext uri="{BB962C8B-B14F-4D97-AF65-F5344CB8AC3E}">
        <p14:creationId xmlns:p14="http://schemas.microsoft.com/office/powerpoint/2010/main" val="4196928969"/>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vert="horz" lIns="91440" tIns="45720" rIns="91440" bIns="45720" rtlCol="0" anchor="t">
            <a:normAutofit/>
          </a:bodyPr>
          <a:lstStyle/>
          <a:p>
            <a:pPr marL="974725" lvl="1" indent="0">
              <a:buNone/>
            </a:pPr>
            <a:endParaRPr lang="en-US" sz="4800" b="1">
              <a:solidFill>
                <a:schemeClr val="accent3"/>
              </a:solidFill>
              <a:latin typeface="Arial"/>
              <a:ea typeface="+mn-lt"/>
              <a:cs typeface="+mn-lt"/>
            </a:endParaRPr>
          </a:p>
          <a:p>
            <a:pPr marL="974725" lvl="1" indent="0">
              <a:buNone/>
            </a:pPr>
            <a:br>
              <a:rPr lang="en-US" sz="4800">
                <a:ea typeface="+mn-lt"/>
                <a:cs typeface="+mn-lt"/>
              </a:rPr>
            </a:br>
            <a:endParaRPr lang="en-US" sz="4800">
              <a:ea typeface="+mn-lt"/>
              <a:cs typeface="+mn-lt"/>
            </a:endParaRPr>
          </a:p>
          <a:p>
            <a:pPr marL="0" indent="0">
              <a:buNone/>
            </a:pPr>
            <a:endParaRPr lang="en-US" sz="4800" b="1">
              <a:solidFill>
                <a:srgbClr val="542400"/>
              </a:solidFill>
              <a:cs typeface="Calibri"/>
            </a:endParaRPr>
          </a:p>
          <a:p>
            <a:pPr marL="0" indent="0" algn="ctr">
              <a:buNone/>
            </a:pPr>
            <a:endParaRPr lang="en-US" sz="5400">
              <a:solidFill>
                <a:srgbClr val="542400"/>
              </a:solidFill>
            </a:endParaRPr>
          </a:p>
          <a:p>
            <a:pPr marL="0" indent="0">
              <a:buNone/>
            </a:pPr>
            <a:endParaRPr lang="en-US" sz="4400" b="1">
              <a:solidFill>
                <a:srgbClr val="542400"/>
              </a:solidFill>
            </a:endParaRPr>
          </a:p>
        </p:txBody>
      </p:sp>
      <p:sp>
        <p:nvSpPr>
          <p:cNvPr id="2" name="Title 1"/>
          <p:cNvSpPr>
            <a:spLocks noGrp="1"/>
          </p:cNvSpPr>
          <p:nvPr>
            <p:ph type="title" idx="4294967295"/>
          </p:nvPr>
        </p:nvSpPr>
        <p:spPr>
          <a:xfrm>
            <a:off x="0" y="95250"/>
            <a:ext cx="13342938" cy="1419225"/>
          </a:xfrm>
        </p:spPr>
        <p:txBody>
          <a:bodyPr>
            <a:normAutofit/>
          </a:bodyPr>
          <a:lstStyle/>
          <a:p>
            <a:pPr algn="ctr"/>
            <a:r>
              <a:rPr lang="en-US" sz="6000" b="1">
                <a:solidFill>
                  <a:srgbClr val="542400"/>
                </a:solidFill>
                <a:latin typeface="Arial"/>
                <a:cs typeface="Arial"/>
              </a:rPr>
              <a:t>  </a:t>
            </a:r>
            <a:endParaRPr lang="en-US" sz="6000" b="1">
              <a:solidFill>
                <a:srgbClr val="542400"/>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65C85DED-21A4-4E2A-9CCA-287D81B01656}"/>
              </a:ext>
            </a:extLst>
          </p:cNvPr>
          <p:cNvSpPr txBox="1"/>
          <p:nvPr/>
        </p:nvSpPr>
        <p:spPr>
          <a:xfrm>
            <a:off x="174764" y="2031700"/>
            <a:ext cx="12470483"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b="1">
                <a:solidFill>
                  <a:srgbClr val="4F2C1D"/>
                </a:solidFill>
                <a:latin typeface="Arial"/>
                <a:ea typeface="+mn-lt"/>
                <a:cs typeface="Arial"/>
              </a:rPr>
              <a:t>     </a:t>
            </a:r>
            <a:endParaRPr lang="en-US">
              <a:cs typeface="Calibri"/>
            </a:endParaRPr>
          </a:p>
          <a:p>
            <a:pPr algn="l"/>
            <a:r>
              <a:rPr lang="en-US" b="1">
                <a:solidFill>
                  <a:srgbClr val="4F2C1D"/>
                </a:solidFill>
                <a:latin typeface="Arial"/>
                <a:ea typeface="+mn-lt"/>
                <a:cs typeface="Arial"/>
              </a:rPr>
              <a:t>                                                                                     </a:t>
            </a:r>
            <a:r>
              <a:rPr lang="en-US" b="1">
                <a:solidFill>
                  <a:schemeClr val="accent3"/>
                </a:solidFill>
                <a:latin typeface="Arial"/>
                <a:ea typeface="+mn-lt"/>
                <a:cs typeface="Arial"/>
              </a:rPr>
              <a:t>   </a:t>
            </a:r>
            <a:r>
              <a:rPr lang="en-US">
                <a:solidFill>
                  <a:schemeClr val="accent3"/>
                </a:solidFill>
                <a:latin typeface="Arial"/>
                <a:ea typeface="+mn-lt"/>
                <a:cs typeface="Arial"/>
              </a:rPr>
              <a:t>       </a:t>
            </a:r>
            <a:endParaRPr lang="en-US">
              <a:solidFill>
                <a:schemeClr val="accent3"/>
              </a:solidFill>
              <a:cs typeface="Calibri"/>
            </a:endParaRPr>
          </a:p>
        </p:txBody>
      </p:sp>
      <p:sp>
        <p:nvSpPr>
          <p:cNvPr id="4" name="Speech Bubble: Oval 3" descr="Text on dialogue mode within an orange speech bubble" title="Be in Dialogue Mode!">
            <a:extLst>
              <a:ext uri="{FF2B5EF4-FFF2-40B4-BE49-F238E27FC236}">
                <a16:creationId xmlns:a16="http://schemas.microsoft.com/office/drawing/2014/main" id="{E35CFD8F-CC90-487E-8A30-724E4983AF84}"/>
              </a:ext>
            </a:extLst>
          </p:cNvPr>
          <p:cNvSpPr/>
          <p:nvPr/>
        </p:nvSpPr>
        <p:spPr>
          <a:xfrm>
            <a:off x="1124963" y="1864357"/>
            <a:ext cx="10284348" cy="6885773"/>
          </a:xfrm>
          <a:prstGeom prst="wedgeEllipseCallou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a:cs typeface="Calibri"/>
              </a:rPr>
              <a:t>Be in Dialogue Mode! </a:t>
            </a:r>
          </a:p>
          <a:p>
            <a:r>
              <a:rPr lang="en-US">
                <a:cs typeface="Calibri"/>
              </a:rPr>
              <a:t>During critical conversations, dialogue will be an effective communication tool to implement. Dialogue is about exploring common ground, collaborating to find solutions to issues, and building relationships.</a:t>
            </a:r>
          </a:p>
          <a:p>
            <a:r>
              <a:rPr lang="en-US">
                <a:cs typeface="Calibri"/>
              </a:rPr>
              <a:t>However, "debate mode" styles of communication often occur during conversations. Why do  you think this is? </a:t>
            </a:r>
          </a:p>
        </p:txBody>
      </p:sp>
    </p:spTree>
    <p:extLst>
      <p:ext uri="{BB962C8B-B14F-4D97-AF65-F5344CB8AC3E}">
        <p14:creationId xmlns:p14="http://schemas.microsoft.com/office/powerpoint/2010/main" val="3471599259"/>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vert="horz" lIns="91440" tIns="45720" rIns="91440" bIns="45720" rtlCol="0" anchor="t">
            <a:normAutofit/>
          </a:bodyPr>
          <a:lstStyle/>
          <a:p>
            <a:pPr marL="974725" lvl="1" indent="0">
              <a:buNone/>
            </a:pPr>
            <a:endParaRPr lang="en-US" sz="4800" b="1">
              <a:solidFill>
                <a:schemeClr val="accent3"/>
              </a:solidFill>
              <a:latin typeface="Arial"/>
              <a:ea typeface="+mn-lt"/>
              <a:cs typeface="+mn-lt"/>
            </a:endParaRPr>
          </a:p>
          <a:p>
            <a:pPr marL="974725" lvl="1" indent="0">
              <a:buNone/>
            </a:pPr>
            <a:br>
              <a:rPr lang="en-US" sz="4800">
                <a:ea typeface="+mn-lt"/>
                <a:cs typeface="+mn-lt"/>
              </a:rPr>
            </a:br>
            <a:endParaRPr lang="en-US" sz="4800">
              <a:ea typeface="+mn-lt"/>
              <a:cs typeface="+mn-lt"/>
            </a:endParaRPr>
          </a:p>
          <a:p>
            <a:pPr marL="0" indent="0">
              <a:buNone/>
            </a:pPr>
            <a:endParaRPr lang="en-US" sz="4800" b="1">
              <a:solidFill>
                <a:srgbClr val="542400"/>
              </a:solidFill>
              <a:cs typeface="Calibri"/>
            </a:endParaRPr>
          </a:p>
          <a:p>
            <a:pPr marL="0" indent="0" algn="ctr">
              <a:buNone/>
            </a:pPr>
            <a:endParaRPr lang="en-US" sz="5400">
              <a:solidFill>
                <a:srgbClr val="542400"/>
              </a:solidFill>
            </a:endParaRPr>
          </a:p>
          <a:p>
            <a:pPr marL="0" indent="0">
              <a:buNone/>
            </a:pPr>
            <a:endParaRPr lang="en-US" sz="4400" b="1">
              <a:solidFill>
                <a:srgbClr val="542400"/>
              </a:solidFill>
            </a:endParaRPr>
          </a:p>
        </p:txBody>
      </p:sp>
      <p:sp>
        <p:nvSpPr>
          <p:cNvPr id="2" name="Title 1"/>
          <p:cNvSpPr>
            <a:spLocks noGrp="1"/>
          </p:cNvSpPr>
          <p:nvPr>
            <p:ph type="title" idx="4294967295"/>
          </p:nvPr>
        </p:nvSpPr>
        <p:spPr>
          <a:xfrm>
            <a:off x="0" y="95250"/>
            <a:ext cx="13342938" cy="1419225"/>
          </a:xfrm>
        </p:spPr>
        <p:txBody>
          <a:bodyPr>
            <a:normAutofit/>
          </a:bodyPr>
          <a:lstStyle/>
          <a:p>
            <a:pPr algn="ctr"/>
            <a:r>
              <a:rPr lang="en-US" sz="6000" b="1">
                <a:solidFill>
                  <a:srgbClr val="542400"/>
                </a:solidFill>
                <a:latin typeface="Arial"/>
                <a:cs typeface="Arial"/>
              </a:rPr>
              <a:t>Strategies </a:t>
            </a:r>
            <a:endParaRPr lang="en-US" sz="6000" b="1">
              <a:solidFill>
                <a:srgbClr val="542400"/>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65C85DED-21A4-4E2A-9CCA-287D81B01656}"/>
              </a:ext>
            </a:extLst>
          </p:cNvPr>
          <p:cNvSpPr txBox="1"/>
          <p:nvPr/>
        </p:nvSpPr>
        <p:spPr>
          <a:xfrm>
            <a:off x="784364" y="2286000"/>
            <a:ext cx="11430000" cy="61863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571500" indent="-571500" algn="l">
              <a:buFont typeface="Arial"/>
              <a:buChar char="•"/>
            </a:pPr>
            <a:r>
              <a:rPr lang="en-US" b="1" dirty="0">
                <a:solidFill>
                  <a:srgbClr val="542400"/>
                </a:solidFill>
                <a:latin typeface="Arial"/>
                <a:cs typeface="Arial"/>
              </a:rPr>
              <a:t>Ground Rules</a:t>
            </a:r>
            <a:endParaRPr lang="en-US" dirty="0">
              <a:solidFill>
                <a:srgbClr val="542400"/>
              </a:solidFill>
              <a:latin typeface="Calibri" panose="020F0502020204030204"/>
              <a:cs typeface="Calibri" panose="020F0502020204030204"/>
            </a:endParaRPr>
          </a:p>
          <a:p>
            <a:pPr algn="l"/>
            <a:endParaRPr lang="en-US" b="1" dirty="0">
              <a:solidFill>
                <a:srgbClr val="542400"/>
              </a:solidFill>
              <a:latin typeface="Arial"/>
              <a:cs typeface="Arial"/>
            </a:endParaRPr>
          </a:p>
          <a:p>
            <a:pPr marL="571500" indent="-571500" algn="l">
              <a:buFont typeface="Arial"/>
              <a:buChar char="•"/>
            </a:pPr>
            <a:r>
              <a:rPr lang="en-US" b="1" dirty="0">
                <a:solidFill>
                  <a:srgbClr val="542400"/>
                </a:solidFill>
                <a:latin typeface="Arial"/>
                <a:cs typeface="Arial"/>
              </a:rPr>
              <a:t>Suspend Judgement </a:t>
            </a:r>
          </a:p>
          <a:p>
            <a:pPr algn="l"/>
            <a:endParaRPr lang="en-US" b="1" dirty="0">
              <a:solidFill>
                <a:srgbClr val="542400"/>
              </a:solidFill>
              <a:latin typeface="Arial"/>
              <a:ea typeface="+mn-lt"/>
              <a:cs typeface="Arial"/>
            </a:endParaRPr>
          </a:p>
          <a:p>
            <a:pPr marL="571500" indent="-571500" algn="l">
              <a:buFont typeface="Arial"/>
              <a:buChar char="•"/>
            </a:pPr>
            <a:r>
              <a:rPr lang="en-US" b="1" dirty="0">
                <a:solidFill>
                  <a:srgbClr val="542400"/>
                </a:solidFill>
                <a:latin typeface="Arial"/>
                <a:ea typeface="+mn-lt"/>
                <a:cs typeface="Arial"/>
              </a:rPr>
              <a:t>Summarize and Paraphrase</a:t>
            </a:r>
          </a:p>
          <a:p>
            <a:pPr algn="l"/>
            <a:endParaRPr lang="en-US" b="1" dirty="0">
              <a:solidFill>
                <a:srgbClr val="542400"/>
              </a:solidFill>
              <a:latin typeface="Arial"/>
              <a:ea typeface="+mn-lt"/>
              <a:cs typeface="Arial"/>
            </a:endParaRPr>
          </a:p>
          <a:p>
            <a:pPr marL="571500" indent="-571500" algn="l">
              <a:buFont typeface="Arial"/>
              <a:buChar char="•"/>
            </a:pPr>
            <a:r>
              <a:rPr lang="en-US" b="1" dirty="0">
                <a:solidFill>
                  <a:srgbClr val="542400"/>
                </a:solidFill>
                <a:latin typeface="Arial"/>
                <a:ea typeface="+mn-lt"/>
                <a:cs typeface="Arial"/>
              </a:rPr>
              <a:t>Silence</a:t>
            </a:r>
          </a:p>
          <a:p>
            <a:pPr algn="l"/>
            <a:endParaRPr lang="en-US" b="1" dirty="0">
              <a:solidFill>
                <a:srgbClr val="542400"/>
              </a:solidFill>
              <a:latin typeface="Arial"/>
              <a:ea typeface="+mn-lt"/>
              <a:cs typeface="Arial"/>
            </a:endParaRPr>
          </a:p>
          <a:p>
            <a:pPr marL="571500" indent="-571500" algn="l">
              <a:buFont typeface="Arial"/>
              <a:buChar char="•"/>
            </a:pPr>
            <a:r>
              <a:rPr lang="en-US" b="1" dirty="0">
                <a:solidFill>
                  <a:srgbClr val="542400"/>
                </a:solidFill>
                <a:latin typeface="Arial"/>
                <a:ea typeface="+mn-lt"/>
                <a:cs typeface="Arial"/>
              </a:rPr>
              <a:t>Nonverbal Communication</a:t>
            </a:r>
          </a:p>
          <a:p>
            <a:pPr algn="l"/>
            <a:endParaRPr lang="en-US" b="1" dirty="0">
              <a:solidFill>
                <a:srgbClr val="542400"/>
              </a:solidFill>
              <a:latin typeface="Arial"/>
              <a:ea typeface="+mn-lt"/>
              <a:cs typeface="Arial"/>
            </a:endParaRPr>
          </a:p>
          <a:p>
            <a:pPr marL="571500" indent="-571500" algn="l">
              <a:buFont typeface="Arial"/>
              <a:buChar char="•"/>
            </a:pPr>
            <a:r>
              <a:rPr lang="en-US" b="1" dirty="0">
                <a:solidFill>
                  <a:srgbClr val="542400"/>
                </a:solidFill>
                <a:latin typeface="Arial"/>
                <a:ea typeface="+mn-lt"/>
                <a:cs typeface="Arial"/>
              </a:rPr>
              <a:t>Open-ended Questions </a:t>
            </a:r>
            <a:r>
              <a:rPr lang="en-US" b="1" dirty="0">
                <a:solidFill>
                  <a:srgbClr val="4F2C1D"/>
                </a:solidFill>
                <a:latin typeface="Arial"/>
                <a:ea typeface="+mn-lt"/>
                <a:cs typeface="Arial"/>
              </a:rPr>
              <a:t>                      </a:t>
            </a:r>
            <a:r>
              <a:rPr lang="en-US" b="1" dirty="0">
                <a:solidFill>
                  <a:schemeClr val="accent3"/>
                </a:solidFill>
                <a:latin typeface="Arial"/>
                <a:ea typeface="+mn-lt"/>
                <a:cs typeface="Arial"/>
              </a:rPr>
              <a:t>   </a:t>
            </a:r>
            <a:r>
              <a:rPr lang="en-US" dirty="0">
                <a:solidFill>
                  <a:schemeClr val="accent3"/>
                </a:solidFill>
                <a:latin typeface="Arial"/>
                <a:ea typeface="+mn-lt"/>
                <a:cs typeface="Arial"/>
              </a:rPr>
              <a:t>       </a:t>
            </a:r>
            <a:endParaRPr lang="en-US" dirty="0">
              <a:solidFill>
                <a:schemeClr val="accent3"/>
              </a:solidFill>
              <a:cs typeface="Calibri"/>
            </a:endParaRPr>
          </a:p>
        </p:txBody>
      </p:sp>
    </p:spTree>
    <p:extLst>
      <p:ext uri="{BB962C8B-B14F-4D97-AF65-F5344CB8AC3E}">
        <p14:creationId xmlns:p14="http://schemas.microsoft.com/office/powerpoint/2010/main" val="3987802545"/>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vert="horz" lIns="91440" tIns="45720" rIns="91440" bIns="45720" rtlCol="0" anchor="t">
            <a:normAutofit/>
          </a:bodyPr>
          <a:lstStyle/>
          <a:p>
            <a:pPr marL="974725" lvl="1" indent="0">
              <a:buNone/>
            </a:pPr>
            <a:endParaRPr lang="en-US" sz="4800" b="1">
              <a:solidFill>
                <a:schemeClr val="accent3"/>
              </a:solidFill>
              <a:latin typeface="Arial"/>
              <a:ea typeface="+mn-lt"/>
              <a:cs typeface="+mn-lt"/>
            </a:endParaRPr>
          </a:p>
          <a:p>
            <a:pPr marL="974725" lvl="1" indent="0">
              <a:buNone/>
            </a:pPr>
            <a:br>
              <a:rPr lang="en-US" sz="4800">
                <a:ea typeface="+mn-lt"/>
                <a:cs typeface="+mn-lt"/>
              </a:rPr>
            </a:br>
            <a:endParaRPr lang="en-US" sz="4800">
              <a:ea typeface="+mn-lt"/>
              <a:cs typeface="+mn-lt"/>
            </a:endParaRPr>
          </a:p>
          <a:p>
            <a:pPr marL="0" indent="0">
              <a:buNone/>
            </a:pPr>
            <a:endParaRPr lang="en-US" sz="4800" b="1">
              <a:solidFill>
                <a:srgbClr val="542400"/>
              </a:solidFill>
              <a:cs typeface="Calibri"/>
            </a:endParaRPr>
          </a:p>
          <a:p>
            <a:pPr marL="0" indent="0" algn="ctr">
              <a:buNone/>
            </a:pPr>
            <a:endParaRPr lang="en-US" sz="5400">
              <a:solidFill>
                <a:srgbClr val="542400"/>
              </a:solidFill>
            </a:endParaRPr>
          </a:p>
          <a:p>
            <a:pPr marL="0" indent="0">
              <a:buNone/>
            </a:pPr>
            <a:endParaRPr lang="en-US" sz="4400" b="1">
              <a:solidFill>
                <a:srgbClr val="542400"/>
              </a:solidFill>
            </a:endParaRPr>
          </a:p>
        </p:txBody>
      </p:sp>
      <p:sp>
        <p:nvSpPr>
          <p:cNvPr id="2" name="Title 1"/>
          <p:cNvSpPr>
            <a:spLocks noGrp="1"/>
          </p:cNvSpPr>
          <p:nvPr>
            <p:ph type="title" idx="4294967295"/>
          </p:nvPr>
        </p:nvSpPr>
        <p:spPr>
          <a:xfrm>
            <a:off x="0" y="95250"/>
            <a:ext cx="13342938" cy="1419225"/>
          </a:xfrm>
        </p:spPr>
        <p:txBody>
          <a:bodyPr>
            <a:normAutofit/>
          </a:bodyPr>
          <a:lstStyle/>
          <a:p>
            <a:pPr algn="ctr"/>
            <a:r>
              <a:rPr lang="en-US" sz="6000" b="1">
                <a:solidFill>
                  <a:srgbClr val="542400"/>
                </a:solidFill>
                <a:latin typeface="Arial"/>
                <a:cs typeface="Arial"/>
              </a:rPr>
              <a:t>Activity </a:t>
            </a:r>
            <a:endParaRPr lang="en-US" sz="6000" b="1">
              <a:solidFill>
                <a:srgbClr val="542400"/>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65C85DED-21A4-4E2A-9CCA-287D81B01656}"/>
              </a:ext>
            </a:extLst>
          </p:cNvPr>
          <p:cNvSpPr txBox="1"/>
          <p:nvPr/>
        </p:nvSpPr>
        <p:spPr>
          <a:xfrm>
            <a:off x="797064" y="2031700"/>
            <a:ext cx="11430000" cy="704808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800" dirty="0">
                <a:solidFill>
                  <a:srgbClr val="542400"/>
                </a:solidFill>
                <a:latin typeface="Arial" panose="020B0604020202020204" pitchFamily="34" charset="0"/>
                <a:ea typeface="+mn-lt"/>
                <a:cs typeface="Arial" panose="020B0604020202020204" pitchFamily="34" charset="0"/>
              </a:rPr>
              <a:t>In groups of two or three, discuss your assigned scenario. Using the preparation steps outlined on page one, develop a plan about how you would address the situation, including specific things you would say. Then, we will come back as a large group and a person from each group will role play their response to the scenario. We will begin the “skit” from the point at which you begin to address the issue. ALLIES team members will play the role of the person/people making the problematic comments.</a:t>
            </a:r>
          </a:p>
          <a:p>
            <a:pPr algn="l"/>
            <a:endParaRPr lang="en-US" sz="3200" dirty="0">
              <a:solidFill>
                <a:srgbClr val="542400"/>
              </a:solidFill>
              <a:latin typeface="Calibri" panose="020F0502020204030204"/>
              <a:ea typeface="+mn-lt"/>
              <a:cs typeface="Calibri" panose="020F0502020204030204"/>
            </a:endParaRPr>
          </a:p>
          <a:p>
            <a:pPr algn="l"/>
            <a:r>
              <a:rPr lang="en-US" sz="3200" b="1" dirty="0">
                <a:solidFill>
                  <a:srgbClr val="542400"/>
                </a:solidFill>
                <a:latin typeface="Arial" panose="020B0604020202020204" pitchFamily="34" charset="0"/>
                <a:ea typeface="+mn-lt"/>
                <a:cs typeface="Arial" panose="020B0604020202020204" pitchFamily="34" charset="0"/>
              </a:rPr>
              <a:t>Preparation Steps</a:t>
            </a:r>
          </a:p>
          <a:p>
            <a:pPr algn="l"/>
            <a:r>
              <a:rPr lang="en-US" sz="3200" dirty="0">
                <a:solidFill>
                  <a:srgbClr val="542400"/>
                </a:solidFill>
                <a:latin typeface="Arial" panose="020B0604020202020204" pitchFamily="34" charset="0"/>
                <a:ea typeface="+mn-lt"/>
                <a:cs typeface="Arial" panose="020B0604020202020204" pitchFamily="34" charset="0"/>
              </a:rPr>
              <a:t>1. Establish goals</a:t>
            </a:r>
          </a:p>
          <a:p>
            <a:pPr algn="l"/>
            <a:r>
              <a:rPr lang="en-US" sz="3200" dirty="0">
                <a:solidFill>
                  <a:srgbClr val="542400"/>
                </a:solidFill>
                <a:latin typeface="Arial" panose="020B0604020202020204" pitchFamily="34" charset="0"/>
                <a:ea typeface="+mn-lt"/>
                <a:cs typeface="Arial" panose="020B0604020202020204" pitchFamily="34" charset="0"/>
              </a:rPr>
              <a:t>2. Identify issue(s)</a:t>
            </a:r>
          </a:p>
          <a:p>
            <a:pPr algn="l"/>
            <a:r>
              <a:rPr lang="en-US" sz="3200" dirty="0">
                <a:solidFill>
                  <a:srgbClr val="542400"/>
                </a:solidFill>
                <a:latin typeface="Arial" panose="020B0604020202020204" pitchFamily="34" charset="0"/>
                <a:ea typeface="+mn-lt"/>
                <a:cs typeface="Arial" panose="020B0604020202020204" pitchFamily="34" charset="0"/>
              </a:rPr>
              <a:t>3. Connect issue(s) to impact</a:t>
            </a:r>
          </a:p>
          <a:p>
            <a:pPr algn="l"/>
            <a:r>
              <a:rPr lang="en-US" sz="3200" dirty="0">
                <a:solidFill>
                  <a:srgbClr val="542400"/>
                </a:solidFill>
                <a:latin typeface="Arial" panose="020B0604020202020204" pitchFamily="34" charset="0"/>
                <a:ea typeface="+mn-lt"/>
                <a:cs typeface="Arial" panose="020B0604020202020204" pitchFamily="34" charset="0"/>
              </a:rPr>
              <a:t>4. Reflect on triggers</a:t>
            </a:r>
          </a:p>
          <a:p>
            <a:pPr algn="l"/>
            <a:r>
              <a:rPr lang="en-US" sz="3200" dirty="0">
                <a:solidFill>
                  <a:srgbClr val="542400"/>
                </a:solidFill>
                <a:latin typeface="Arial" panose="020B0604020202020204" pitchFamily="34" charset="0"/>
                <a:ea typeface="+mn-lt"/>
                <a:cs typeface="Arial" panose="020B0604020202020204" pitchFamily="34" charset="0"/>
              </a:rPr>
              <a:t>5. Strategize how to handle triggers</a:t>
            </a:r>
            <a:r>
              <a:rPr lang="en-US" b="1" dirty="0">
                <a:solidFill>
                  <a:srgbClr val="4F2C1D"/>
                </a:solidFill>
                <a:latin typeface="Arial"/>
                <a:ea typeface="+mn-lt"/>
                <a:cs typeface="Arial"/>
              </a:rPr>
              <a:t>                      </a:t>
            </a:r>
            <a:r>
              <a:rPr lang="en-US" b="1" dirty="0">
                <a:solidFill>
                  <a:schemeClr val="accent3"/>
                </a:solidFill>
                <a:latin typeface="Arial"/>
                <a:ea typeface="+mn-lt"/>
                <a:cs typeface="Arial"/>
              </a:rPr>
              <a:t>   </a:t>
            </a:r>
            <a:r>
              <a:rPr lang="en-US" dirty="0">
                <a:solidFill>
                  <a:schemeClr val="accent3"/>
                </a:solidFill>
                <a:latin typeface="Arial"/>
                <a:ea typeface="+mn-lt"/>
                <a:cs typeface="Arial"/>
              </a:rPr>
              <a:t>       </a:t>
            </a:r>
            <a:endParaRPr lang="en-US" dirty="0">
              <a:solidFill>
                <a:schemeClr val="accent3"/>
              </a:solidFill>
              <a:cs typeface="Calibri"/>
            </a:endParaRPr>
          </a:p>
        </p:txBody>
      </p:sp>
    </p:spTree>
    <p:extLst>
      <p:ext uri="{BB962C8B-B14F-4D97-AF65-F5344CB8AC3E}">
        <p14:creationId xmlns:p14="http://schemas.microsoft.com/office/powerpoint/2010/main" val="326149701"/>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vert="horz" lIns="91440" tIns="45720" rIns="91440" bIns="45720" rtlCol="0" anchor="t">
            <a:normAutofit/>
          </a:bodyPr>
          <a:lstStyle/>
          <a:p>
            <a:pPr marL="974725" lvl="1" indent="0">
              <a:buNone/>
            </a:pPr>
            <a:endParaRPr lang="en-US" sz="4800" b="1">
              <a:solidFill>
                <a:schemeClr val="accent3"/>
              </a:solidFill>
              <a:latin typeface="Arial"/>
              <a:ea typeface="+mn-lt"/>
              <a:cs typeface="+mn-lt"/>
            </a:endParaRPr>
          </a:p>
          <a:p>
            <a:pPr marL="974725" lvl="1" indent="0">
              <a:buNone/>
            </a:pPr>
            <a:br>
              <a:rPr lang="en-US" sz="4800">
                <a:ea typeface="+mn-lt"/>
                <a:cs typeface="+mn-lt"/>
              </a:rPr>
            </a:br>
            <a:endParaRPr lang="en-US" sz="4800">
              <a:ea typeface="+mn-lt"/>
              <a:cs typeface="+mn-lt"/>
            </a:endParaRPr>
          </a:p>
          <a:p>
            <a:pPr marL="0" indent="0">
              <a:buNone/>
            </a:pPr>
            <a:endParaRPr lang="en-US" sz="4800" b="1">
              <a:solidFill>
                <a:srgbClr val="542400"/>
              </a:solidFill>
              <a:cs typeface="Calibri"/>
            </a:endParaRPr>
          </a:p>
          <a:p>
            <a:pPr marL="0" indent="0" algn="ctr">
              <a:buNone/>
            </a:pPr>
            <a:endParaRPr lang="en-US" sz="5400">
              <a:solidFill>
                <a:srgbClr val="542400"/>
              </a:solidFill>
            </a:endParaRPr>
          </a:p>
          <a:p>
            <a:pPr marL="0" indent="0">
              <a:buNone/>
            </a:pPr>
            <a:endParaRPr lang="en-US" sz="4400" b="1">
              <a:solidFill>
                <a:srgbClr val="542400"/>
              </a:solidFill>
            </a:endParaRPr>
          </a:p>
        </p:txBody>
      </p:sp>
      <p:sp>
        <p:nvSpPr>
          <p:cNvPr id="2" name="Title 1"/>
          <p:cNvSpPr>
            <a:spLocks noGrp="1"/>
          </p:cNvSpPr>
          <p:nvPr>
            <p:ph type="title" idx="4294967295"/>
          </p:nvPr>
        </p:nvSpPr>
        <p:spPr>
          <a:xfrm>
            <a:off x="0" y="95250"/>
            <a:ext cx="13342938" cy="1419225"/>
          </a:xfrm>
        </p:spPr>
        <p:txBody>
          <a:bodyPr>
            <a:normAutofit/>
          </a:bodyPr>
          <a:lstStyle/>
          <a:p>
            <a:pPr algn="ctr"/>
            <a:r>
              <a:rPr lang="en-US" sz="6000" b="1">
                <a:solidFill>
                  <a:srgbClr val="542400"/>
                </a:solidFill>
                <a:latin typeface="Arial"/>
                <a:cs typeface="Arial"/>
              </a:rPr>
              <a:t>Next Steps</a:t>
            </a:r>
            <a:endParaRPr lang="en-US" sz="6000" b="1">
              <a:solidFill>
                <a:srgbClr val="542400"/>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65C85DED-21A4-4E2A-9CCA-287D81B01656}"/>
              </a:ext>
            </a:extLst>
          </p:cNvPr>
          <p:cNvSpPr txBox="1"/>
          <p:nvPr/>
        </p:nvSpPr>
        <p:spPr>
          <a:xfrm>
            <a:off x="784364" y="2146300"/>
            <a:ext cx="11430000" cy="747897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rgbClr val="F57932"/>
                </a:solidFill>
                <a:latin typeface="Arial"/>
                <a:ea typeface="+mn-lt"/>
                <a:cs typeface="Arial"/>
              </a:rPr>
              <a:t>Expectations for the Fall:</a:t>
            </a:r>
          </a:p>
          <a:p>
            <a:pPr marL="514350" indent="-514350" algn="l">
              <a:buFont typeface="+mj-lt"/>
              <a:buAutoNum type="arabicPeriod"/>
            </a:pPr>
            <a:r>
              <a:rPr lang="en-US" sz="2800" b="1" dirty="0">
                <a:solidFill>
                  <a:srgbClr val="542400"/>
                </a:solidFill>
                <a:latin typeface="Arial"/>
                <a:ea typeface="+mn-lt"/>
                <a:cs typeface="Arial"/>
              </a:rPr>
              <a:t>Send head shots and bios to </a:t>
            </a:r>
            <a:r>
              <a:rPr lang="en-US" sz="2800" b="1" dirty="0">
                <a:solidFill>
                  <a:srgbClr val="4F2C1D"/>
                </a:solidFill>
                <a:latin typeface="Arial"/>
                <a:ea typeface="+mn-lt"/>
                <a:cs typeface="Arial"/>
                <a:hlinkClick r:id="rId3"/>
              </a:rPr>
              <a:t>allies@bgsu.edu</a:t>
            </a:r>
            <a:r>
              <a:rPr lang="en-US" sz="2800" b="1" dirty="0">
                <a:solidFill>
                  <a:srgbClr val="4F2C1D"/>
                </a:solidFill>
                <a:latin typeface="Arial"/>
                <a:ea typeface="+mn-lt"/>
                <a:cs typeface="Arial"/>
              </a:rPr>
              <a:t>. </a:t>
            </a:r>
          </a:p>
          <a:p>
            <a:pPr marL="514350" indent="-514350" algn="l">
              <a:buFont typeface="+mj-lt"/>
              <a:buAutoNum type="arabicPeriod"/>
            </a:pPr>
            <a:r>
              <a:rPr lang="en-US" sz="2800" b="1" dirty="0">
                <a:solidFill>
                  <a:srgbClr val="542400"/>
                </a:solidFill>
                <a:latin typeface="Arial"/>
                <a:ea typeface="+mn-lt"/>
                <a:cs typeface="Arial"/>
              </a:rPr>
              <a:t>Follow BGSU ALLIES on Facebook &amp; Twitter. </a:t>
            </a:r>
          </a:p>
          <a:p>
            <a:pPr marL="514350" indent="-514350" algn="l">
              <a:buFont typeface="+mj-lt"/>
              <a:buAutoNum type="arabicPeriod"/>
            </a:pPr>
            <a:r>
              <a:rPr lang="en-US" sz="2800" b="1" dirty="0">
                <a:solidFill>
                  <a:srgbClr val="542400"/>
                </a:solidFill>
                <a:latin typeface="Arial"/>
                <a:ea typeface="+mn-lt"/>
                <a:cs typeface="Arial"/>
              </a:rPr>
              <a:t>Meet with your Advocates team member(s).</a:t>
            </a:r>
          </a:p>
          <a:p>
            <a:pPr marL="514350" indent="-514350" algn="l">
              <a:buFont typeface="+mj-lt"/>
              <a:buAutoNum type="arabicPeriod"/>
            </a:pPr>
            <a:r>
              <a:rPr lang="en-US" sz="2800" b="1" dirty="0">
                <a:solidFill>
                  <a:srgbClr val="542400"/>
                </a:solidFill>
                <a:latin typeface="Arial"/>
                <a:ea typeface="+mn-lt"/>
                <a:cs typeface="Arial"/>
              </a:rPr>
              <a:t>Reach out to your home units (introductions &amp; needs assessment).</a:t>
            </a:r>
          </a:p>
          <a:p>
            <a:pPr marL="514350" indent="-514350" algn="l">
              <a:buFont typeface="+mj-lt"/>
              <a:buAutoNum type="arabicPeriod"/>
            </a:pPr>
            <a:r>
              <a:rPr lang="en-US" sz="2800" b="1" dirty="0">
                <a:solidFill>
                  <a:srgbClr val="542400"/>
                </a:solidFill>
                <a:latin typeface="Arial"/>
                <a:ea typeface="+mn-lt"/>
                <a:cs typeface="Arial"/>
              </a:rPr>
              <a:t>In December, meet with your ALLIES liaison to discuss key findings from your needs assessment.</a:t>
            </a:r>
          </a:p>
          <a:p>
            <a:endParaRPr lang="en-US" sz="2800" b="1" dirty="0">
              <a:solidFill>
                <a:srgbClr val="4F2C1D"/>
              </a:solidFill>
              <a:latin typeface="Arial"/>
              <a:ea typeface="+mn-lt"/>
              <a:cs typeface="Arial"/>
            </a:endParaRPr>
          </a:p>
          <a:p>
            <a:r>
              <a:rPr lang="en-US" b="1" dirty="0">
                <a:solidFill>
                  <a:srgbClr val="F46E24"/>
                </a:solidFill>
                <a:latin typeface="Arial"/>
                <a:ea typeface="+mn-lt"/>
                <a:cs typeface="Arial"/>
              </a:rPr>
              <a:t>Expectations for the Spring:</a:t>
            </a:r>
          </a:p>
          <a:p>
            <a:pPr marL="514350" indent="-514350" algn="l">
              <a:buFont typeface="+mj-lt"/>
              <a:buAutoNum type="arabicPeriod"/>
            </a:pPr>
            <a:r>
              <a:rPr lang="en-US" sz="2800" b="1" dirty="0">
                <a:solidFill>
                  <a:srgbClr val="542400"/>
                </a:solidFill>
                <a:latin typeface="Arial"/>
                <a:ea typeface="+mn-lt"/>
                <a:cs typeface="Arial"/>
              </a:rPr>
              <a:t>Attend BGSU ALLIES Workshop on January 23, 2020.</a:t>
            </a:r>
          </a:p>
          <a:p>
            <a:pPr marL="514350" indent="-514350" algn="l">
              <a:buFont typeface="+mj-lt"/>
              <a:buAutoNum type="arabicPeriod"/>
            </a:pPr>
            <a:r>
              <a:rPr lang="en-US" sz="2800" b="1" dirty="0">
                <a:solidFill>
                  <a:srgbClr val="542400"/>
                </a:solidFill>
                <a:latin typeface="Arial"/>
                <a:ea typeface="+mn-lt"/>
                <a:cs typeface="Arial"/>
              </a:rPr>
              <a:t>Attend a follow-up Advocates training session.</a:t>
            </a:r>
          </a:p>
          <a:p>
            <a:pPr marL="514350" indent="-514350" algn="l">
              <a:buFont typeface="+mj-lt"/>
              <a:buAutoNum type="arabicPeriod"/>
            </a:pPr>
            <a:r>
              <a:rPr lang="en-US" sz="2800" b="1" dirty="0">
                <a:solidFill>
                  <a:srgbClr val="542400"/>
                </a:solidFill>
                <a:latin typeface="Arial"/>
                <a:ea typeface="+mn-lt"/>
                <a:cs typeface="Arial"/>
              </a:rPr>
              <a:t>Design and facilitate a training session in each of your units.</a:t>
            </a:r>
          </a:p>
          <a:p>
            <a:pPr algn="l"/>
            <a:endParaRPr lang="en-US" sz="2800" b="1" dirty="0">
              <a:solidFill>
                <a:srgbClr val="4F2C1D"/>
              </a:solidFill>
              <a:latin typeface="Arial"/>
              <a:ea typeface="+mn-lt"/>
              <a:cs typeface="Arial"/>
            </a:endParaRPr>
          </a:p>
          <a:p>
            <a:r>
              <a:rPr lang="en-US" b="1" dirty="0">
                <a:solidFill>
                  <a:srgbClr val="F57932"/>
                </a:solidFill>
                <a:latin typeface="Arial"/>
                <a:ea typeface="+mn-lt"/>
                <a:cs typeface="Arial"/>
              </a:rPr>
              <a:t>Evaluations</a:t>
            </a:r>
          </a:p>
          <a:p>
            <a:pPr algn="l"/>
            <a:r>
              <a:rPr lang="en-US" b="1" dirty="0">
                <a:solidFill>
                  <a:srgbClr val="4F2C1D"/>
                </a:solidFill>
                <a:latin typeface="Arial"/>
                <a:ea typeface="+mn-lt"/>
                <a:cs typeface="Arial"/>
              </a:rPr>
              <a:t>                      </a:t>
            </a:r>
            <a:r>
              <a:rPr lang="en-US" b="1" dirty="0">
                <a:solidFill>
                  <a:schemeClr val="accent3"/>
                </a:solidFill>
                <a:latin typeface="Arial"/>
                <a:ea typeface="+mn-lt"/>
                <a:cs typeface="Arial"/>
              </a:rPr>
              <a:t>   </a:t>
            </a:r>
            <a:r>
              <a:rPr lang="en-US" dirty="0">
                <a:solidFill>
                  <a:schemeClr val="accent3"/>
                </a:solidFill>
                <a:latin typeface="Arial"/>
                <a:ea typeface="+mn-lt"/>
                <a:cs typeface="Arial"/>
              </a:rPr>
              <a:t>       </a:t>
            </a:r>
            <a:endParaRPr lang="en-US" dirty="0">
              <a:solidFill>
                <a:schemeClr val="accent3"/>
              </a:solidFill>
              <a:cs typeface="Calibri"/>
            </a:endParaRPr>
          </a:p>
        </p:txBody>
      </p:sp>
      <p:pic>
        <p:nvPicPr>
          <p:cNvPr id="4" name="Picture 3"/>
          <p:cNvPicPr>
            <a:picLocks noChangeAspect="1"/>
          </p:cNvPicPr>
          <p:nvPr/>
        </p:nvPicPr>
        <p:blipFill rotWithShape="1">
          <a:blip r:embed="rId4" cstate="print">
            <a:extLst>
              <a:ext uri="{28A0092B-C50C-407E-A947-70E740481C1C}">
                <a14:useLocalDpi xmlns:a14="http://schemas.microsoft.com/office/drawing/2010/main" val="0"/>
              </a:ext>
            </a:extLst>
          </a:blip>
          <a:srcRect l="19002" t="20083" r="8005" b="19015"/>
          <a:stretch/>
        </p:blipFill>
        <p:spPr>
          <a:xfrm>
            <a:off x="2047165" y="8065572"/>
            <a:ext cx="1999081" cy="1559698"/>
          </a:xfrm>
          <a:prstGeom prst="rect">
            <a:avLst/>
          </a:prstGeom>
        </p:spPr>
      </p:pic>
    </p:spTree>
    <p:extLst>
      <p:ext uri="{BB962C8B-B14F-4D97-AF65-F5344CB8AC3E}">
        <p14:creationId xmlns:p14="http://schemas.microsoft.com/office/powerpoint/2010/main" val="715971763"/>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1024128" y="2286000"/>
            <a:ext cx="10972800" cy="5365300"/>
          </a:xfrm>
        </p:spPr>
        <p:txBody>
          <a:bodyPr>
            <a:normAutofit/>
          </a:bodyPr>
          <a:lstStyle/>
          <a:p>
            <a:pPr marL="914400" indent="-914400">
              <a:buFont typeface="+mj-lt"/>
              <a:buAutoNum type="arabicPeriod"/>
            </a:pPr>
            <a:r>
              <a:rPr lang="en-US" sz="4800" b="1" dirty="0">
                <a:solidFill>
                  <a:srgbClr val="542400"/>
                </a:solidFill>
                <a:latin typeface="Arial" panose="020B0604020202020204" pitchFamily="34" charset="0"/>
                <a:cs typeface="Arial" panose="020B0604020202020204" pitchFamily="34" charset="0"/>
              </a:rPr>
              <a:t>Assessing Units’ Needs &amp; Interests</a:t>
            </a:r>
          </a:p>
          <a:p>
            <a:pPr marL="914400" indent="-914400">
              <a:buFont typeface="+mj-lt"/>
              <a:buAutoNum type="arabicPeriod"/>
            </a:pPr>
            <a:r>
              <a:rPr lang="en-US" sz="4800" b="1" dirty="0">
                <a:solidFill>
                  <a:srgbClr val="542400"/>
                </a:solidFill>
                <a:latin typeface="Arial" panose="020B0604020202020204" pitchFamily="34" charset="0"/>
                <a:cs typeface="Arial" panose="020B0604020202020204" pitchFamily="34" charset="0"/>
              </a:rPr>
              <a:t>(Inter)Active Training</a:t>
            </a:r>
          </a:p>
          <a:p>
            <a:pPr marL="914400" indent="-914400">
              <a:buFont typeface="+mj-lt"/>
              <a:buAutoNum type="arabicPeriod"/>
            </a:pPr>
            <a:r>
              <a:rPr lang="en-US" sz="4800" b="1" dirty="0">
                <a:solidFill>
                  <a:srgbClr val="542400"/>
                </a:solidFill>
                <a:latin typeface="Arial" panose="020B0604020202020204" pitchFamily="34" charset="0"/>
                <a:cs typeface="Arial" panose="020B0604020202020204" pitchFamily="34" charset="0"/>
              </a:rPr>
              <a:t>Facilitating Critical Conversations</a:t>
            </a:r>
          </a:p>
          <a:p>
            <a:pPr marL="914400" indent="-914400">
              <a:buFont typeface="+mj-lt"/>
              <a:buAutoNum type="arabicPeriod"/>
            </a:pPr>
            <a:r>
              <a:rPr lang="en-US" sz="4800" b="1" dirty="0">
                <a:solidFill>
                  <a:srgbClr val="542400"/>
                </a:solidFill>
                <a:latin typeface="Arial" panose="020B0604020202020204" pitchFamily="34" charset="0"/>
                <a:cs typeface="Arial" panose="020B0604020202020204" pitchFamily="34" charset="0"/>
              </a:rPr>
              <a:t>Next Steps &amp; Evaluation</a:t>
            </a:r>
            <a:endParaRPr lang="en-US" sz="4400" dirty="0">
              <a:solidFill>
                <a:srgbClr val="542400"/>
              </a:solidFill>
              <a:latin typeface="Arial" panose="020B0604020202020204" pitchFamily="34" charset="0"/>
              <a:cs typeface="Arial" panose="020B0604020202020204" pitchFamily="34" charset="0"/>
            </a:endParaRPr>
          </a:p>
          <a:p>
            <a:pPr marL="0" indent="0">
              <a:buNone/>
            </a:pPr>
            <a:endParaRPr lang="en-US" sz="4400" dirty="0">
              <a:solidFill>
                <a:srgbClr val="542400"/>
              </a:solidFill>
            </a:endParaRPr>
          </a:p>
          <a:p>
            <a:pPr marL="0" indent="0" algn="ctr">
              <a:buNone/>
            </a:pPr>
            <a:endParaRPr lang="en-US" sz="5400" dirty="0">
              <a:solidFill>
                <a:srgbClr val="542400"/>
              </a:solidFill>
            </a:endParaRPr>
          </a:p>
          <a:p>
            <a:pPr marL="0" indent="0">
              <a:buNone/>
            </a:pPr>
            <a:endParaRPr lang="en-US" sz="4400" b="1" dirty="0">
              <a:solidFill>
                <a:srgbClr val="542400"/>
              </a:solidFill>
            </a:endParaRPr>
          </a:p>
        </p:txBody>
      </p:sp>
      <p:sp>
        <p:nvSpPr>
          <p:cNvPr id="2" name="Title 1"/>
          <p:cNvSpPr>
            <a:spLocks noGrp="1"/>
          </p:cNvSpPr>
          <p:nvPr>
            <p:ph type="title" idx="4294967295"/>
          </p:nvPr>
        </p:nvSpPr>
        <p:spPr>
          <a:xfrm>
            <a:off x="0" y="95250"/>
            <a:ext cx="12816840" cy="1498600"/>
          </a:xfrm>
        </p:spPr>
        <p:txBody>
          <a:bodyPr>
            <a:normAutofit/>
          </a:bodyPr>
          <a:lstStyle/>
          <a:p>
            <a:pPr algn="ctr"/>
            <a:r>
              <a:rPr lang="en-US" sz="7200" b="1" dirty="0">
                <a:solidFill>
                  <a:srgbClr val="542400"/>
                </a:solidFill>
                <a:latin typeface="Arial" panose="020B0604020202020204" pitchFamily="34" charset="0"/>
                <a:cs typeface="Arial" panose="020B0604020202020204" pitchFamily="34" charset="0"/>
              </a:rPr>
              <a:t>Training Session Overview</a:t>
            </a:r>
          </a:p>
        </p:txBody>
      </p:sp>
    </p:spTree>
    <p:extLst>
      <p:ext uri="{BB962C8B-B14F-4D97-AF65-F5344CB8AC3E}">
        <p14:creationId xmlns:p14="http://schemas.microsoft.com/office/powerpoint/2010/main" val="1563452562"/>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CB5FCE8-8823-41FF-AD8C-47EFA58EDFFA}"/>
              </a:ext>
            </a:extLst>
          </p:cNvPr>
          <p:cNvSpPr>
            <a:spLocks noGrp="1"/>
          </p:cNvSpPr>
          <p:nvPr>
            <p:ph type="body" sz="quarter" idx="10"/>
          </p:nvPr>
        </p:nvSpPr>
        <p:spPr>
          <a:xfrm>
            <a:off x="800417" y="1920240"/>
            <a:ext cx="11430000" cy="7399867"/>
          </a:xfrm>
        </p:spPr>
        <p:txBody>
          <a:bodyPr vert="horz" lIns="91440" tIns="45720" rIns="91440" bIns="45720" rtlCol="0" anchor="t">
            <a:normAutofit fontScale="92500" lnSpcReduction="10000"/>
          </a:bodyPr>
          <a:lstStyle/>
          <a:p>
            <a:pPr marL="0" indent="0" algn="ctr">
              <a:buNone/>
            </a:pPr>
            <a:r>
              <a:rPr lang="en-US" sz="5600" b="1" dirty="0">
                <a:solidFill>
                  <a:srgbClr val="F57932"/>
                </a:solidFill>
                <a:latin typeface="Arial"/>
                <a:cs typeface="Calibri"/>
              </a:rPr>
              <a:t>October to early December 2019</a:t>
            </a:r>
          </a:p>
          <a:p>
            <a:pPr marL="324485" indent="-324485"/>
            <a:r>
              <a:rPr lang="en-US" sz="3900" dirty="0">
                <a:solidFill>
                  <a:srgbClr val="542400"/>
                </a:solidFill>
                <a:latin typeface="Arial"/>
                <a:cs typeface="Calibri"/>
              </a:rPr>
              <a:t>Why do Advocates need to start assessing "needs and interests" of faculty members in your units and departments?</a:t>
            </a:r>
            <a:endParaRPr lang="en-US" sz="3900" dirty="0">
              <a:solidFill>
                <a:srgbClr val="542400"/>
              </a:solidFill>
            </a:endParaRPr>
          </a:p>
          <a:p>
            <a:pPr marL="324485" indent="-324485"/>
            <a:r>
              <a:rPr lang="en-US" sz="3900" dirty="0">
                <a:solidFill>
                  <a:srgbClr val="542400"/>
                </a:solidFill>
                <a:latin typeface="Arial"/>
                <a:cs typeface="Calibri"/>
              </a:rPr>
              <a:t>What do Advocates need to ask?</a:t>
            </a:r>
          </a:p>
          <a:p>
            <a:pPr marL="324485" indent="-324485"/>
            <a:r>
              <a:rPr lang="en-US" sz="3900" dirty="0">
                <a:solidFill>
                  <a:srgbClr val="542400"/>
                </a:solidFill>
                <a:latin typeface="Arial"/>
                <a:cs typeface="Calibri"/>
              </a:rPr>
              <a:t>How can Advocates gather data?</a:t>
            </a:r>
          </a:p>
          <a:p>
            <a:pPr marL="1164590" lvl="1" indent="-514350">
              <a:buFont typeface="+mj-lt"/>
              <a:buAutoNum type="arabicPeriod"/>
            </a:pPr>
            <a:r>
              <a:rPr lang="en-US" sz="3000" dirty="0">
                <a:solidFill>
                  <a:srgbClr val="542400"/>
                </a:solidFill>
                <a:latin typeface="Arial"/>
                <a:cs typeface="Calibri"/>
              </a:rPr>
              <a:t>Survey link: </a:t>
            </a:r>
            <a:r>
              <a:rPr lang="en-US" sz="3500" u="sng" dirty="0">
                <a:hlinkClick r:id="rId3"/>
              </a:rPr>
              <a:t>https://www.surveymonkey.com/r/9F7ZT55</a:t>
            </a:r>
            <a:endParaRPr lang="en-US" sz="3500" dirty="0">
              <a:solidFill>
                <a:srgbClr val="542400"/>
              </a:solidFill>
              <a:latin typeface="Arial"/>
              <a:cs typeface="Calibri"/>
            </a:endParaRPr>
          </a:p>
          <a:p>
            <a:pPr marL="1164590" lvl="1" indent="-514350">
              <a:buFont typeface="+mj-lt"/>
              <a:buAutoNum type="arabicPeriod"/>
            </a:pPr>
            <a:r>
              <a:rPr lang="en-US" sz="3000" dirty="0">
                <a:solidFill>
                  <a:srgbClr val="542400"/>
                </a:solidFill>
                <a:latin typeface="Arial"/>
                <a:ea typeface="+mn-lt"/>
                <a:cs typeface="+mn-lt"/>
              </a:rPr>
              <a:t>Email conversation</a:t>
            </a:r>
          </a:p>
          <a:p>
            <a:pPr marL="1164590" lvl="1" indent="-514350">
              <a:buFont typeface="+mj-lt"/>
              <a:buAutoNum type="arabicPeriod"/>
            </a:pPr>
            <a:r>
              <a:rPr lang="en-US" sz="3000" dirty="0">
                <a:solidFill>
                  <a:srgbClr val="542400"/>
                </a:solidFill>
                <a:latin typeface="Arial"/>
                <a:cs typeface="Calibri"/>
              </a:rPr>
              <a:t>One-on-one meeting</a:t>
            </a:r>
          </a:p>
          <a:p>
            <a:pPr marL="1164590" lvl="1" indent="-514350">
              <a:buFont typeface="+mj-lt"/>
              <a:buAutoNum type="arabicPeriod"/>
            </a:pPr>
            <a:r>
              <a:rPr lang="en-US" sz="3000" dirty="0">
                <a:solidFill>
                  <a:srgbClr val="542400"/>
                </a:solidFill>
                <a:latin typeface="Arial"/>
                <a:cs typeface="Calibri"/>
              </a:rPr>
              <a:t>Faculty meeting</a:t>
            </a:r>
          </a:p>
          <a:p>
            <a:pPr marL="1164590" lvl="1" indent="-514350">
              <a:buFont typeface="+mj-lt"/>
              <a:buAutoNum type="arabicPeriod"/>
            </a:pPr>
            <a:r>
              <a:rPr lang="en-US" sz="3000" dirty="0">
                <a:solidFill>
                  <a:srgbClr val="542400"/>
                </a:solidFill>
                <a:latin typeface="Arial"/>
                <a:cs typeface="Calibri"/>
              </a:rPr>
              <a:t>Department events</a:t>
            </a:r>
          </a:p>
          <a:p>
            <a:pPr marL="514360" indent="-514350"/>
            <a:r>
              <a:rPr lang="en-US" sz="3900" dirty="0">
                <a:solidFill>
                  <a:srgbClr val="542400"/>
                </a:solidFill>
                <a:latin typeface="Arial"/>
                <a:cs typeface="Calibri"/>
              </a:rPr>
              <a:t>Meet with your Allies liaison to review key</a:t>
            </a:r>
            <a:br>
              <a:rPr lang="en-US" sz="3900" dirty="0">
                <a:solidFill>
                  <a:srgbClr val="542400"/>
                </a:solidFill>
                <a:latin typeface="Arial"/>
                <a:cs typeface="Calibri"/>
              </a:rPr>
            </a:br>
            <a:r>
              <a:rPr lang="en-US" sz="3900" dirty="0">
                <a:solidFill>
                  <a:srgbClr val="542400"/>
                </a:solidFill>
                <a:latin typeface="Arial"/>
                <a:cs typeface="Calibri"/>
              </a:rPr>
              <a:t>findings in December. </a:t>
            </a:r>
          </a:p>
          <a:p>
            <a:pPr marL="514360" indent="-514350"/>
            <a:r>
              <a:rPr lang="en-US" sz="3900" dirty="0">
                <a:solidFill>
                  <a:srgbClr val="542400"/>
                </a:solidFill>
                <a:latin typeface="Arial"/>
                <a:cs typeface="Calibri"/>
              </a:rPr>
              <a:t>Remember: Title IX Mandatory Reporting</a:t>
            </a:r>
          </a:p>
        </p:txBody>
      </p:sp>
      <p:sp>
        <p:nvSpPr>
          <p:cNvPr id="4" name="Title 1">
            <a:extLst>
              <a:ext uri="{FF2B5EF4-FFF2-40B4-BE49-F238E27FC236}">
                <a16:creationId xmlns:a16="http://schemas.microsoft.com/office/drawing/2014/main" id="{6D459A6F-18B8-4AE5-8F93-7D59FE2E6078}"/>
              </a:ext>
            </a:extLst>
          </p:cNvPr>
          <p:cNvSpPr txBox="1">
            <a:spLocks/>
          </p:cNvSpPr>
          <p:nvPr/>
        </p:nvSpPr>
        <p:spPr>
          <a:xfrm>
            <a:off x="0" y="95250"/>
            <a:ext cx="13342938" cy="1419225"/>
          </a:xfrm>
          <a:prstGeom prst="rect">
            <a:avLst/>
          </a:prstGeom>
        </p:spPr>
        <p:txBody>
          <a:bodyPr vert="horz" lIns="91440" tIns="45720" rIns="91440" bIns="45720" rtlCol="0" anchor="ctr">
            <a:normAutofit fontScale="97500"/>
          </a:bodyPr>
          <a:lstStyle>
            <a:lvl1pPr algn="l" defTabSz="1300460" rtl="0" eaLnBrk="1" latinLnBrk="0" hangingPunct="1">
              <a:lnSpc>
                <a:spcPct val="90000"/>
              </a:lnSpc>
              <a:spcBef>
                <a:spcPct val="0"/>
              </a:spcBef>
              <a:buNone/>
              <a:defRPr sz="6258" kern="1200">
                <a:solidFill>
                  <a:schemeClr val="tx1"/>
                </a:solidFill>
                <a:latin typeface="+mj-lt"/>
                <a:ea typeface="+mj-ea"/>
                <a:cs typeface="+mj-cs"/>
              </a:defRPr>
            </a:lvl1pPr>
          </a:lstStyle>
          <a:p>
            <a:pPr algn="ctr"/>
            <a:r>
              <a:rPr lang="en-US" sz="6000" b="1" dirty="0">
                <a:solidFill>
                  <a:srgbClr val="542400"/>
                </a:solidFill>
                <a:latin typeface="Arial"/>
                <a:cs typeface="Arial"/>
              </a:rPr>
              <a:t>Assessing Needs and Interests  </a:t>
            </a:r>
            <a:endParaRPr lang="en-US" sz="6000" b="1" dirty="0">
              <a:solidFill>
                <a:srgbClr val="5424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006154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635000" y="2859295"/>
            <a:ext cx="10972800" cy="4504621"/>
          </a:xfrm>
        </p:spPr>
        <p:txBody>
          <a:bodyPr>
            <a:noAutofit/>
          </a:bodyPr>
          <a:lstStyle/>
          <a:p>
            <a:pPr marL="914400" indent="-914400">
              <a:buFont typeface="+mj-lt"/>
              <a:buAutoNum type="arabicPeriod"/>
            </a:pPr>
            <a:r>
              <a:rPr lang="en-US" sz="4200" b="1" dirty="0">
                <a:solidFill>
                  <a:srgbClr val="542400"/>
                </a:solidFill>
                <a:latin typeface="Arial" panose="020B0604020202020204" pitchFamily="34" charset="0"/>
                <a:cs typeface="Arial" panose="020B0604020202020204" pitchFamily="34" charset="0"/>
              </a:rPr>
              <a:t>The Big Picture</a:t>
            </a:r>
          </a:p>
          <a:p>
            <a:pPr marL="914400" indent="-914400">
              <a:buFont typeface="+mj-lt"/>
              <a:buAutoNum type="arabicPeriod"/>
            </a:pPr>
            <a:r>
              <a:rPr lang="en-US" sz="4200" b="1" dirty="0">
                <a:solidFill>
                  <a:srgbClr val="542400"/>
                </a:solidFill>
                <a:latin typeface="Arial" panose="020B0604020202020204" pitchFamily="34" charset="0"/>
                <a:cs typeface="Arial" panose="020B0604020202020204" pitchFamily="34" charset="0"/>
              </a:rPr>
              <a:t>Articulating Objectives</a:t>
            </a:r>
          </a:p>
          <a:p>
            <a:pPr marL="914400" indent="-914400">
              <a:buFont typeface="+mj-lt"/>
              <a:buAutoNum type="arabicPeriod"/>
            </a:pPr>
            <a:r>
              <a:rPr lang="en-US" sz="4200" b="1" dirty="0">
                <a:solidFill>
                  <a:srgbClr val="542400"/>
                </a:solidFill>
                <a:latin typeface="Arial" panose="020B0604020202020204" pitchFamily="34" charset="0"/>
                <a:cs typeface="Arial" panose="020B0604020202020204" pitchFamily="34" charset="0"/>
              </a:rPr>
              <a:t>Expanding Our Toolkits</a:t>
            </a:r>
          </a:p>
          <a:p>
            <a:pPr marL="914400" indent="-914400">
              <a:buFont typeface="+mj-lt"/>
              <a:buAutoNum type="arabicPeriod"/>
            </a:pPr>
            <a:r>
              <a:rPr lang="en-US" sz="4200" b="1" dirty="0">
                <a:solidFill>
                  <a:srgbClr val="542400"/>
                </a:solidFill>
                <a:latin typeface="Arial" panose="020B0604020202020204" pitchFamily="34" charset="0"/>
                <a:cs typeface="Arial" panose="020B0604020202020204" pitchFamily="34" charset="0"/>
              </a:rPr>
              <a:t>Setting It Up for Success</a:t>
            </a:r>
          </a:p>
          <a:p>
            <a:pPr marL="914400" indent="-914400">
              <a:buFont typeface="+mj-lt"/>
              <a:buAutoNum type="arabicPeriod"/>
            </a:pPr>
            <a:r>
              <a:rPr lang="en-US" sz="4200" b="1" dirty="0">
                <a:solidFill>
                  <a:srgbClr val="542400"/>
                </a:solidFill>
                <a:latin typeface="Arial" panose="020B0604020202020204" pitchFamily="34" charset="0"/>
                <a:cs typeface="Arial" panose="020B0604020202020204" pitchFamily="34" charset="0"/>
              </a:rPr>
              <a:t>Debriefing/Discussing</a:t>
            </a:r>
          </a:p>
          <a:p>
            <a:pPr marL="914400" indent="-914400">
              <a:buFont typeface="+mj-lt"/>
              <a:buAutoNum type="arabicPeriod"/>
            </a:pPr>
            <a:r>
              <a:rPr lang="en-US" sz="4200" b="1" dirty="0">
                <a:solidFill>
                  <a:srgbClr val="542400"/>
                </a:solidFill>
                <a:latin typeface="Arial" panose="020B0604020202020204" pitchFamily="34" charset="0"/>
                <a:cs typeface="Arial" panose="020B0604020202020204" pitchFamily="34" charset="0"/>
              </a:rPr>
              <a:t>Follow-Up</a:t>
            </a:r>
            <a:endParaRPr lang="en-US" sz="4200" dirty="0">
              <a:solidFill>
                <a:srgbClr val="542400"/>
              </a:solidFill>
              <a:latin typeface="Arial" panose="020B0604020202020204" pitchFamily="34" charset="0"/>
              <a:cs typeface="Arial" panose="020B0604020202020204" pitchFamily="34" charset="0"/>
            </a:endParaRPr>
          </a:p>
        </p:txBody>
      </p:sp>
      <p:sp>
        <p:nvSpPr>
          <p:cNvPr id="2" name="Title 1"/>
          <p:cNvSpPr>
            <a:spLocks noGrp="1"/>
          </p:cNvSpPr>
          <p:nvPr>
            <p:ph type="title" idx="4294967295"/>
          </p:nvPr>
        </p:nvSpPr>
        <p:spPr>
          <a:xfrm>
            <a:off x="0" y="95250"/>
            <a:ext cx="12816840" cy="1498600"/>
          </a:xfrm>
        </p:spPr>
        <p:txBody>
          <a:bodyPr>
            <a:normAutofit/>
          </a:bodyPr>
          <a:lstStyle/>
          <a:p>
            <a:pPr algn="ctr"/>
            <a:r>
              <a:rPr lang="en-US" sz="7200" b="1" dirty="0">
                <a:solidFill>
                  <a:srgbClr val="542400"/>
                </a:solidFill>
                <a:latin typeface="Arial" panose="020B0604020202020204" pitchFamily="34" charset="0"/>
                <a:cs typeface="Arial" panose="020B0604020202020204" pitchFamily="34" charset="0"/>
              </a:rPr>
              <a:t>(Inter)Active Training</a:t>
            </a:r>
          </a:p>
        </p:txBody>
      </p:sp>
      <p:pic>
        <p:nvPicPr>
          <p:cNvPr id="5" name="Picture 4" descr="Six colorful interlocking puzzle pieces" title="Puzzle Pieces">
            <a:extLst>
              <a:ext uri="{FF2B5EF4-FFF2-40B4-BE49-F238E27FC236}">
                <a16:creationId xmlns:a16="http://schemas.microsoft.com/office/drawing/2014/main" id="{5377BF16-E008-4F35-BA99-CD9B1C5A5BD8}"/>
              </a:ext>
            </a:extLst>
          </p:cNvPr>
          <p:cNvPicPr>
            <a:picLocks noChangeAspect="1"/>
          </p:cNvPicPr>
          <p:nvPr/>
        </p:nvPicPr>
        <p:blipFill rotWithShape="1">
          <a:blip r:embed="rId3">
            <a:extLst>
              <a:ext uri="{28A0092B-C50C-407E-A947-70E740481C1C}">
                <a14:useLocalDpi xmlns:a14="http://schemas.microsoft.com/office/drawing/2010/main" val="0"/>
              </a:ext>
            </a:extLst>
          </a:blip>
          <a:srcRect l="-1356" t="-1356" r="1231" b="13847"/>
          <a:stretch/>
        </p:blipFill>
        <p:spPr>
          <a:xfrm rot="5400000">
            <a:off x="7559432" y="3122735"/>
            <a:ext cx="5834912" cy="3977741"/>
          </a:xfrm>
          <a:prstGeom prst="rect">
            <a:avLst/>
          </a:prstGeom>
        </p:spPr>
      </p:pic>
    </p:spTree>
    <p:extLst>
      <p:ext uri="{BB962C8B-B14F-4D97-AF65-F5344CB8AC3E}">
        <p14:creationId xmlns:p14="http://schemas.microsoft.com/office/powerpoint/2010/main" val="1730101914"/>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0" y="2687747"/>
            <a:ext cx="12816840" cy="5365300"/>
          </a:xfrm>
        </p:spPr>
        <p:txBody>
          <a:bodyPr>
            <a:normAutofit/>
          </a:bodyPr>
          <a:lstStyle/>
          <a:p>
            <a:pPr marL="0" indent="0" algn="ctr">
              <a:buNone/>
            </a:pPr>
            <a:endParaRPr lang="en-US" sz="5400">
              <a:solidFill>
                <a:srgbClr val="542400"/>
              </a:solidFill>
            </a:endParaRPr>
          </a:p>
          <a:p>
            <a:pPr marL="0" indent="0">
              <a:buNone/>
            </a:pPr>
            <a:endParaRPr lang="en-US" sz="4400" b="1">
              <a:solidFill>
                <a:srgbClr val="542400"/>
              </a:solidFill>
            </a:endParaRPr>
          </a:p>
        </p:txBody>
      </p:sp>
      <p:sp>
        <p:nvSpPr>
          <p:cNvPr id="2" name="Title 1"/>
          <p:cNvSpPr>
            <a:spLocks noGrp="1"/>
          </p:cNvSpPr>
          <p:nvPr>
            <p:ph type="title" idx="4294967295"/>
          </p:nvPr>
        </p:nvSpPr>
        <p:spPr>
          <a:xfrm>
            <a:off x="0" y="95250"/>
            <a:ext cx="12816840" cy="1498600"/>
          </a:xfrm>
        </p:spPr>
        <p:txBody>
          <a:bodyPr>
            <a:normAutofit/>
          </a:bodyPr>
          <a:lstStyle/>
          <a:p>
            <a:pPr algn="ctr"/>
            <a:r>
              <a:rPr lang="en-US" sz="7200" b="1" dirty="0">
                <a:solidFill>
                  <a:srgbClr val="542400"/>
                </a:solidFill>
                <a:latin typeface="Arial" panose="020B0604020202020204" pitchFamily="34" charset="0"/>
                <a:cs typeface="Arial" panose="020B0604020202020204" pitchFamily="34" charset="0"/>
              </a:rPr>
              <a:t>I. The Big Picture</a:t>
            </a:r>
          </a:p>
        </p:txBody>
      </p:sp>
      <p:graphicFrame>
        <p:nvGraphicFramePr>
          <p:cNvPr id="4" name="Diagram 3">
            <a:extLst>
              <a:ext uri="{FF2B5EF4-FFF2-40B4-BE49-F238E27FC236}">
                <a16:creationId xmlns:a16="http://schemas.microsoft.com/office/drawing/2014/main" id="{613C6405-5270-4972-99FF-7D6DF49C9C51}"/>
              </a:ext>
            </a:extLst>
          </p:cNvPr>
          <p:cNvGraphicFramePr/>
          <p:nvPr>
            <p:extLst>
              <p:ext uri="{D42A27DB-BD31-4B8C-83A1-F6EECF244321}">
                <p14:modId xmlns:p14="http://schemas.microsoft.com/office/powerpoint/2010/main" val="1781895687"/>
              </p:ext>
            </p:extLst>
          </p:nvPr>
        </p:nvGraphicFramePr>
        <p:xfrm>
          <a:off x="1490870" y="1986844"/>
          <a:ext cx="10217426" cy="70180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76028818"/>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787400" y="2146852"/>
            <a:ext cx="11430000" cy="5906195"/>
          </a:xfrm>
        </p:spPr>
        <p:txBody>
          <a:bodyPr>
            <a:normAutofit/>
          </a:bodyPr>
          <a:lstStyle/>
          <a:p>
            <a:pPr marL="0" indent="0" algn="ctr">
              <a:spcAft>
                <a:spcPts val="1200"/>
              </a:spcAft>
              <a:buNone/>
            </a:pPr>
            <a:r>
              <a:rPr lang="en-US" sz="5400" b="1" dirty="0">
                <a:solidFill>
                  <a:srgbClr val="F57932"/>
                </a:solidFill>
                <a:latin typeface="Arial" panose="020B0604020202020204" pitchFamily="34" charset="0"/>
                <a:cs typeface="Arial" panose="020B0604020202020204" pitchFamily="34" charset="0"/>
              </a:rPr>
              <a:t>A Hypothetical Timetable</a:t>
            </a:r>
          </a:p>
          <a:p>
            <a:pPr marL="0" indent="0" defTabSz="668338">
              <a:buNone/>
            </a:pPr>
            <a:r>
              <a:rPr lang="en-US" sz="4200" dirty="0">
                <a:solidFill>
                  <a:srgbClr val="542400"/>
                </a:solidFill>
                <a:latin typeface="Arial" panose="020B0604020202020204" pitchFamily="34" charset="0"/>
                <a:cs typeface="Arial" panose="020B0604020202020204" pitchFamily="34" charset="0"/>
              </a:rPr>
              <a:t>1:00-1:10	Introductions, Overview</a:t>
            </a:r>
          </a:p>
          <a:p>
            <a:pPr marL="0" indent="0" defTabSz="668338">
              <a:buNone/>
            </a:pPr>
            <a:r>
              <a:rPr lang="en-US" sz="4200" dirty="0">
                <a:solidFill>
                  <a:srgbClr val="542400"/>
                </a:solidFill>
                <a:latin typeface="Arial" panose="020B0604020202020204" pitchFamily="34" charset="0"/>
                <a:cs typeface="Arial" panose="020B0604020202020204" pitchFamily="34" charset="0"/>
              </a:rPr>
              <a:t>1:10-1:15	Ground Rules</a:t>
            </a:r>
          </a:p>
          <a:p>
            <a:pPr marL="0" indent="0" defTabSz="668338">
              <a:buNone/>
            </a:pPr>
            <a:r>
              <a:rPr lang="en-US" sz="4200" dirty="0">
                <a:solidFill>
                  <a:srgbClr val="542400"/>
                </a:solidFill>
                <a:latin typeface="Arial" panose="020B0604020202020204" pitchFamily="34" charset="0"/>
                <a:cs typeface="Arial" panose="020B0604020202020204" pitchFamily="34" charset="0"/>
              </a:rPr>
              <a:t>1:15-1:20	Short Interactive Lecture</a:t>
            </a:r>
          </a:p>
          <a:p>
            <a:pPr marL="0" indent="0" defTabSz="668338">
              <a:buNone/>
            </a:pPr>
            <a:r>
              <a:rPr lang="en-US" sz="4200" dirty="0">
                <a:solidFill>
                  <a:srgbClr val="542400"/>
                </a:solidFill>
                <a:latin typeface="Arial" panose="020B0604020202020204" pitchFamily="34" charset="0"/>
                <a:cs typeface="Arial" panose="020B0604020202020204" pitchFamily="34" charset="0"/>
              </a:rPr>
              <a:t>1:20-1:35	Training Application or Activity</a:t>
            </a:r>
          </a:p>
          <a:p>
            <a:pPr marL="0" indent="0" defTabSz="668338">
              <a:buNone/>
            </a:pPr>
            <a:r>
              <a:rPr lang="en-US" sz="4200" dirty="0">
                <a:solidFill>
                  <a:srgbClr val="542400"/>
                </a:solidFill>
                <a:latin typeface="Arial" panose="020B0604020202020204" pitchFamily="34" charset="0"/>
                <a:cs typeface="Arial" panose="020B0604020202020204" pitchFamily="34" charset="0"/>
              </a:rPr>
              <a:t>1:35-1:50	Debriefing</a:t>
            </a:r>
          </a:p>
          <a:p>
            <a:pPr marL="0" indent="0" defTabSz="668338">
              <a:buNone/>
            </a:pPr>
            <a:r>
              <a:rPr lang="en-US" sz="4200" dirty="0">
                <a:solidFill>
                  <a:srgbClr val="542400"/>
                </a:solidFill>
                <a:latin typeface="Arial" panose="020B0604020202020204" pitchFamily="34" charset="0"/>
                <a:cs typeface="Arial" panose="020B0604020202020204" pitchFamily="34" charset="0"/>
              </a:rPr>
              <a:t>1:50-2:00	Summary, Next Steps, &amp; Evaluation</a:t>
            </a:r>
          </a:p>
        </p:txBody>
      </p:sp>
      <p:sp>
        <p:nvSpPr>
          <p:cNvPr id="2" name="Title 1"/>
          <p:cNvSpPr>
            <a:spLocks noGrp="1"/>
          </p:cNvSpPr>
          <p:nvPr>
            <p:ph type="title" idx="4294967295"/>
          </p:nvPr>
        </p:nvSpPr>
        <p:spPr>
          <a:xfrm>
            <a:off x="0" y="95250"/>
            <a:ext cx="12816840" cy="1498600"/>
          </a:xfrm>
        </p:spPr>
        <p:txBody>
          <a:bodyPr>
            <a:normAutofit/>
          </a:bodyPr>
          <a:lstStyle/>
          <a:p>
            <a:pPr algn="ctr"/>
            <a:r>
              <a:rPr lang="en-US" sz="7200" b="1">
                <a:solidFill>
                  <a:srgbClr val="542400"/>
                </a:solidFill>
                <a:latin typeface="Arial" panose="020B0604020202020204" pitchFamily="34" charset="0"/>
                <a:cs typeface="Arial" panose="020B0604020202020204" pitchFamily="34" charset="0"/>
              </a:rPr>
              <a:t>I. The Big Picture</a:t>
            </a:r>
          </a:p>
        </p:txBody>
      </p:sp>
    </p:spTree>
    <p:extLst>
      <p:ext uri="{BB962C8B-B14F-4D97-AF65-F5344CB8AC3E}">
        <p14:creationId xmlns:p14="http://schemas.microsoft.com/office/powerpoint/2010/main" val="1543904618"/>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787400" y="1948070"/>
            <a:ext cx="11430000" cy="7176052"/>
          </a:xfrm>
        </p:spPr>
        <p:txBody>
          <a:bodyPr>
            <a:normAutofit fontScale="92500" lnSpcReduction="10000"/>
          </a:bodyPr>
          <a:lstStyle/>
          <a:p>
            <a:r>
              <a:rPr lang="en-US" sz="5200" b="1" dirty="0">
                <a:solidFill>
                  <a:srgbClr val="542400"/>
                </a:solidFill>
                <a:latin typeface="Arial" panose="020B0604020202020204" pitchFamily="34" charset="0"/>
                <a:cs typeface="Arial" panose="020B0604020202020204" pitchFamily="34" charset="0"/>
              </a:rPr>
              <a:t>Based on needs assessment</a:t>
            </a:r>
          </a:p>
          <a:p>
            <a:r>
              <a:rPr lang="en-US" sz="5200" b="1" dirty="0">
                <a:solidFill>
                  <a:srgbClr val="542400"/>
                </a:solidFill>
                <a:latin typeface="Arial" panose="020B0604020202020204" pitchFamily="34" charset="0"/>
                <a:cs typeface="Arial" panose="020B0604020202020204" pitchFamily="34" charset="0"/>
              </a:rPr>
              <a:t>S(M)ART: Outcome-oriented</a:t>
            </a:r>
          </a:p>
          <a:p>
            <a:pPr marL="0" indent="0">
              <a:buNone/>
            </a:pPr>
            <a:endParaRPr lang="en-US" sz="5400" b="1" dirty="0">
              <a:solidFill>
                <a:srgbClr val="542400"/>
              </a:solidFill>
              <a:latin typeface="Arial" panose="020B0604020202020204" pitchFamily="34" charset="0"/>
              <a:cs typeface="Arial" panose="020B0604020202020204" pitchFamily="34" charset="0"/>
            </a:endParaRPr>
          </a:p>
          <a:p>
            <a:pPr marL="0" indent="0" algn="ctr">
              <a:buNone/>
            </a:pPr>
            <a:r>
              <a:rPr lang="en-US" sz="5200" b="1" dirty="0">
                <a:solidFill>
                  <a:srgbClr val="F57932"/>
                </a:solidFill>
                <a:latin typeface="Arial" panose="020B0604020202020204" pitchFamily="34" charset="0"/>
                <a:cs typeface="Arial" panose="020B0604020202020204" pitchFamily="34" charset="0"/>
              </a:rPr>
              <a:t>Examples (Pick One):</a:t>
            </a:r>
          </a:p>
          <a:p>
            <a:pPr marL="0" indent="0" algn="ctr">
              <a:spcAft>
                <a:spcPts val="1200"/>
              </a:spcAft>
              <a:buNone/>
            </a:pPr>
            <a:r>
              <a:rPr lang="en-US" sz="3200" b="1" i="1" dirty="0">
                <a:solidFill>
                  <a:srgbClr val="F57932"/>
                </a:solidFill>
                <a:latin typeface="Arial" panose="020B0604020202020204" pitchFamily="34" charset="0"/>
                <a:cs typeface="Arial" panose="020B0604020202020204" pitchFamily="34" charset="0"/>
              </a:rPr>
              <a:t>In a 60-minute training session, faculty should be able to….</a:t>
            </a:r>
          </a:p>
          <a:p>
            <a:pPr marL="457200" indent="-457200">
              <a:buFont typeface="Wingdings" panose="05000000000000000000" pitchFamily="2" charset="2"/>
              <a:buChar char="ü"/>
            </a:pPr>
            <a:r>
              <a:rPr lang="en-US" sz="3500" b="1" dirty="0">
                <a:solidFill>
                  <a:srgbClr val="542400"/>
                </a:solidFill>
                <a:latin typeface="Arial" panose="020B0604020202020204" pitchFamily="34" charset="0"/>
                <a:cs typeface="Arial" panose="020B0604020202020204" pitchFamily="34" charset="0"/>
              </a:rPr>
              <a:t>Define privilege &amp; identify different forms of privilege they experience</a:t>
            </a:r>
          </a:p>
          <a:p>
            <a:pPr marL="457200" indent="-457200">
              <a:buFont typeface="Wingdings" panose="05000000000000000000" pitchFamily="2" charset="2"/>
              <a:buChar char="ü"/>
            </a:pPr>
            <a:r>
              <a:rPr lang="en-US" sz="3500" b="1" dirty="0">
                <a:solidFill>
                  <a:srgbClr val="542400"/>
                </a:solidFill>
                <a:latin typeface="Arial" panose="020B0604020202020204" pitchFamily="34" charset="0"/>
                <a:cs typeface="Arial" panose="020B0604020202020204" pitchFamily="34" charset="0"/>
              </a:rPr>
              <a:t>Define microaggressions &amp; identify microaggressions in everyday faculty life</a:t>
            </a:r>
          </a:p>
          <a:p>
            <a:pPr marL="457200" indent="-457200">
              <a:buFont typeface="Wingdings" panose="05000000000000000000" pitchFamily="2" charset="2"/>
              <a:buChar char="ü"/>
            </a:pPr>
            <a:r>
              <a:rPr lang="en-US" sz="3500" b="1" dirty="0">
                <a:solidFill>
                  <a:srgbClr val="542400"/>
                </a:solidFill>
                <a:latin typeface="Arial" panose="020B0604020202020204" pitchFamily="34" charset="0"/>
                <a:cs typeface="Arial" panose="020B0604020202020204" pitchFamily="34" charset="0"/>
              </a:rPr>
              <a:t>Describe and practice 3 everyday ally actions</a:t>
            </a:r>
          </a:p>
          <a:p>
            <a:pPr marL="0" indent="0">
              <a:buNone/>
            </a:pPr>
            <a:endParaRPr lang="en-US" sz="4400" b="1" dirty="0">
              <a:solidFill>
                <a:srgbClr val="542400"/>
              </a:solidFill>
            </a:endParaRPr>
          </a:p>
        </p:txBody>
      </p:sp>
      <p:sp>
        <p:nvSpPr>
          <p:cNvPr id="2" name="Title 1"/>
          <p:cNvSpPr>
            <a:spLocks noGrp="1"/>
          </p:cNvSpPr>
          <p:nvPr>
            <p:ph type="title" idx="4294967295"/>
          </p:nvPr>
        </p:nvSpPr>
        <p:spPr>
          <a:xfrm>
            <a:off x="0" y="95250"/>
            <a:ext cx="12816840" cy="1498600"/>
          </a:xfrm>
        </p:spPr>
        <p:txBody>
          <a:bodyPr>
            <a:normAutofit/>
          </a:bodyPr>
          <a:lstStyle/>
          <a:p>
            <a:pPr algn="ctr"/>
            <a:r>
              <a:rPr lang="en-US" sz="7200" b="1">
                <a:solidFill>
                  <a:srgbClr val="542400"/>
                </a:solidFill>
                <a:latin typeface="Arial" panose="020B0604020202020204" pitchFamily="34" charset="0"/>
                <a:cs typeface="Arial" panose="020B0604020202020204" pitchFamily="34" charset="0"/>
              </a:rPr>
              <a:t>II. Articulating Objectives</a:t>
            </a:r>
          </a:p>
        </p:txBody>
      </p:sp>
      <p:pic>
        <p:nvPicPr>
          <p:cNvPr id="7" name="Picture 6" descr="Red and white bullseye target with an arrow in the center" title="Bullseye">
            <a:extLst>
              <a:ext uri="{FF2B5EF4-FFF2-40B4-BE49-F238E27FC236}">
                <a16:creationId xmlns:a16="http://schemas.microsoft.com/office/drawing/2014/main" id="{57CEEA90-B2E0-4A0C-950B-997EF39580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71702" y="2305877"/>
            <a:ext cx="2491410" cy="1868558"/>
          </a:xfrm>
          <a:prstGeom prst="rect">
            <a:avLst/>
          </a:prstGeom>
        </p:spPr>
      </p:pic>
    </p:spTree>
    <p:extLst>
      <p:ext uri="{BB962C8B-B14F-4D97-AF65-F5344CB8AC3E}">
        <p14:creationId xmlns:p14="http://schemas.microsoft.com/office/powerpoint/2010/main" val="1616526142"/>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774700" y="2286000"/>
            <a:ext cx="11430000" cy="6102626"/>
          </a:xfrm>
        </p:spPr>
        <p:txBody>
          <a:bodyPr>
            <a:normAutofit/>
          </a:bodyPr>
          <a:lstStyle/>
          <a:p>
            <a:pPr marL="0" indent="0" algn="ctr">
              <a:buNone/>
            </a:pPr>
            <a:r>
              <a:rPr lang="en-US" sz="4800" b="1" dirty="0">
                <a:solidFill>
                  <a:srgbClr val="542400"/>
                </a:solidFill>
                <a:latin typeface="Arial" panose="020B0604020202020204" pitchFamily="34" charset="0"/>
                <a:cs typeface="Arial" panose="020B0604020202020204" pitchFamily="34" charset="0"/>
              </a:rPr>
              <a:t>Advocates have many tools and techniques to engage trainees and facilitate active training.</a:t>
            </a:r>
          </a:p>
          <a:p>
            <a:pPr marL="0" indent="0" algn="ctr">
              <a:buNone/>
            </a:pPr>
            <a:r>
              <a:rPr lang="en-US" sz="4800" b="1" dirty="0">
                <a:solidFill>
                  <a:srgbClr val="542400"/>
                </a:solidFill>
                <a:latin typeface="Arial" panose="020B0604020202020204" pitchFamily="34" charset="0"/>
                <a:cs typeface="Arial" panose="020B0604020202020204" pitchFamily="34" charset="0"/>
              </a:rPr>
              <a:t>(See handout)</a:t>
            </a:r>
          </a:p>
        </p:txBody>
      </p:sp>
      <p:sp>
        <p:nvSpPr>
          <p:cNvPr id="2" name="Title 1"/>
          <p:cNvSpPr>
            <a:spLocks noGrp="1"/>
          </p:cNvSpPr>
          <p:nvPr>
            <p:ph type="title" idx="4294967295"/>
          </p:nvPr>
        </p:nvSpPr>
        <p:spPr>
          <a:xfrm>
            <a:off x="0" y="95250"/>
            <a:ext cx="12816840" cy="1498600"/>
          </a:xfrm>
        </p:spPr>
        <p:txBody>
          <a:bodyPr>
            <a:normAutofit/>
          </a:bodyPr>
          <a:lstStyle/>
          <a:p>
            <a:pPr algn="ctr"/>
            <a:r>
              <a:rPr lang="en-US" sz="7200" b="1">
                <a:solidFill>
                  <a:srgbClr val="542400"/>
                </a:solidFill>
                <a:latin typeface="Arial" panose="020B0604020202020204" pitchFamily="34" charset="0"/>
                <a:cs typeface="Arial" panose="020B0604020202020204" pitchFamily="34" charset="0"/>
              </a:rPr>
              <a:t>III. Expanding our Toolkits</a:t>
            </a:r>
          </a:p>
        </p:txBody>
      </p:sp>
      <p:pic>
        <p:nvPicPr>
          <p:cNvPr id="5" name="Picture 4" descr="Image of toolbox with various tools and hardware within it" title="Toolbox">
            <a:extLst>
              <a:ext uri="{FF2B5EF4-FFF2-40B4-BE49-F238E27FC236}">
                <a16:creationId xmlns:a16="http://schemas.microsoft.com/office/drawing/2014/main" id="{1BD43F1A-36D7-4E62-90D3-50170F7CC23B}"/>
              </a:ext>
            </a:extLst>
          </p:cNvPr>
          <p:cNvPicPr>
            <a:picLocks noChangeAspect="1"/>
          </p:cNvPicPr>
          <p:nvPr/>
        </p:nvPicPr>
        <p:blipFill rotWithShape="1">
          <a:blip r:embed="rId3">
            <a:extLst>
              <a:ext uri="{28A0092B-C50C-407E-A947-70E740481C1C}">
                <a14:useLocalDpi xmlns:a14="http://schemas.microsoft.com/office/drawing/2010/main" val="0"/>
              </a:ext>
            </a:extLst>
          </a:blip>
          <a:srcRect t="17595" b="20649"/>
          <a:stretch/>
        </p:blipFill>
        <p:spPr>
          <a:xfrm>
            <a:off x="3540583" y="5656950"/>
            <a:ext cx="5938873" cy="3667611"/>
          </a:xfrm>
          <a:prstGeom prst="rect">
            <a:avLst/>
          </a:prstGeom>
        </p:spPr>
      </p:pic>
    </p:spTree>
    <p:extLst>
      <p:ext uri="{BB962C8B-B14F-4D97-AF65-F5344CB8AC3E}">
        <p14:creationId xmlns:p14="http://schemas.microsoft.com/office/powerpoint/2010/main" val="3101619306"/>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774700" y="2286000"/>
            <a:ext cx="11430000" cy="6500192"/>
          </a:xfrm>
        </p:spPr>
        <p:txBody>
          <a:bodyPr>
            <a:normAutofit/>
          </a:bodyPr>
          <a:lstStyle/>
          <a:p>
            <a:pPr marL="457200" indent="-457200"/>
            <a:r>
              <a:rPr lang="en-US" sz="4200" b="1" dirty="0">
                <a:solidFill>
                  <a:srgbClr val="542400"/>
                </a:solidFill>
                <a:latin typeface="Arial" panose="020B0604020202020204" pitchFamily="34" charset="0"/>
                <a:cs typeface="Arial" panose="020B0604020202020204" pitchFamily="34" charset="0"/>
              </a:rPr>
              <a:t>Structuring &amp; Sharing the Session’s Agenda</a:t>
            </a:r>
          </a:p>
          <a:p>
            <a:pPr marL="457200" indent="-457200"/>
            <a:r>
              <a:rPr lang="en-US" sz="4200" b="1" dirty="0">
                <a:solidFill>
                  <a:srgbClr val="542400"/>
                </a:solidFill>
                <a:latin typeface="Arial" panose="020B0604020202020204" pitchFamily="34" charset="0"/>
                <a:cs typeface="Arial" panose="020B0604020202020204" pitchFamily="34" charset="0"/>
              </a:rPr>
              <a:t>Structuring Your Space</a:t>
            </a:r>
          </a:p>
          <a:p>
            <a:pPr marL="457200" indent="-457200"/>
            <a:r>
              <a:rPr lang="en-US" sz="4200" b="1" dirty="0">
                <a:solidFill>
                  <a:srgbClr val="542400"/>
                </a:solidFill>
                <a:latin typeface="Arial" panose="020B0604020202020204" pitchFamily="34" charset="0"/>
                <a:cs typeface="Arial" panose="020B0604020202020204" pitchFamily="34" charset="0"/>
              </a:rPr>
              <a:t>Setting Up Your Space (Materials, etc.)</a:t>
            </a:r>
          </a:p>
          <a:p>
            <a:pPr marL="457200" indent="-457200"/>
            <a:r>
              <a:rPr lang="en-US" sz="4200" b="1" dirty="0">
                <a:solidFill>
                  <a:srgbClr val="542400"/>
                </a:solidFill>
                <a:latin typeface="Arial" panose="020B0604020202020204" pitchFamily="34" charset="0"/>
                <a:cs typeface="Arial" panose="020B0604020202020204" pitchFamily="34" charset="0"/>
              </a:rPr>
              <a:t>Establishing Ground Rules &amp; Group Norms</a:t>
            </a:r>
          </a:p>
          <a:p>
            <a:pPr marL="457200" indent="-457200"/>
            <a:r>
              <a:rPr lang="en-US" sz="4200" b="1" dirty="0">
                <a:solidFill>
                  <a:srgbClr val="542400"/>
                </a:solidFill>
                <a:latin typeface="Arial" panose="020B0604020202020204" pitchFamily="34" charset="0"/>
                <a:cs typeface="Arial" panose="020B0604020202020204" pitchFamily="34" charset="0"/>
              </a:rPr>
              <a:t>Accessibility and Inclusivity</a:t>
            </a:r>
          </a:p>
          <a:p>
            <a:pPr marL="457200" indent="-457200"/>
            <a:r>
              <a:rPr lang="en-US" sz="4200" b="1" dirty="0">
                <a:solidFill>
                  <a:srgbClr val="542400"/>
                </a:solidFill>
                <a:latin typeface="Arial" panose="020B0604020202020204" pitchFamily="34" charset="0"/>
                <a:cs typeface="Arial" panose="020B0604020202020204" pitchFamily="34" charset="0"/>
              </a:rPr>
              <a:t>Identifying Roles</a:t>
            </a:r>
          </a:p>
          <a:p>
            <a:pPr marL="0" indent="0">
              <a:buNone/>
            </a:pPr>
            <a:endParaRPr lang="en-US" sz="4200" b="1" dirty="0">
              <a:solidFill>
                <a:srgbClr val="542400"/>
              </a:solidFill>
              <a:latin typeface="Arial" panose="020B0604020202020204" pitchFamily="34" charset="0"/>
              <a:cs typeface="Arial" panose="020B0604020202020204" pitchFamily="34" charset="0"/>
            </a:endParaRPr>
          </a:p>
        </p:txBody>
      </p:sp>
      <p:sp>
        <p:nvSpPr>
          <p:cNvPr id="2" name="Title 1"/>
          <p:cNvSpPr>
            <a:spLocks noGrp="1"/>
          </p:cNvSpPr>
          <p:nvPr>
            <p:ph type="title" idx="4294967295"/>
          </p:nvPr>
        </p:nvSpPr>
        <p:spPr>
          <a:xfrm>
            <a:off x="0" y="95250"/>
            <a:ext cx="12816840" cy="1498600"/>
          </a:xfrm>
        </p:spPr>
        <p:txBody>
          <a:bodyPr>
            <a:normAutofit fontScale="90000"/>
          </a:bodyPr>
          <a:lstStyle/>
          <a:p>
            <a:pPr algn="ctr"/>
            <a:r>
              <a:rPr lang="en-US" sz="7200" b="1">
                <a:solidFill>
                  <a:srgbClr val="542400"/>
                </a:solidFill>
                <a:latin typeface="Arial" panose="020B0604020202020204" pitchFamily="34" charset="0"/>
                <a:cs typeface="Arial" panose="020B0604020202020204" pitchFamily="34" charset="0"/>
              </a:rPr>
              <a:t>IV. Setting Us Up for Success</a:t>
            </a:r>
          </a:p>
        </p:txBody>
      </p:sp>
    </p:spTree>
    <p:extLst>
      <p:ext uri="{BB962C8B-B14F-4D97-AF65-F5344CB8AC3E}">
        <p14:creationId xmlns:p14="http://schemas.microsoft.com/office/powerpoint/2010/main" val="1880657343"/>
      </p:ext>
    </p:extLst>
  </p:cSld>
  <p:clrMapOvr>
    <a:masterClrMapping/>
  </p:clrMapOvr>
  <p:transition spd="med"/>
</p:sld>
</file>

<file path=ppt/theme/_rels/theme2.xml.rels><?xml version="1.0" encoding="UTF-8" standalone="yes"?>
<Relationships xmlns="http://schemas.openxmlformats.org/package/2006/relationships"><Relationship Id="rId1" Type="http://schemas.openxmlformats.org/officeDocument/2006/relationships/image" Target="../media/image4.png"/></Relationships>
</file>

<file path=ppt/theme/theme1.xml><?xml version="1.0" encoding="utf-8"?>
<a:theme xmlns:a="http://schemas.openxmlformats.org/drawingml/2006/main" name="Office Theme">
  <a:themeElements>
    <a:clrScheme name="PAA">
      <a:dk1>
        <a:sysClr val="windowText" lastClr="000000"/>
      </a:dk1>
      <a:lt1>
        <a:sysClr val="window" lastClr="FFFFFF"/>
      </a:lt1>
      <a:dk2>
        <a:srgbClr val="007A99"/>
      </a:dk2>
      <a:lt2>
        <a:srgbClr val="DBB38E"/>
      </a:lt2>
      <a:accent1>
        <a:srgbClr val="8E8E8E"/>
      </a:accent1>
      <a:accent2>
        <a:srgbClr val="F47932"/>
      </a:accent2>
      <a:accent3>
        <a:srgbClr val="4F2C1D"/>
      </a:accent3>
      <a:accent4>
        <a:srgbClr val="9FB140"/>
      </a:accent4>
      <a:accent5>
        <a:srgbClr val="667185"/>
      </a:accent5>
      <a:accent6>
        <a:srgbClr val="766993"/>
      </a:accent6>
      <a:hlink>
        <a:srgbClr val="102390"/>
      </a:hlink>
      <a:folHlink>
        <a:srgbClr val="80008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342900" indent="-342900" algn="l">
          <a:buFont typeface="Arial" panose="020B0604020202020204" pitchFamily="34" charset="0"/>
          <a:buChar char="•"/>
          <a:defRPr sz="2400" b="0" i="0" dirty="0" smtClean="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EB9C8FB3D092A42893FEB596982EDD1" ma:contentTypeVersion="13" ma:contentTypeDescription="Create a new document." ma:contentTypeScope="" ma:versionID="344c152b8aefd2fc8577b943736de025">
  <xsd:schema xmlns:xsd="http://www.w3.org/2001/XMLSchema" xmlns:xs="http://www.w3.org/2001/XMLSchema" xmlns:p="http://schemas.microsoft.com/office/2006/metadata/properties" xmlns:ns3="81c4adcc-dc58-440d-839e-b4335fc21526" xmlns:ns4="80d02db6-3553-4785-85c2-b95a47ffca78" targetNamespace="http://schemas.microsoft.com/office/2006/metadata/properties" ma:root="true" ma:fieldsID="f5db886b2ed6a7b5e75753a2fea0676c" ns3:_="" ns4:_="">
    <xsd:import namespace="81c4adcc-dc58-440d-839e-b4335fc21526"/>
    <xsd:import namespace="80d02db6-3553-4785-85c2-b95a47ffca78"/>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AutoKeyPoints" minOccurs="0"/>
                <xsd:element ref="ns4:MediaServiceKeyPoints" minOccurs="0"/>
                <xsd:element ref="ns4:MediaServiceGenerationTime" minOccurs="0"/>
                <xsd:element ref="ns4:MediaServiceEventHashCode"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c4adcc-dc58-440d-839e-b4335fc21526"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0d02db6-3553-4785-85c2-b95a47ffca78"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720001F-1D73-45AC-B943-42910E2713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c4adcc-dc58-440d-839e-b4335fc21526"/>
    <ds:schemaRef ds:uri="80d02db6-3553-4785-85c2-b95a47ffca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4B9E851-414F-412F-9B72-6EE98615EC78}">
  <ds:schemaRefs>
    <ds:schemaRef ds:uri="http://schemas.microsoft.com/office/2006/metadata/properties"/>
    <ds:schemaRef ds:uri="http://schemas.microsoft.com/office/2006/documentManagement/types"/>
    <ds:schemaRef ds:uri="81c4adcc-dc58-440d-839e-b4335fc21526"/>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80d02db6-3553-4785-85c2-b95a47ffca78"/>
    <ds:schemaRef ds:uri="http://www.w3.org/XML/1998/namespace"/>
  </ds:schemaRefs>
</ds:datastoreItem>
</file>

<file path=customXml/itemProps3.xml><?xml version="1.0" encoding="utf-8"?>
<ds:datastoreItem xmlns:ds="http://schemas.openxmlformats.org/officeDocument/2006/customXml" ds:itemID="{577CA32A-D000-4D03-8466-E98EE93ABB5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53</TotalTime>
  <Words>1640</Words>
  <Application>Microsoft Office PowerPoint</Application>
  <PresentationFormat>Custom</PresentationFormat>
  <Paragraphs>196</Paragraphs>
  <Slides>18</Slides>
  <Notes>18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Arial Black</vt:lpstr>
      <vt:lpstr>Calibri</vt:lpstr>
      <vt:lpstr>Calibri Light</vt:lpstr>
      <vt:lpstr>Helvetica Neue</vt:lpstr>
      <vt:lpstr>Tw Cen MT</vt:lpstr>
      <vt:lpstr>Wingdings</vt:lpstr>
      <vt:lpstr>Office Theme</vt:lpstr>
      <vt:lpstr>PowerPoint Presentation</vt:lpstr>
      <vt:lpstr>Training Session Overview</vt:lpstr>
      <vt:lpstr>PowerPoint Presentation</vt:lpstr>
      <vt:lpstr>(Inter)Active Training</vt:lpstr>
      <vt:lpstr>I. The Big Picture</vt:lpstr>
      <vt:lpstr>I. The Big Picture</vt:lpstr>
      <vt:lpstr>II. Articulating Objectives</vt:lpstr>
      <vt:lpstr>III. Expanding our Toolkits</vt:lpstr>
      <vt:lpstr>IV. Setting Us Up for Success</vt:lpstr>
      <vt:lpstr>V. Debriefing</vt:lpstr>
      <vt:lpstr>Summary</vt:lpstr>
      <vt:lpstr>Facilitating Critical Conversations</vt:lpstr>
      <vt:lpstr>The Faculty Advocate Role &amp; Critical Conversations </vt:lpstr>
      <vt:lpstr>Preparing for Critical Conversations  </vt:lpstr>
      <vt:lpstr>  </vt:lpstr>
      <vt:lpstr>Strategies </vt:lpstr>
      <vt:lpstr>Activity </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PRESIDENT’S DAY</dc:title>
  <dc:creator>Lesley Ann Wadsworth</dc:creator>
  <cp:lastModifiedBy>k j</cp:lastModifiedBy>
  <cp:revision>73</cp:revision>
  <dcterms:modified xsi:type="dcterms:W3CDTF">2020-09-30T14:27:05Z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0x0101004EB9C8FB3D092A42893FEB596982EDD1</vt:lpwstr>
  </property>
</Properties>
</file>