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57" r:id="rId5"/>
    <p:sldId id="273" r:id="rId6"/>
    <p:sldId id="258" r:id="rId7"/>
    <p:sldId id="274" r:id="rId8"/>
    <p:sldId id="259" r:id="rId9"/>
    <p:sldId id="262" r:id="rId10"/>
    <p:sldId id="263" r:id="rId11"/>
    <p:sldId id="260" r:id="rId12"/>
    <p:sldId id="261" r:id="rId13"/>
    <p:sldId id="277" r:id="rId14"/>
    <p:sldId id="275" r:id="rId15"/>
    <p:sldId id="276" r:id="rId16"/>
    <p:sldId id="264" r:id="rId17"/>
    <p:sldId id="265" r:id="rId18"/>
    <p:sldId id="278" r:id="rId19"/>
    <p:sldId id="266" r:id="rId20"/>
    <p:sldId id="267" r:id="rId21"/>
    <p:sldId id="268" r:id="rId22"/>
    <p:sldId id="269" r:id="rId23"/>
    <p:sldId id="270" r:id="rId24"/>
    <p:sldId id="271" r:id="rId2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22"/>
    <p:restoredTop sz="94694"/>
  </p:normalViewPr>
  <p:slideViewPr>
    <p:cSldViewPr snapToGrid="0" snapToObjects="1">
      <p:cViewPr varScale="1">
        <p:scale>
          <a:sx n="53" d="100"/>
          <a:sy n="53" d="100"/>
        </p:scale>
        <p:origin x="1260" y="44"/>
      </p:cViewPr>
      <p:guideLst/>
    </p:cSldViewPr>
  </p:slideViewPr>
  <p:outlineViewPr>
    <p:cViewPr>
      <p:scale>
        <a:sx n="33" d="100"/>
        <a:sy n="33" d="100"/>
      </p:scale>
      <p:origin x="-32" y="0"/>
    </p:cViewPr>
  </p:outlineViewPr>
  <p:notesTextViewPr>
    <p:cViewPr>
      <p:scale>
        <a:sx n="95" d="100"/>
        <a:sy n="95" d="100"/>
      </p:scale>
      <p:origin x="0" y="0"/>
    </p:cViewPr>
  </p:notesTextViewPr>
  <p:sorterViewPr>
    <p:cViewPr>
      <p:scale>
        <a:sx n="80" d="100"/>
        <a:sy n="80" d="100"/>
      </p:scale>
      <p:origin x="0" y="0"/>
    </p:cViewPr>
  </p:sorterViewPr>
  <p:notesViewPr>
    <p:cSldViewPr snapToGrid="0" snapToObjects="1">
      <p:cViewPr varScale="1">
        <p:scale>
          <a:sx n="87" d="100"/>
          <a:sy n="87" d="100"/>
        </p:scale>
        <p:origin x="25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9" name="Shape 119"/>
          <p:cNvSpPr>
            <a:spLocks noGrp="1" noRot="1" noChangeAspect="1"/>
          </p:cNvSpPr>
          <p:nvPr>
            <p:ph type="sldImg"/>
          </p:nvPr>
        </p:nvSpPr>
        <p:spPr>
          <a:xfrm>
            <a:off x="1143000" y="685800"/>
            <a:ext cx="4572000" cy="3429000"/>
          </a:xfrm>
          <a:prstGeom prst="rect">
            <a:avLst/>
          </a:prstGeom>
        </p:spPr>
        <p:txBody>
          <a:bodyPr/>
          <a:lstStyle/>
          <a:p>
            <a:endParaRPr/>
          </a:p>
        </p:txBody>
      </p:sp>
      <p:sp>
        <p:nvSpPr>
          <p:cNvPr id="120" name="Shape 12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21034897"/>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CHALLENGES: Long term project involving significant cultural change; Perception of excessive constraints on curricula and pedagogical practices; Demanding of faculty: to change practices as necessary, to commit to the program; and to take responsibility for the curricula and supporting the curricula. BENEFIT: Aside from what is stated above, IL and SW provide a clear and compelling narrative for our students (and their parents), our university community, the greater community and other influencing stakeholders in BGSU and higher education generally. </a:t>
            </a:r>
          </a:p>
        </p:txBody>
      </p:sp>
    </p:spTree>
    <p:extLst>
      <p:ext uri="{BB962C8B-B14F-4D97-AF65-F5344CB8AC3E}">
        <p14:creationId xmlns:p14="http://schemas.microsoft.com/office/powerpoint/2010/main" val="4069781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1 of Focus on the Future is a call to “redefine” student success which is fundamentally a call to redefine both learning and teaching. There is also a call for distinctive learning experience. And finally, there is a call here for intentional preparation using integrative learning and applied learning. “Meaningful” also suggests what the AAC&amp;U refers to elsewhere as “deepening personal and social responsibility.” This initiative is a critical initiative meant to achieve these goals. </a:t>
            </a:r>
          </a:p>
        </p:txBody>
      </p:sp>
    </p:spTree>
    <p:extLst>
      <p:ext uri="{BB962C8B-B14F-4D97-AF65-F5344CB8AC3E}">
        <p14:creationId xmlns:p14="http://schemas.microsoft.com/office/powerpoint/2010/main" val="1971672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highlighted passages in this section of </a:t>
            </a:r>
            <a:r>
              <a:rPr lang="en-US" dirty="0" err="1"/>
              <a:t>FoF</a:t>
            </a:r>
            <a:r>
              <a:rPr lang="en-US" dirty="0"/>
              <a:t> (1.1.A) partially identifies the means by which BGSU goals are achieved: 1) with a signature project (Signature Work) and 2) through leveraging a variety of high-impact practices, which we do already, but with an emphasis on community engagement and community impact.  </a:t>
            </a:r>
          </a:p>
        </p:txBody>
      </p:sp>
    </p:spTree>
    <p:extLst>
      <p:ext uri="{BB962C8B-B14F-4D97-AF65-F5344CB8AC3E}">
        <p14:creationId xmlns:p14="http://schemas.microsoft.com/office/powerpoint/2010/main" val="3180503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initiative both helps to meet but is supported by Objective 3—in that, the initiative is very student centered and must be supported by improvements in the quality of teaching, which elements of the initiative will also address. That is, there is a call here to change in how we teach, advise, and support students, as well as how we prepare ourselves to meet the expectations necessary to provide a superior learning environment. </a:t>
            </a:r>
          </a:p>
        </p:txBody>
      </p:sp>
    </p:spTree>
    <p:extLst>
      <p:ext uri="{BB962C8B-B14F-4D97-AF65-F5344CB8AC3E}">
        <p14:creationId xmlns:p14="http://schemas.microsoft.com/office/powerpoint/2010/main" val="1766994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LEAP promotes Essential Learning Outcomes, Principles of Excellence, High-Impact Practices, Authentic Assessments, and Signature Work. “Liberal Education” refers to the liberal arts, the trivium and quadrivium and account for knowledge of mind and knowledge of the physical world—so knowledge about everything that a “free person” needs to participate in society, a free democratic society in the American scheme. AAC&amp;U’s liberal education is redefined primarily by the inclusion of an outcomes focused curriculum, high-impact practices, and assessment using VALUE rubrics (of which there are 16, Integrative Learning being the most overarching) Valid Assessment of Learning in Undergraduate Education. </a:t>
            </a:r>
          </a:p>
        </p:txBody>
      </p:sp>
    </p:spTree>
    <p:extLst>
      <p:ext uri="{BB962C8B-B14F-4D97-AF65-F5344CB8AC3E}">
        <p14:creationId xmlns:p14="http://schemas.microsoft.com/office/powerpoint/2010/main" val="844722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list is not exhaustive, but is meant only to give us a sense of these elements of active or engaged learning that have been deployed in education in recent decades. These pedagogical practices are them combined with “authentic assessment” that is, assessment focused on student performance or active—and one hopes, authentic—application of knowledge and skill. In short, students are doing the thing they are learning, that are not “doing school.” The emergence of LEAP is also a response to a call from employers for graduates with broad education and skills that students can readily transfer to post-graduation environments.</a:t>
            </a:r>
          </a:p>
        </p:txBody>
      </p:sp>
    </p:spTree>
    <p:extLst>
      <p:ext uri="{BB962C8B-B14F-4D97-AF65-F5344CB8AC3E}">
        <p14:creationId xmlns:p14="http://schemas.microsoft.com/office/powerpoint/2010/main" val="725876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learning outcomes for Signature Work, and thus are the highest of 4 levels of increasing learning expectations.</a:t>
            </a:r>
          </a:p>
        </p:txBody>
      </p:sp>
    </p:spTree>
    <p:extLst>
      <p:ext uri="{BB962C8B-B14F-4D97-AF65-F5344CB8AC3E}">
        <p14:creationId xmlns:p14="http://schemas.microsoft.com/office/powerpoint/2010/main" val="2129140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Life Design, which has some unique language for Life Design processes, employs integrative learning essential learning outcomes at its core. So these student-oriented activities are aligned. </a:t>
            </a:r>
          </a:p>
        </p:txBody>
      </p:sp>
    </p:spTree>
    <p:extLst>
      <p:ext uri="{BB962C8B-B14F-4D97-AF65-F5344CB8AC3E}">
        <p14:creationId xmlns:p14="http://schemas.microsoft.com/office/powerpoint/2010/main" val="3564288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Signature Work ELO for discussion here.</a:t>
            </a:r>
          </a:p>
        </p:txBody>
      </p:sp>
    </p:spTree>
    <p:extLst>
      <p:ext uri="{BB962C8B-B14F-4D97-AF65-F5344CB8AC3E}">
        <p14:creationId xmlns:p14="http://schemas.microsoft.com/office/powerpoint/2010/main" val="1513349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 Center">
    <p:spTree>
      <p:nvGrpSpPr>
        <p:cNvPr id="1" name=""/>
        <p:cNvGrpSpPr/>
        <p:nvPr/>
      </p:nvGrpSpPr>
      <p:grpSpPr>
        <a:xfrm>
          <a:off x="0" y="0"/>
          <a:ext cx="0" cy="0"/>
          <a:chOff x="0" y="0"/>
          <a:chExt cx="0" cy="0"/>
        </a:xfrm>
      </p:grpSpPr>
      <p:sp>
        <p:nvSpPr>
          <p:cNvPr id="14" name="Shape 90"/>
          <p:cNvSpPr/>
          <p:nvPr userDrawn="1"/>
        </p:nvSpPr>
        <p:spPr>
          <a:xfrm>
            <a:off x="7023686" y="9154049"/>
            <a:ext cx="5860845" cy="482601"/>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15" name="Shape 91"/>
          <p:cNvSpPr/>
          <p:nvPr userDrawn="1"/>
        </p:nvSpPr>
        <p:spPr>
          <a:xfrm>
            <a:off x="7024083" y="8635117"/>
            <a:ext cx="573734" cy="392181"/>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16" name="Shape 92"/>
          <p:cNvSpPr/>
          <p:nvPr userDrawn="1"/>
        </p:nvSpPr>
        <p:spPr>
          <a:xfrm>
            <a:off x="7724815" y="8635117"/>
            <a:ext cx="5159715" cy="388014"/>
          </a:xfrm>
          <a:prstGeom prst="rect">
            <a:avLst/>
          </a:prstGeom>
          <a:solidFill>
            <a:srgbClr val="F47932"/>
          </a:solidFill>
          <a:ln w="12700">
            <a:miter lim="400000"/>
          </a:ln>
        </p:spPr>
        <p:txBody>
          <a:bodyPr lIns="50800" tIns="50800" rIns="50800" bIns="50800" anchor="ctr"/>
          <a:lstStyle/>
          <a:p>
            <a:pPr>
              <a:defRPr sz="2400">
                <a:solidFill>
                  <a:srgbClr val="FFFFFF"/>
                </a:solidFill>
              </a:defRPr>
            </a:pPr>
            <a:r>
              <a:rPr lang="en-US" dirty="0"/>
              <a:t> </a:t>
            </a:r>
            <a:endParaRPr dirty="0"/>
          </a:p>
        </p:txBody>
      </p:sp>
      <p:sp>
        <p:nvSpPr>
          <p:cNvPr id="17" name="Shape 96"/>
          <p:cNvSpPr/>
          <p:nvPr userDrawn="1"/>
        </p:nvSpPr>
        <p:spPr>
          <a:xfrm>
            <a:off x="123325" y="8635117"/>
            <a:ext cx="6748530" cy="996901"/>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87" name="Shape 87"/>
          <p:cNvSpPr>
            <a:spLocks noGrp="1"/>
          </p:cNvSpPr>
          <p:nvPr>
            <p:ph type="title"/>
          </p:nvPr>
        </p:nvSpPr>
        <p:spPr>
          <a:xfrm>
            <a:off x="460922" y="3298684"/>
            <a:ext cx="12082956" cy="1498601"/>
          </a:xfrm>
          <a:prstGeom prst="rect">
            <a:avLst/>
          </a:prstGeom>
        </p:spPr>
        <p:txBody>
          <a:bodyPr/>
          <a:lstStyle>
            <a:lvl1pPr>
              <a:lnSpc>
                <a:spcPts val="8500"/>
              </a:lnSpc>
              <a:defRPr sz="6500">
                <a:solidFill>
                  <a:srgbClr val="F47932"/>
                </a:solidFill>
                <a:latin typeface="Univers LT Std 67 Bold Condensed"/>
                <a:ea typeface="Univers LT Std 67 Bold Condensed"/>
                <a:cs typeface="Univers LT Std 67 Bold Condensed"/>
                <a:sym typeface="Univers LT Std 67 Bold Condensed"/>
              </a:defRPr>
            </a:lvl1pPr>
          </a:lstStyle>
          <a:p>
            <a:r>
              <a:rPr lang="en-US"/>
              <a:t>Click to edit Master title style</a:t>
            </a:r>
            <a:endParaRPr/>
          </a:p>
        </p:txBody>
      </p:sp>
      <p:sp>
        <p:nvSpPr>
          <p:cNvPr id="88" name="Shape 88"/>
          <p:cNvSpPr>
            <a:spLocks noGrp="1"/>
          </p:cNvSpPr>
          <p:nvPr>
            <p:ph type="body" sz="half" idx="1"/>
          </p:nvPr>
        </p:nvSpPr>
        <p:spPr>
          <a:xfrm>
            <a:off x="952500" y="4651278"/>
            <a:ext cx="11099800" cy="3780545"/>
          </a:xfrm>
          <a:prstGeom prst="rect">
            <a:avLst/>
          </a:prstGeom>
        </p:spPr>
        <p:txBody>
          <a:bodyPr anchor="t"/>
          <a:lstStyle>
            <a:lvl1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1pPr>
            <a:lvl2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2pPr>
            <a:lvl3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3pPr>
            <a:lvl4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4pPr>
            <a:lvl5pPr marL="0" indent="0" algn="ctr">
              <a:spcBef>
                <a:spcPts val="1600"/>
              </a:spcBef>
              <a:buSzTx/>
              <a:buNone/>
              <a:defRPr sz="2400">
                <a:latin typeface="Univers LT Std 67 Bold Condensed"/>
                <a:ea typeface="Univers LT Std 67 Bold Condensed"/>
                <a:cs typeface="Univers LT Std 67 Bold Condensed"/>
                <a:sym typeface="Univers LT Std 67 Bold Condense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3" name="Shape 93"/>
          <p:cNvSpPr/>
          <p:nvPr/>
        </p:nvSpPr>
        <p:spPr>
          <a:xfrm>
            <a:off x="117457" y="132209"/>
            <a:ext cx="12769885" cy="296172"/>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94" name="Shape 94"/>
          <p:cNvSpPr/>
          <p:nvPr/>
        </p:nvSpPr>
        <p:spPr>
          <a:xfrm>
            <a:off x="11614530" y="553569"/>
            <a:ext cx="1270001" cy="874062"/>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5" name="Shape 95"/>
          <p:cNvSpPr/>
          <p:nvPr/>
        </p:nvSpPr>
        <p:spPr>
          <a:xfrm>
            <a:off x="122765" y="553569"/>
            <a:ext cx="11361148" cy="874062"/>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98" name="Shape 98"/>
          <p:cNvSpPr>
            <a:spLocks noGrp="1"/>
          </p:cNvSpPr>
          <p:nvPr>
            <p:ph type="sldNum" sz="quarter" idx="2"/>
          </p:nvPr>
        </p:nvSpPr>
        <p:spPr>
          <a:prstGeom prst="rect">
            <a:avLst/>
          </a:prstGeom>
        </p:spPr>
        <p:txBody>
          <a:bodyPr/>
          <a:lstStyle/>
          <a:p>
            <a:fld id="{86CB4B4D-7CA3-9044-876B-883B54F8677D}" type="slidenum">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Bullets Photos">
    <p:spTree>
      <p:nvGrpSpPr>
        <p:cNvPr id="1" name=""/>
        <p:cNvGrpSpPr/>
        <p:nvPr/>
      </p:nvGrpSpPr>
      <p:grpSpPr>
        <a:xfrm>
          <a:off x="0" y="0"/>
          <a:ext cx="0" cy="0"/>
          <a:chOff x="0" y="0"/>
          <a:chExt cx="0" cy="0"/>
        </a:xfrm>
      </p:grpSpPr>
      <p:sp>
        <p:nvSpPr>
          <p:cNvPr id="18" name="Shape 90"/>
          <p:cNvSpPr/>
          <p:nvPr userDrawn="1"/>
        </p:nvSpPr>
        <p:spPr>
          <a:xfrm>
            <a:off x="7023686" y="9154049"/>
            <a:ext cx="5860845" cy="482601"/>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22" name="Shape 91"/>
          <p:cNvSpPr/>
          <p:nvPr userDrawn="1"/>
        </p:nvSpPr>
        <p:spPr>
          <a:xfrm>
            <a:off x="7024083" y="8635117"/>
            <a:ext cx="573734" cy="392181"/>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23" name="Shape 92"/>
          <p:cNvSpPr/>
          <p:nvPr userDrawn="1"/>
        </p:nvSpPr>
        <p:spPr>
          <a:xfrm>
            <a:off x="7724815" y="8635117"/>
            <a:ext cx="5159715" cy="388014"/>
          </a:xfrm>
          <a:prstGeom prst="rect">
            <a:avLst/>
          </a:prstGeom>
          <a:solidFill>
            <a:srgbClr val="F47932"/>
          </a:solidFill>
          <a:ln w="12700">
            <a:miter lim="400000"/>
          </a:ln>
        </p:spPr>
        <p:txBody>
          <a:bodyPr lIns="50800" tIns="50800" rIns="50800" bIns="50800" anchor="ctr"/>
          <a:lstStyle/>
          <a:p>
            <a:pPr>
              <a:defRPr sz="2400">
                <a:solidFill>
                  <a:srgbClr val="FFFFFF"/>
                </a:solidFill>
              </a:defRPr>
            </a:pPr>
            <a:r>
              <a:rPr lang="en-US" dirty="0"/>
              <a:t> </a:t>
            </a:r>
            <a:endParaRPr dirty="0"/>
          </a:p>
        </p:txBody>
      </p:sp>
      <p:sp>
        <p:nvSpPr>
          <p:cNvPr id="24" name="Shape 96"/>
          <p:cNvSpPr/>
          <p:nvPr userDrawn="1"/>
        </p:nvSpPr>
        <p:spPr>
          <a:xfrm>
            <a:off x="123325" y="8635117"/>
            <a:ext cx="6748530" cy="996901"/>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69" name="Shape 69"/>
          <p:cNvSpPr>
            <a:spLocks noGrp="1"/>
          </p:cNvSpPr>
          <p:nvPr>
            <p:ph type="title"/>
          </p:nvPr>
        </p:nvSpPr>
        <p:spPr>
          <a:xfrm>
            <a:off x="133960" y="241300"/>
            <a:ext cx="9601201" cy="1498600"/>
          </a:xfrm>
          <a:prstGeom prst="rect">
            <a:avLst/>
          </a:prstGeom>
        </p:spPr>
        <p:txBody>
          <a:bodyPr/>
          <a:lstStyle>
            <a:lvl1pPr algn="l">
              <a:lnSpc>
                <a:spcPts val="8500"/>
              </a:lnSpc>
              <a:defRPr sz="6500">
                <a:solidFill>
                  <a:srgbClr val="F47932"/>
                </a:solidFill>
                <a:latin typeface="Univers LT Std 67 Bold Condensed"/>
                <a:ea typeface="Univers LT Std 67 Bold Condensed"/>
                <a:cs typeface="Univers LT Std 67 Bold Condensed"/>
                <a:sym typeface="Univers LT Std 67 Bold Condensed"/>
              </a:defRPr>
            </a:lvl1pPr>
          </a:lstStyle>
          <a:p>
            <a:r>
              <a:rPr lang="en-US"/>
              <a:t>Click to edit Master title style</a:t>
            </a:r>
            <a:endParaRPr/>
          </a:p>
        </p:txBody>
      </p:sp>
      <p:sp>
        <p:nvSpPr>
          <p:cNvPr id="70" name="Shape 70"/>
          <p:cNvSpPr>
            <a:spLocks noGrp="1"/>
          </p:cNvSpPr>
          <p:nvPr>
            <p:ph type="body" idx="1"/>
          </p:nvPr>
        </p:nvSpPr>
        <p:spPr>
          <a:xfrm>
            <a:off x="952500" y="1720158"/>
            <a:ext cx="11099800" cy="6784041"/>
          </a:xfrm>
          <a:prstGeom prst="rect">
            <a:avLst/>
          </a:prstGeom>
        </p:spPr>
        <p:txBody>
          <a:bodyPr anchor="t"/>
          <a:lstStyle>
            <a:lvl1pPr>
              <a:lnSpc>
                <a:spcPct val="100000"/>
              </a:lnSpc>
              <a:spcBef>
                <a:spcPts val="0"/>
              </a:spcBef>
              <a:defRPr>
                <a:latin typeface="Univers LT Std 45 Light"/>
                <a:ea typeface="Univers LT Std 45 Light"/>
                <a:cs typeface="Univers LT Std 45 Light"/>
                <a:sym typeface="Univers LT Std 45 Light"/>
              </a:defRPr>
            </a:lvl1pPr>
            <a:lvl2pPr>
              <a:lnSpc>
                <a:spcPct val="100000"/>
              </a:lnSpc>
              <a:spcBef>
                <a:spcPts val="0"/>
              </a:spcBef>
              <a:defRPr>
                <a:latin typeface="Univers LT Std 45 Light"/>
                <a:ea typeface="Univers LT Std 45 Light"/>
                <a:cs typeface="Univers LT Std 45 Light"/>
                <a:sym typeface="Univers LT Std 45 Light"/>
              </a:defRPr>
            </a:lvl2pPr>
            <a:lvl3pPr>
              <a:lnSpc>
                <a:spcPct val="100000"/>
              </a:lnSpc>
              <a:spcBef>
                <a:spcPts val="0"/>
              </a:spcBef>
              <a:defRPr>
                <a:latin typeface="Univers LT Std 45 Light"/>
                <a:ea typeface="Univers LT Std 45 Light"/>
                <a:cs typeface="Univers LT Std 45 Light"/>
                <a:sym typeface="Univers LT Std 45 Light"/>
              </a:defRPr>
            </a:lvl3pPr>
            <a:lvl4pPr>
              <a:lnSpc>
                <a:spcPct val="100000"/>
              </a:lnSpc>
              <a:spcBef>
                <a:spcPts val="0"/>
              </a:spcBef>
              <a:defRPr>
                <a:latin typeface="Univers LT Std 45 Light"/>
                <a:ea typeface="Univers LT Std 45 Light"/>
                <a:cs typeface="Univers LT Std 45 Light"/>
                <a:sym typeface="Univers LT Std 45 Light"/>
              </a:defRPr>
            </a:lvl4pPr>
            <a:lvl5pPr marL="2221992" indent="0">
              <a:lnSpc>
                <a:spcPct val="100000"/>
              </a:lnSpc>
              <a:spcBef>
                <a:spcPts val="0"/>
              </a:spcBef>
              <a:defRPr>
                <a:latin typeface="Univers LT Std 45 Light"/>
                <a:ea typeface="Univers LT Std 45 Light"/>
                <a:cs typeface="Univers LT Std 45 Light"/>
                <a:sym typeface="Univers LT Std 45 Ligh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5" name="Shape 75"/>
          <p:cNvSpPr/>
          <p:nvPr/>
        </p:nvSpPr>
        <p:spPr>
          <a:xfrm>
            <a:off x="117457" y="132209"/>
            <a:ext cx="12769885" cy="296172"/>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76" name="Shape 76"/>
          <p:cNvSpPr/>
          <p:nvPr/>
        </p:nvSpPr>
        <p:spPr>
          <a:xfrm>
            <a:off x="11614530" y="553569"/>
            <a:ext cx="1270001" cy="874062"/>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77" name="Shape 77"/>
          <p:cNvSpPr/>
          <p:nvPr/>
        </p:nvSpPr>
        <p:spPr>
          <a:xfrm>
            <a:off x="10910179" y="553569"/>
            <a:ext cx="573734" cy="874062"/>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19" name="Shape 98"/>
          <p:cNvSpPr>
            <a:spLocks noGrp="1"/>
          </p:cNvSpPr>
          <p:nvPr>
            <p:ph type="sldNum" sz="quarter" idx="2"/>
          </p:nvPr>
        </p:nvSpPr>
        <p:spPr>
          <a:xfrm>
            <a:off x="6311798" y="9251950"/>
            <a:ext cx="368504" cy="381000"/>
          </a:xfrm>
          <a:prstGeom prst="rect">
            <a:avLst/>
          </a:prstGeom>
        </p:spPr>
        <p:txBody>
          <a:bodyPr/>
          <a:lstStyle/>
          <a:p>
            <a:fld id="{86CB4B4D-7CA3-9044-876B-883B54F8677D}" type="slidenum">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Shape 3"/>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4" r:id="rId1"/>
    <p:sldLayoutId id="2147483657" r:id="rId2"/>
  </p:sldLayoutIdLst>
  <p:transition spd="med"/>
  <p:txStyles>
    <p:titleStyle>
      <a:lvl1pPr marL="0" marR="0" indent="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eaLnBrk="1" latinLnBrk="0" hangingPunct="1">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p:titleStyle>
    <p:bodyStyle>
      <a:lvl1pPr marL="444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1pPr>
      <a:lvl2pPr marL="8890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2pPr>
      <a:lvl3pPr marL="1333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3pPr>
      <a:lvl4pPr marL="17780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4pPr>
      <a:lvl5pPr marL="2222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5pPr>
      <a:lvl6pPr marL="26670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eaLnBrk="1" latinLnBrk="0" hangingPunct="1">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Focus on the Future: </a:t>
            </a:r>
            <a:br>
              <a:rPr lang="en-US" dirty="0"/>
            </a:br>
            <a:r>
              <a:rPr lang="en-US" dirty="0"/>
              <a:t>Integrative Learning &amp;</a:t>
            </a:r>
            <a:br>
              <a:rPr lang="en-US" dirty="0"/>
            </a:br>
            <a:r>
              <a:rPr lang="en-US" dirty="0"/>
              <a:t>Signature Work</a:t>
            </a:r>
          </a:p>
        </p:txBody>
      </p:sp>
      <p:sp>
        <p:nvSpPr>
          <p:cNvPr id="3" name="Text Placeholder 2"/>
          <p:cNvSpPr>
            <a:spLocks noGrp="1"/>
          </p:cNvSpPr>
          <p:nvPr>
            <p:ph type="body" sz="half" idx="1"/>
          </p:nvPr>
        </p:nvSpPr>
        <p:spPr>
          <a:xfrm>
            <a:off x="952500" y="6043613"/>
            <a:ext cx="11191875" cy="2388210"/>
          </a:xfrm>
        </p:spPr>
        <p:txBody>
          <a:bodyPr/>
          <a:lstStyle/>
          <a:p>
            <a:endParaRPr lang="en-US" dirty="0"/>
          </a:p>
          <a:p>
            <a:endParaRPr lang="en-US" dirty="0"/>
          </a:p>
          <a:p>
            <a:r>
              <a:rPr lang="en-US" dirty="0"/>
              <a:t>Overview for Undergraduate Council</a:t>
            </a:r>
          </a:p>
          <a:p>
            <a:r>
              <a:rPr lang="en-US" dirty="0"/>
              <a:t>December 2, 2020</a:t>
            </a:r>
          </a:p>
        </p:txBody>
      </p:sp>
    </p:spTree>
    <p:extLst>
      <p:ext uri="{BB962C8B-B14F-4D97-AF65-F5344CB8AC3E}">
        <p14:creationId xmlns:p14="http://schemas.microsoft.com/office/powerpoint/2010/main" val="585811507"/>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BF0FD-184A-9A4B-914B-82A9F66AA749}"/>
              </a:ext>
            </a:extLst>
          </p:cNvPr>
          <p:cNvSpPr>
            <a:spLocks noGrp="1"/>
          </p:cNvSpPr>
          <p:nvPr>
            <p:ph type="title"/>
          </p:nvPr>
        </p:nvSpPr>
        <p:spPr/>
        <p:txBody>
          <a:bodyPr/>
          <a:lstStyle/>
          <a:p>
            <a:r>
              <a:rPr lang="en-US" dirty="0"/>
              <a:t>Signature Work 2</a:t>
            </a:r>
          </a:p>
        </p:txBody>
      </p:sp>
      <p:sp>
        <p:nvSpPr>
          <p:cNvPr id="3" name="Text Placeholder 2">
            <a:extLst>
              <a:ext uri="{FF2B5EF4-FFF2-40B4-BE49-F238E27FC236}">
                <a16:creationId xmlns:a16="http://schemas.microsoft.com/office/drawing/2014/main" id="{6756A92F-7197-694C-B988-84CDEA5EB432}"/>
              </a:ext>
            </a:extLst>
          </p:cNvPr>
          <p:cNvSpPr>
            <a:spLocks noGrp="1"/>
          </p:cNvSpPr>
          <p:nvPr>
            <p:ph type="body" idx="1"/>
          </p:nvPr>
        </p:nvSpPr>
        <p:spPr/>
        <p:txBody>
          <a:bodyPr/>
          <a:lstStyle/>
          <a:p>
            <a:r>
              <a:rPr lang="en-US" dirty="0"/>
              <a:t>An “authentic task” through which a student develops and performs learning</a:t>
            </a:r>
            <a:br>
              <a:rPr lang="en-US" dirty="0"/>
            </a:br>
            <a:endParaRPr lang="en-US" dirty="0"/>
          </a:p>
          <a:p>
            <a:r>
              <a:rPr lang="en-US" dirty="0"/>
              <a:t>Allows for “Authentic Assessment”: situated, relevant, iterative</a:t>
            </a:r>
          </a:p>
          <a:p>
            <a:pPr lvl="1"/>
            <a:r>
              <a:rPr lang="en-US" dirty="0"/>
              <a:t>To improve a student’s learning</a:t>
            </a:r>
          </a:p>
          <a:p>
            <a:pPr lvl="1"/>
            <a:r>
              <a:rPr lang="en-US" dirty="0"/>
              <a:t>To improve our teaching and curricula</a:t>
            </a:r>
          </a:p>
        </p:txBody>
      </p:sp>
    </p:spTree>
    <p:extLst>
      <p:ext uri="{BB962C8B-B14F-4D97-AF65-F5344CB8AC3E}">
        <p14:creationId xmlns:p14="http://schemas.microsoft.com/office/powerpoint/2010/main" val="254880450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C4DEE-B0CF-F847-AAFD-FB4FE4C2D96B}"/>
              </a:ext>
            </a:extLst>
          </p:cNvPr>
          <p:cNvSpPr>
            <a:spLocks noGrp="1"/>
          </p:cNvSpPr>
          <p:nvPr>
            <p:ph type="title"/>
          </p:nvPr>
        </p:nvSpPr>
        <p:spPr/>
        <p:txBody>
          <a:bodyPr/>
          <a:lstStyle/>
          <a:p>
            <a:r>
              <a:rPr lang="en-US" dirty="0"/>
              <a:t>Learning Outcomes 1-3</a:t>
            </a:r>
          </a:p>
        </p:txBody>
      </p:sp>
      <p:sp>
        <p:nvSpPr>
          <p:cNvPr id="3" name="Text Placeholder 2">
            <a:extLst>
              <a:ext uri="{FF2B5EF4-FFF2-40B4-BE49-F238E27FC236}">
                <a16:creationId xmlns:a16="http://schemas.microsoft.com/office/drawing/2014/main" id="{AC86EBB3-9F3D-3447-BA39-34475A9D93D7}"/>
              </a:ext>
            </a:extLst>
          </p:cNvPr>
          <p:cNvSpPr>
            <a:spLocks noGrp="1"/>
          </p:cNvSpPr>
          <p:nvPr>
            <p:ph type="body" idx="1"/>
          </p:nvPr>
        </p:nvSpPr>
        <p:spPr/>
        <p:txBody>
          <a:bodyPr>
            <a:normAutofit fontScale="92500" lnSpcReduction="20000"/>
          </a:bodyPr>
          <a:lstStyle/>
          <a:p>
            <a:pPr marL="0" indent="0" fontAlgn="base">
              <a:buNone/>
            </a:pPr>
            <a:r>
              <a:rPr lang="en-US" dirty="0"/>
              <a:t>ELO-1 Connections to Experience  </a:t>
            </a:r>
          </a:p>
          <a:p>
            <a:pPr marL="0" indent="0" fontAlgn="base">
              <a:buNone/>
            </a:pPr>
            <a:r>
              <a:rPr lang="en-US" dirty="0"/>
              <a:t>Students will connect relevant experience and academic knowledge in a way that deepens understanding and broadens points of view. </a:t>
            </a:r>
          </a:p>
          <a:p>
            <a:pPr marL="0" indent="0" fontAlgn="base">
              <a:buNone/>
            </a:pPr>
            <a:r>
              <a:rPr lang="en-US" dirty="0"/>
              <a:t> </a:t>
            </a:r>
          </a:p>
          <a:p>
            <a:pPr marL="0" indent="0" fontAlgn="base">
              <a:buNone/>
            </a:pPr>
            <a:r>
              <a:rPr lang="en-US" dirty="0"/>
              <a:t>ELO-2 Connections to Discipline and Across Disciplines </a:t>
            </a:r>
          </a:p>
          <a:p>
            <a:pPr marL="0" indent="0" fontAlgn="base">
              <a:buNone/>
            </a:pPr>
            <a:r>
              <a:rPr lang="en-US" dirty="0"/>
              <a:t>Students will make connections across disciplines and perspectives by integrating examples, concepts, and theories from multiple fields of study or perspectives. </a:t>
            </a:r>
          </a:p>
          <a:p>
            <a:pPr marL="0" indent="0" fontAlgn="base">
              <a:buNone/>
            </a:pPr>
            <a:r>
              <a:rPr lang="en-US" dirty="0"/>
              <a:t> </a:t>
            </a:r>
          </a:p>
          <a:p>
            <a:pPr marL="0" indent="0" fontAlgn="base">
              <a:buNone/>
            </a:pPr>
            <a:r>
              <a:rPr lang="en-US" dirty="0"/>
              <a:t> </a:t>
            </a:r>
          </a:p>
          <a:p>
            <a:pPr marL="0" indent="0" fontAlgn="base">
              <a:buNone/>
            </a:pPr>
            <a:r>
              <a:rPr lang="en-US" dirty="0"/>
              <a:t>ELO-3 Transfer  </a:t>
            </a:r>
          </a:p>
          <a:p>
            <a:pPr marL="0" indent="0" fontAlgn="base">
              <a:buNone/>
            </a:pPr>
            <a:r>
              <a:rPr lang="en-US" dirty="0"/>
              <a:t>Students will reframe and adapt learned skills, ideas, and methodologies to a new situation in a way that solves a complex problem or issue in an independent and original way. </a:t>
            </a:r>
          </a:p>
          <a:p>
            <a:pPr marL="0" indent="0" fontAlgn="base">
              <a:buNone/>
            </a:pPr>
            <a:r>
              <a:rPr lang="en-US" dirty="0"/>
              <a:t> </a:t>
            </a:r>
          </a:p>
        </p:txBody>
      </p:sp>
    </p:spTree>
    <p:extLst>
      <p:ext uri="{BB962C8B-B14F-4D97-AF65-F5344CB8AC3E}">
        <p14:creationId xmlns:p14="http://schemas.microsoft.com/office/powerpoint/2010/main" val="162683310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A0C2F-EC2C-A441-BE2D-7915D08B22CA}"/>
              </a:ext>
            </a:extLst>
          </p:cNvPr>
          <p:cNvSpPr>
            <a:spLocks noGrp="1"/>
          </p:cNvSpPr>
          <p:nvPr>
            <p:ph type="title"/>
          </p:nvPr>
        </p:nvSpPr>
        <p:spPr/>
        <p:txBody>
          <a:bodyPr/>
          <a:lstStyle/>
          <a:p>
            <a:r>
              <a:rPr lang="en-US" dirty="0"/>
              <a:t>Learning Outcomes 4-5</a:t>
            </a:r>
          </a:p>
        </p:txBody>
      </p:sp>
      <p:sp>
        <p:nvSpPr>
          <p:cNvPr id="3" name="Text Placeholder 2">
            <a:extLst>
              <a:ext uri="{FF2B5EF4-FFF2-40B4-BE49-F238E27FC236}">
                <a16:creationId xmlns:a16="http://schemas.microsoft.com/office/drawing/2014/main" id="{C5CCBF24-34BB-6F4E-8B84-436952838815}"/>
              </a:ext>
            </a:extLst>
          </p:cNvPr>
          <p:cNvSpPr>
            <a:spLocks noGrp="1"/>
          </p:cNvSpPr>
          <p:nvPr>
            <p:ph type="body" idx="1"/>
          </p:nvPr>
        </p:nvSpPr>
        <p:spPr/>
        <p:txBody>
          <a:bodyPr/>
          <a:lstStyle/>
          <a:p>
            <a:pPr marL="0" indent="0" fontAlgn="base">
              <a:buNone/>
            </a:pPr>
            <a:endParaRPr lang="en-US" dirty="0"/>
          </a:p>
          <a:p>
            <a:pPr marL="0" indent="0" fontAlgn="base">
              <a:buNone/>
            </a:pPr>
            <a:r>
              <a:rPr lang="en-US" dirty="0"/>
              <a:t>ELO4 Integrated Contextual Communication –  </a:t>
            </a:r>
          </a:p>
          <a:p>
            <a:pPr marL="0" indent="0" fontAlgn="base">
              <a:buNone/>
            </a:pPr>
            <a:r>
              <a:rPr lang="en-US" dirty="0"/>
              <a:t>Students will choose forms of communication that enhance meaning and make clear the connections among language, meaning, thought, and expression across communities. </a:t>
            </a:r>
          </a:p>
          <a:p>
            <a:pPr marL="0" indent="0" fontAlgn="base">
              <a:buNone/>
            </a:pPr>
            <a:r>
              <a:rPr lang="en-US" dirty="0"/>
              <a:t> </a:t>
            </a:r>
          </a:p>
          <a:p>
            <a:pPr marL="0" indent="0" fontAlgn="base">
              <a:buNone/>
            </a:pPr>
            <a:r>
              <a:rPr lang="en-US" dirty="0"/>
              <a:t>ELO5 Reflection and Self-Assessment: </a:t>
            </a:r>
          </a:p>
          <a:p>
            <a:pPr marL="0" indent="0" fontAlgn="base">
              <a:buNone/>
            </a:pPr>
            <a:r>
              <a:rPr lang="en-US" dirty="0"/>
              <a:t>Students will design a future self, building upon past experiences, both successes and failures, that have occurred across multiple and diverse contexts. </a:t>
            </a:r>
          </a:p>
          <a:p>
            <a:endParaRPr lang="en-US" dirty="0"/>
          </a:p>
        </p:txBody>
      </p:sp>
    </p:spTree>
    <p:extLst>
      <p:ext uri="{BB962C8B-B14F-4D97-AF65-F5344CB8AC3E}">
        <p14:creationId xmlns:p14="http://schemas.microsoft.com/office/powerpoint/2010/main" val="210177948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4204-9B2B-184A-9586-172C2245F668}"/>
              </a:ext>
            </a:extLst>
          </p:cNvPr>
          <p:cNvSpPr>
            <a:spLocks noGrp="1"/>
          </p:cNvSpPr>
          <p:nvPr>
            <p:ph type="title"/>
          </p:nvPr>
        </p:nvSpPr>
        <p:spPr/>
        <p:txBody>
          <a:bodyPr/>
          <a:lstStyle/>
          <a:p>
            <a:r>
              <a:rPr lang="en-US" dirty="0"/>
              <a:t>Initiative Objectives: SW</a:t>
            </a:r>
          </a:p>
        </p:txBody>
      </p:sp>
      <p:sp>
        <p:nvSpPr>
          <p:cNvPr id="3" name="Text Placeholder 2">
            <a:extLst>
              <a:ext uri="{FF2B5EF4-FFF2-40B4-BE49-F238E27FC236}">
                <a16:creationId xmlns:a16="http://schemas.microsoft.com/office/drawing/2014/main" id="{DC2027DF-9BBD-E94A-943C-2162089D626C}"/>
              </a:ext>
            </a:extLst>
          </p:cNvPr>
          <p:cNvSpPr>
            <a:spLocks noGrp="1"/>
          </p:cNvSpPr>
          <p:nvPr>
            <p:ph type="body" idx="1"/>
          </p:nvPr>
        </p:nvSpPr>
        <p:spPr/>
        <p:txBody>
          <a:bodyPr/>
          <a:lstStyle/>
          <a:p>
            <a:pPr marL="0" indent="0">
              <a:buNone/>
            </a:pPr>
            <a:r>
              <a:rPr lang="en-US" dirty="0"/>
              <a:t>Put a Signature Work experience into every major</a:t>
            </a:r>
            <a:br>
              <a:rPr lang="en-US" dirty="0"/>
            </a:br>
            <a:endParaRPr lang="en-US" dirty="0"/>
          </a:p>
          <a:p>
            <a:r>
              <a:rPr lang="en-US" dirty="0"/>
              <a:t>Convert “Capstones” or Other High-Impact Practice</a:t>
            </a:r>
            <a:br>
              <a:rPr lang="en-US" dirty="0"/>
            </a:br>
            <a:endParaRPr lang="en-US" dirty="0"/>
          </a:p>
          <a:p>
            <a:r>
              <a:rPr lang="en-US" dirty="0"/>
              <a:t>Create new Signature Work experiences</a:t>
            </a:r>
            <a:br>
              <a:rPr lang="en-US" dirty="0"/>
            </a:br>
            <a:endParaRPr lang="en-US" dirty="0"/>
          </a:p>
          <a:p>
            <a:r>
              <a:rPr lang="en-US" dirty="0"/>
              <a:t>35% of majors approved for Fall 2021; 20% per academic year.</a:t>
            </a:r>
            <a:br>
              <a:rPr lang="en-US" dirty="0"/>
            </a:br>
            <a:endParaRPr lang="en-US" dirty="0"/>
          </a:p>
          <a:p>
            <a:r>
              <a:rPr lang="en-US" dirty="0"/>
              <a:t>HLC Quality Initiative</a:t>
            </a:r>
          </a:p>
        </p:txBody>
      </p:sp>
    </p:spTree>
    <p:extLst>
      <p:ext uri="{BB962C8B-B14F-4D97-AF65-F5344CB8AC3E}">
        <p14:creationId xmlns:p14="http://schemas.microsoft.com/office/powerpoint/2010/main" val="306454739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B9CCF-75A7-2046-9728-8001F483A3EE}"/>
              </a:ext>
            </a:extLst>
          </p:cNvPr>
          <p:cNvSpPr>
            <a:spLocks noGrp="1"/>
          </p:cNvSpPr>
          <p:nvPr>
            <p:ph type="title"/>
          </p:nvPr>
        </p:nvSpPr>
        <p:spPr/>
        <p:txBody>
          <a:bodyPr/>
          <a:lstStyle/>
          <a:p>
            <a:r>
              <a:rPr lang="en-US" dirty="0"/>
              <a:t>Initiative Objectives: IL</a:t>
            </a:r>
          </a:p>
        </p:txBody>
      </p:sp>
      <p:sp>
        <p:nvSpPr>
          <p:cNvPr id="3" name="Text Placeholder 2">
            <a:extLst>
              <a:ext uri="{FF2B5EF4-FFF2-40B4-BE49-F238E27FC236}">
                <a16:creationId xmlns:a16="http://schemas.microsoft.com/office/drawing/2014/main" id="{6E2FE176-0FCF-3A43-B6F1-EB539021B405}"/>
              </a:ext>
            </a:extLst>
          </p:cNvPr>
          <p:cNvSpPr>
            <a:spLocks noGrp="1"/>
          </p:cNvSpPr>
          <p:nvPr>
            <p:ph type="body" idx="1"/>
          </p:nvPr>
        </p:nvSpPr>
        <p:spPr/>
        <p:txBody>
          <a:bodyPr/>
          <a:lstStyle/>
          <a:p>
            <a:r>
              <a:rPr lang="en-US" dirty="0"/>
              <a:t>Incorporate Integrative Learning Outcomes into all curricula.</a:t>
            </a:r>
            <a:br>
              <a:rPr lang="en-US" dirty="0"/>
            </a:br>
            <a:endParaRPr lang="en-US" dirty="0"/>
          </a:p>
          <a:p>
            <a:r>
              <a:rPr lang="en-US" dirty="0"/>
              <a:t>Same Learning Objectives Scaffolded</a:t>
            </a:r>
          </a:p>
          <a:p>
            <a:pPr lvl="1"/>
            <a:r>
              <a:rPr lang="en-US" dirty="0"/>
              <a:t>First Courses in Majors</a:t>
            </a:r>
          </a:p>
          <a:p>
            <a:pPr lvl="1"/>
            <a:r>
              <a:rPr lang="en-US" dirty="0"/>
              <a:t>Gateway Courses</a:t>
            </a:r>
          </a:p>
          <a:p>
            <a:pPr lvl="1"/>
            <a:r>
              <a:rPr lang="en-US" dirty="0"/>
              <a:t>Core Courses</a:t>
            </a:r>
          </a:p>
          <a:p>
            <a:pPr lvl="1"/>
            <a:r>
              <a:rPr lang="en-US" dirty="0"/>
              <a:t>Experiential, Service, Research Experiences</a:t>
            </a:r>
            <a:br>
              <a:rPr lang="en-US" dirty="0"/>
            </a:br>
            <a:endParaRPr lang="en-US" dirty="0"/>
          </a:p>
          <a:p>
            <a:pPr lvl="1"/>
            <a:r>
              <a:rPr lang="en-US" dirty="0"/>
              <a:t>Communication in Context: Supports ELO-4</a:t>
            </a:r>
          </a:p>
        </p:txBody>
      </p:sp>
    </p:spTree>
    <p:extLst>
      <p:ext uri="{BB962C8B-B14F-4D97-AF65-F5344CB8AC3E}">
        <p14:creationId xmlns:p14="http://schemas.microsoft.com/office/powerpoint/2010/main" val="219718391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6930F-4A1F-9840-B1B7-BA0C62E2340F}"/>
              </a:ext>
            </a:extLst>
          </p:cNvPr>
          <p:cNvSpPr>
            <a:spLocks noGrp="1"/>
          </p:cNvSpPr>
          <p:nvPr>
            <p:ph type="title"/>
          </p:nvPr>
        </p:nvSpPr>
        <p:spPr/>
        <p:txBody>
          <a:bodyPr/>
          <a:lstStyle/>
          <a:p>
            <a:r>
              <a:rPr lang="en-US" dirty="0"/>
              <a:t>Communication in Context</a:t>
            </a:r>
          </a:p>
        </p:txBody>
      </p:sp>
      <p:sp>
        <p:nvSpPr>
          <p:cNvPr id="3" name="Text Placeholder 2">
            <a:extLst>
              <a:ext uri="{FF2B5EF4-FFF2-40B4-BE49-F238E27FC236}">
                <a16:creationId xmlns:a16="http://schemas.microsoft.com/office/drawing/2014/main" id="{3A657091-E61D-7A48-ABE5-93AFE901BD18}"/>
              </a:ext>
            </a:extLst>
          </p:cNvPr>
          <p:cNvSpPr>
            <a:spLocks noGrp="1"/>
          </p:cNvSpPr>
          <p:nvPr>
            <p:ph type="body" idx="1"/>
          </p:nvPr>
        </p:nvSpPr>
        <p:spPr/>
        <p:txBody>
          <a:bodyPr/>
          <a:lstStyle/>
          <a:p>
            <a:r>
              <a:rPr lang="en-US" dirty="0"/>
              <a:t>Focus on Transfer: application of communication skills in varying contexts</a:t>
            </a:r>
            <a:br>
              <a:rPr lang="en-US" dirty="0"/>
            </a:br>
            <a:endParaRPr lang="en-US" dirty="0"/>
          </a:p>
          <a:p>
            <a:r>
              <a:rPr lang="en-US" dirty="0"/>
              <a:t>Communication (oral and written communication) at advanced levels in authentic tasks</a:t>
            </a:r>
          </a:p>
          <a:p>
            <a:endParaRPr lang="en-US" dirty="0"/>
          </a:p>
          <a:p>
            <a:r>
              <a:rPr lang="en-US" dirty="0"/>
              <a:t>Communication within, between, and across disciplinary boundaries</a:t>
            </a:r>
          </a:p>
          <a:p>
            <a:endParaRPr lang="en-US" dirty="0"/>
          </a:p>
          <a:p>
            <a:r>
              <a:rPr lang="en-US" dirty="0"/>
              <a:t>Faculty and </a:t>
            </a:r>
            <a:r>
              <a:rPr lang="en-US"/>
              <a:t>Curricular Development</a:t>
            </a:r>
          </a:p>
        </p:txBody>
      </p:sp>
    </p:spTree>
    <p:extLst>
      <p:ext uri="{BB962C8B-B14F-4D97-AF65-F5344CB8AC3E}">
        <p14:creationId xmlns:p14="http://schemas.microsoft.com/office/powerpoint/2010/main" val="113640024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8015A-C93D-2B4F-8474-E0BAEE3DAD48}"/>
              </a:ext>
            </a:extLst>
          </p:cNvPr>
          <p:cNvSpPr>
            <a:spLocks noGrp="1"/>
          </p:cNvSpPr>
          <p:nvPr>
            <p:ph type="title"/>
          </p:nvPr>
        </p:nvSpPr>
        <p:spPr/>
        <p:txBody>
          <a:bodyPr>
            <a:normAutofit/>
          </a:bodyPr>
          <a:lstStyle/>
          <a:p>
            <a:r>
              <a:rPr lang="en-US" dirty="0"/>
              <a:t>Learning Environment</a:t>
            </a:r>
          </a:p>
        </p:txBody>
      </p:sp>
      <p:sp>
        <p:nvSpPr>
          <p:cNvPr id="3" name="Text Placeholder 2">
            <a:extLst>
              <a:ext uri="{FF2B5EF4-FFF2-40B4-BE49-F238E27FC236}">
                <a16:creationId xmlns:a16="http://schemas.microsoft.com/office/drawing/2014/main" id="{4B88989A-55C1-FD4F-AB0B-8343E3F2A9DF}"/>
              </a:ext>
            </a:extLst>
          </p:cNvPr>
          <p:cNvSpPr>
            <a:spLocks noGrp="1"/>
          </p:cNvSpPr>
          <p:nvPr>
            <p:ph type="body" idx="1"/>
          </p:nvPr>
        </p:nvSpPr>
        <p:spPr>
          <a:xfrm>
            <a:off x="952500" y="2049518"/>
            <a:ext cx="11099800" cy="6454682"/>
          </a:xfrm>
        </p:spPr>
        <p:txBody>
          <a:bodyPr/>
          <a:lstStyle/>
          <a:p>
            <a:pPr marL="0" indent="0">
              <a:buNone/>
            </a:pPr>
            <a:r>
              <a:rPr lang="en-US" dirty="0"/>
              <a:t>Mutually support and reinforce:</a:t>
            </a:r>
            <a:br>
              <a:rPr lang="en-US" dirty="0"/>
            </a:br>
            <a:endParaRPr lang="en-US" dirty="0"/>
          </a:p>
          <a:p>
            <a:pPr lvl="1"/>
            <a:r>
              <a:rPr lang="en-US" dirty="0"/>
              <a:t>Life Design</a:t>
            </a:r>
          </a:p>
          <a:p>
            <a:pPr lvl="1"/>
            <a:r>
              <a:rPr lang="en-US" dirty="0"/>
              <a:t>Bowling Green Perspectives</a:t>
            </a:r>
          </a:p>
          <a:p>
            <a:pPr lvl="1"/>
            <a:r>
              <a:rPr lang="en-US" dirty="0"/>
              <a:t>Undergraduate Research</a:t>
            </a:r>
          </a:p>
          <a:p>
            <a:pPr lvl="1"/>
            <a:r>
              <a:rPr lang="en-US" dirty="0"/>
              <a:t>Experiential Learning, especially</a:t>
            </a:r>
          </a:p>
          <a:p>
            <a:pPr lvl="2"/>
            <a:r>
              <a:rPr lang="en-US" dirty="0"/>
              <a:t>Internships</a:t>
            </a:r>
          </a:p>
          <a:p>
            <a:pPr lvl="2"/>
            <a:r>
              <a:rPr lang="en-US" dirty="0"/>
              <a:t>Co-Ops</a:t>
            </a:r>
          </a:p>
          <a:p>
            <a:pPr lvl="1"/>
            <a:r>
              <a:rPr lang="en-US" dirty="0"/>
              <a:t>Community Engagement, Service Learning</a:t>
            </a:r>
          </a:p>
        </p:txBody>
      </p:sp>
    </p:spTree>
    <p:extLst>
      <p:ext uri="{BB962C8B-B14F-4D97-AF65-F5344CB8AC3E}">
        <p14:creationId xmlns:p14="http://schemas.microsoft.com/office/powerpoint/2010/main" val="260661124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FB6F9-2199-DE4A-841B-F8650666BE47}"/>
              </a:ext>
            </a:extLst>
          </p:cNvPr>
          <p:cNvSpPr>
            <a:spLocks noGrp="1"/>
          </p:cNvSpPr>
          <p:nvPr>
            <p:ph type="title"/>
          </p:nvPr>
        </p:nvSpPr>
        <p:spPr/>
        <p:txBody>
          <a:bodyPr/>
          <a:lstStyle/>
          <a:p>
            <a:r>
              <a:rPr lang="en-US" dirty="0"/>
              <a:t>Professional Development</a:t>
            </a:r>
          </a:p>
        </p:txBody>
      </p:sp>
      <p:sp>
        <p:nvSpPr>
          <p:cNvPr id="3" name="Text Placeholder 2">
            <a:extLst>
              <a:ext uri="{FF2B5EF4-FFF2-40B4-BE49-F238E27FC236}">
                <a16:creationId xmlns:a16="http://schemas.microsoft.com/office/drawing/2014/main" id="{CA7EAE01-E77E-C049-8621-4E4B22A413C3}"/>
              </a:ext>
            </a:extLst>
          </p:cNvPr>
          <p:cNvSpPr>
            <a:spLocks noGrp="1"/>
          </p:cNvSpPr>
          <p:nvPr>
            <p:ph type="body" idx="1"/>
          </p:nvPr>
        </p:nvSpPr>
        <p:spPr/>
        <p:txBody>
          <a:bodyPr/>
          <a:lstStyle/>
          <a:p>
            <a:pPr marL="0" indent="0">
              <a:buNone/>
            </a:pPr>
            <a:endParaRPr lang="en-US" dirty="0"/>
          </a:p>
          <a:p>
            <a:r>
              <a:rPr lang="en-US" dirty="0"/>
              <a:t>Leverage Extant High Impact Practices</a:t>
            </a:r>
          </a:p>
          <a:p>
            <a:endParaRPr lang="en-US" dirty="0"/>
          </a:p>
          <a:p>
            <a:r>
              <a:rPr lang="en-US" dirty="0"/>
              <a:t>Professional Development on Learning Outcomes, Learning Design, and Pedagogical Practices that support Integrative Learning</a:t>
            </a:r>
          </a:p>
        </p:txBody>
      </p:sp>
    </p:spTree>
    <p:extLst>
      <p:ext uri="{BB962C8B-B14F-4D97-AF65-F5344CB8AC3E}">
        <p14:creationId xmlns:p14="http://schemas.microsoft.com/office/powerpoint/2010/main" val="86902433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184C4-C7B7-9441-99AC-F052A65EC3F9}"/>
              </a:ext>
            </a:extLst>
          </p:cNvPr>
          <p:cNvSpPr>
            <a:spLocks noGrp="1"/>
          </p:cNvSpPr>
          <p:nvPr>
            <p:ph type="title"/>
          </p:nvPr>
        </p:nvSpPr>
        <p:spPr/>
        <p:txBody>
          <a:bodyPr/>
          <a:lstStyle/>
          <a:p>
            <a:r>
              <a:rPr lang="en-US" dirty="0"/>
              <a:t>Pedagogical Practices</a:t>
            </a:r>
          </a:p>
        </p:txBody>
      </p:sp>
      <p:sp>
        <p:nvSpPr>
          <p:cNvPr id="3" name="Text Placeholder 2">
            <a:extLst>
              <a:ext uri="{FF2B5EF4-FFF2-40B4-BE49-F238E27FC236}">
                <a16:creationId xmlns:a16="http://schemas.microsoft.com/office/drawing/2014/main" id="{935BB365-D283-4F48-8322-07BAFF84E9FB}"/>
              </a:ext>
            </a:extLst>
          </p:cNvPr>
          <p:cNvSpPr>
            <a:spLocks noGrp="1"/>
          </p:cNvSpPr>
          <p:nvPr>
            <p:ph type="body" idx="1"/>
          </p:nvPr>
        </p:nvSpPr>
        <p:spPr/>
        <p:txBody>
          <a:bodyPr/>
          <a:lstStyle/>
          <a:p>
            <a:r>
              <a:rPr lang="en-US" dirty="0"/>
              <a:t>Intentional “meta-discourse” that blends Integrative Learning particularly in BGP and Core Curricula with Life Design </a:t>
            </a:r>
            <a:br>
              <a:rPr lang="en-US" dirty="0"/>
            </a:br>
            <a:endParaRPr lang="en-US" dirty="0"/>
          </a:p>
          <a:p>
            <a:r>
              <a:rPr lang="en-US" i="1" dirty="0"/>
              <a:t>Signature Pedagogies: Approaches to Teaching Disciplinary </a:t>
            </a:r>
            <a:r>
              <a:rPr lang="en-US" i="1" dirty="0">
                <a:solidFill>
                  <a:srgbClr val="F47932"/>
                </a:solidFill>
                <a:latin typeface="Univers LT Std 67 Bold Condensed"/>
                <a:sym typeface="Univers LT Std 67 Bold Condensed"/>
              </a:rPr>
              <a:t>Habits of Mind </a:t>
            </a:r>
            <a:r>
              <a:rPr lang="en-US" dirty="0"/>
              <a:t>(Gurung, et al., 2009)</a:t>
            </a:r>
            <a:endParaRPr lang="en-US" i="1" dirty="0"/>
          </a:p>
        </p:txBody>
      </p:sp>
    </p:spTree>
    <p:extLst>
      <p:ext uri="{BB962C8B-B14F-4D97-AF65-F5344CB8AC3E}">
        <p14:creationId xmlns:p14="http://schemas.microsoft.com/office/powerpoint/2010/main" val="3587778085"/>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3F544-34C4-A24B-9E91-3128E8A17CF8}"/>
              </a:ext>
            </a:extLst>
          </p:cNvPr>
          <p:cNvSpPr>
            <a:spLocks noGrp="1"/>
          </p:cNvSpPr>
          <p:nvPr>
            <p:ph type="title"/>
          </p:nvPr>
        </p:nvSpPr>
        <p:spPr/>
        <p:txBody>
          <a:bodyPr>
            <a:normAutofit/>
          </a:bodyPr>
          <a:lstStyle/>
          <a:p>
            <a:r>
              <a:rPr lang="en-US" dirty="0"/>
              <a:t>Assessment</a:t>
            </a:r>
          </a:p>
        </p:txBody>
      </p:sp>
      <p:sp>
        <p:nvSpPr>
          <p:cNvPr id="3" name="Text Placeholder 2">
            <a:extLst>
              <a:ext uri="{FF2B5EF4-FFF2-40B4-BE49-F238E27FC236}">
                <a16:creationId xmlns:a16="http://schemas.microsoft.com/office/drawing/2014/main" id="{A74DC892-555E-B147-B39E-5D9BB16E9971}"/>
              </a:ext>
            </a:extLst>
          </p:cNvPr>
          <p:cNvSpPr>
            <a:spLocks noGrp="1"/>
          </p:cNvSpPr>
          <p:nvPr>
            <p:ph type="body" idx="1"/>
          </p:nvPr>
        </p:nvSpPr>
        <p:spPr/>
        <p:txBody>
          <a:bodyPr/>
          <a:lstStyle/>
          <a:p>
            <a:r>
              <a:rPr lang="en-US" i="1" dirty="0"/>
              <a:t>Authentic</a:t>
            </a:r>
            <a:r>
              <a:rPr lang="en-US" dirty="0"/>
              <a:t> Assessment</a:t>
            </a:r>
            <a:br>
              <a:rPr lang="en-US" dirty="0"/>
            </a:br>
            <a:endParaRPr lang="en-US" dirty="0"/>
          </a:p>
          <a:p>
            <a:pPr lvl="1"/>
            <a:r>
              <a:rPr lang="en-US" dirty="0"/>
              <a:t>FROM testing knowledge gaps, recollection, products</a:t>
            </a:r>
            <a:br>
              <a:rPr lang="en-US" dirty="0"/>
            </a:br>
            <a:endParaRPr lang="en-US" dirty="0"/>
          </a:p>
          <a:p>
            <a:pPr lvl="1"/>
            <a:r>
              <a:rPr lang="en-US" dirty="0"/>
              <a:t>TO demonstration of skills, competencies and knowledge applied in increasingly authentic tasks</a:t>
            </a:r>
            <a:br>
              <a:rPr lang="en-US" dirty="0"/>
            </a:br>
            <a:br>
              <a:rPr lang="en-US" dirty="0"/>
            </a:br>
            <a:endParaRPr lang="en-US" dirty="0"/>
          </a:p>
          <a:p>
            <a:r>
              <a:rPr lang="en-US" dirty="0"/>
              <a:t>VALUE Rubrics (Valid Assessment of Learning in Undergraduate Education)</a:t>
            </a:r>
          </a:p>
        </p:txBody>
      </p:sp>
    </p:spTree>
    <p:extLst>
      <p:ext uri="{BB962C8B-B14F-4D97-AF65-F5344CB8AC3E}">
        <p14:creationId xmlns:p14="http://schemas.microsoft.com/office/powerpoint/2010/main" val="276144945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C04D0-EBF0-EC4B-9278-861EA180818E}"/>
              </a:ext>
            </a:extLst>
          </p:cNvPr>
          <p:cNvSpPr>
            <a:spLocks noGrp="1"/>
          </p:cNvSpPr>
          <p:nvPr>
            <p:ph type="title"/>
          </p:nvPr>
        </p:nvSpPr>
        <p:spPr/>
        <p:txBody>
          <a:bodyPr/>
          <a:lstStyle/>
          <a:p>
            <a:r>
              <a:rPr lang="en-US" dirty="0"/>
              <a:t>Ultimate Objectives</a:t>
            </a:r>
          </a:p>
        </p:txBody>
      </p:sp>
      <p:sp>
        <p:nvSpPr>
          <p:cNvPr id="3" name="Text Placeholder 2">
            <a:extLst>
              <a:ext uri="{FF2B5EF4-FFF2-40B4-BE49-F238E27FC236}">
                <a16:creationId xmlns:a16="http://schemas.microsoft.com/office/drawing/2014/main" id="{B0E5427A-F03A-A343-B1FD-6B1A5280AFD1}"/>
              </a:ext>
            </a:extLst>
          </p:cNvPr>
          <p:cNvSpPr>
            <a:spLocks noGrp="1"/>
          </p:cNvSpPr>
          <p:nvPr>
            <p:ph type="body" idx="1"/>
          </p:nvPr>
        </p:nvSpPr>
        <p:spPr/>
        <p:txBody>
          <a:bodyPr/>
          <a:lstStyle/>
          <a:p>
            <a:r>
              <a:rPr lang="en-US" dirty="0"/>
              <a:t>Systematically Improve and Reinforce Student Learning</a:t>
            </a:r>
            <a:br>
              <a:rPr lang="en-US" dirty="0"/>
            </a:br>
            <a:endParaRPr lang="en-US" dirty="0"/>
          </a:p>
          <a:p>
            <a:r>
              <a:rPr lang="en-US" dirty="0"/>
              <a:t>Prepare graduates for success in a complex, global environment</a:t>
            </a:r>
            <a:br>
              <a:rPr lang="en-US" dirty="0"/>
            </a:br>
            <a:endParaRPr lang="en-US" dirty="0"/>
          </a:p>
          <a:p>
            <a:r>
              <a:rPr lang="en-US" dirty="0"/>
              <a:t>Provide Common Learning Outcomes and Assessments</a:t>
            </a:r>
            <a:br>
              <a:rPr lang="en-US" dirty="0"/>
            </a:br>
            <a:endParaRPr lang="en-US" dirty="0"/>
          </a:p>
          <a:p>
            <a:r>
              <a:rPr lang="en-US" dirty="0"/>
              <a:t>Make the language of learning consistent and transparent across BGSU</a:t>
            </a:r>
            <a:br>
              <a:rPr lang="en-US" dirty="0"/>
            </a:br>
            <a:endParaRPr lang="en-US" dirty="0"/>
          </a:p>
          <a:p>
            <a:r>
              <a:rPr lang="en-US" dirty="0"/>
              <a:t>Make a BGSU education distinctive while providing coherent argument for higher education</a:t>
            </a:r>
          </a:p>
        </p:txBody>
      </p:sp>
    </p:spTree>
    <p:extLst>
      <p:ext uri="{BB962C8B-B14F-4D97-AF65-F5344CB8AC3E}">
        <p14:creationId xmlns:p14="http://schemas.microsoft.com/office/powerpoint/2010/main" val="465631861"/>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3A83B-69B9-7441-A684-718B8CCC824B}"/>
              </a:ext>
            </a:extLst>
          </p:cNvPr>
          <p:cNvSpPr>
            <a:spLocks noGrp="1"/>
          </p:cNvSpPr>
          <p:nvPr>
            <p:ph type="title"/>
          </p:nvPr>
        </p:nvSpPr>
        <p:spPr/>
        <p:txBody>
          <a:bodyPr/>
          <a:lstStyle/>
          <a:p>
            <a:r>
              <a:rPr lang="en-US" dirty="0"/>
              <a:t>Curricular Engagement</a:t>
            </a:r>
          </a:p>
        </p:txBody>
      </p:sp>
      <p:sp>
        <p:nvSpPr>
          <p:cNvPr id="3" name="Text Placeholder 2">
            <a:extLst>
              <a:ext uri="{FF2B5EF4-FFF2-40B4-BE49-F238E27FC236}">
                <a16:creationId xmlns:a16="http://schemas.microsoft.com/office/drawing/2014/main" id="{50576BAA-0DD3-C44D-A892-ACF7C8201161}"/>
              </a:ext>
            </a:extLst>
          </p:cNvPr>
          <p:cNvSpPr>
            <a:spLocks noGrp="1"/>
          </p:cNvSpPr>
          <p:nvPr>
            <p:ph type="body" idx="1"/>
          </p:nvPr>
        </p:nvSpPr>
        <p:spPr/>
        <p:txBody>
          <a:bodyPr/>
          <a:lstStyle/>
          <a:p>
            <a:r>
              <a:rPr lang="en-US" dirty="0"/>
              <a:t>Adoption of Backward Design: What do we want our students to “look like” when they graduate?</a:t>
            </a:r>
            <a:br>
              <a:rPr lang="en-US" dirty="0"/>
            </a:br>
            <a:endParaRPr lang="en-US" dirty="0"/>
          </a:p>
          <a:p>
            <a:r>
              <a:rPr lang="en-US" dirty="0"/>
              <a:t>Curricular Design from this student-centric perspective</a:t>
            </a:r>
          </a:p>
          <a:p>
            <a:endParaRPr lang="en-US" dirty="0"/>
          </a:p>
          <a:p>
            <a:r>
              <a:rPr lang="en-US" dirty="0"/>
              <a:t>Not driven by Subject Matter, Content, Coverage</a:t>
            </a:r>
          </a:p>
          <a:p>
            <a:endParaRPr lang="en-US" dirty="0"/>
          </a:p>
          <a:p>
            <a:pPr lvl="1"/>
            <a:endParaRPr lang="en-US" dirty="0"/>
          </a:p>
        </p:txBody>
      </p:sp>
    </p:spTree>
    <p:extLst>
      <p:ext uri="{BB962C8B-B14F-4D97-AF65-F5344CB8AC3E}">
        <p14:creationId xmlns:p14="http://schemas.microsoft.com/office/powerpoint/2010/main" val="171157509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945E2-F85C-7D4F-BD58-DFA41129C027}"/>
              </a:ext>
            </a:extLst>
          </p:cNvPr>
          <p:cNvSpPr>
            <a:spLocks noGrp="1"/>
          </p:cNvSpPr>
          <p:nvPr>
            <p:ph type="title"/>
          </p:nvPr>
        </p:nvSpPr>
        <p:spPr/>
        <p:txBody>
          <a:bodyPr/>
          <a:lstStyle/>
          <a:p>
            <a:r>
              <a:rPr lang="en-US" dirty="0"/>
              <a:t>Learning Design</a:t>
            </a:r>
          </a:p>
        </p:txBody>
      </p:sp>
      <p:sp>
        <p:nvSpPr>
          <p:cNvPr id="3" name="Text Placeholder 2">
            <a:extLst>
              <a:ext uri="{FF2B5EF4-FFF2-40B4-BE49-F238E27FC236}">
                <a16:creationId xmlns:a16="http://schemas.microsoft.com/office/drawing/2014/main" id="{A8F2E3F6-2D17-F247-8031-B45A28FA6660}"/>
              </a:ext>
            </a:extLst>
          </p:cNvPr>
          <p:cNvSpPr>
            <a:spLocks noGrp="1"/>
          </p:cNvSpPr>
          <p:nvPr>
            <p:ph type="body" idx="1"/>
          </p:nvPr>
        </p:nvSpPr>
        <p:spPr/>
        <p:txBody>
          <a:bodyPr>
            <a:normAutofit/>
          </a:bodyPr>
          <a:lstStyle/>
          <a:p>
            <a:r>
              <a:rPr lang="en-US" dirty="0"/>
              <a:t>Institute practices to engage faculty and other curricular “brokers” in backward design of all curricula</a:t>
            </a:r>
            <a:br>
              <a:rPr lang="en-US" dirty="0"/>
            </a:br>
            <a:endParaRPr lang="en-US" dirty="0"/>
          </a:p>
          <a:p>
            <a:r>
              <a:rPr lang="en-US" dirty="0"/>
              <a:t>Institute expectations for Integrative Learning into all curricula</a:t>
            </a:r>
            <a:br>
              <a:rPr lang="en-US" dirty="0"/>
            </a:br>
            <a:endParaRPr lang="en-US" dirty="0"/>
          </a:p>
          <a:p>
            <a:r>
              <a:rPr lang="en-US" dirty="0"/>
              <a:t>Institute expectations for authentic assessment in curricular development and modification</a:t>
            </a:r>
          </a:p>
          <a:p>
            <a:endParaRPr lang="en-US" dirty="0"/>
          </a:p>
          <a:p>
            <a:r>
              <a:rPr lang="en-US" dirty="0"/>
              <a:t>Site of these expectations: centered in academic units, but all curricular “brokers”—and especially college curricular bodies and Undergraduate Council</a:t>
            </a:r>
          </a:p>
        </p:txBody>
      </p:sp>
    </p:spTree>
    <p:extLst>
      <p:ext uri="{BB962C8B-B14F-4D97-AF65-F5344CB8AC3E}">
        <p14:creationId xmlns:p14="http://schemas.microsoft.com/office/powerpoint/2010/main" val="51506794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6492D-E0E2-AC43-98CA-EEEE53892186}"/>
              </a:ext>
            </a:extLst>
          </p:cNvPr>
          <p:cNvSpPr>
            <a:spLocks noGrp="1"/>
          </p:cNvSpPr>
          <p:nvPr>
            <p:ph type="title"/>
          </p:nvPr>
        </p:nvSpPr>
        <p:spPr/>
        <p:txBody>
          <a:bodyPr/>
          <a:lstStyle/>
          <a:p>
            <a:r>
              <a:rPr lang="en-US" dirty="0"/>
              <a:t>Focus on the Future</a:t>
            </a:r>
          </a:p>
        </p:txBody>
      </p:sp>
      <p:sp>
        <p:nvSpPr>
          <p:cNvPr id="3" name="Text Placeholder 2">
            <a:extLst>
              <a:ext uri="{FF2B5EF4-FFF2-40B4-BE49-F238E27FC236}">
                <a16:creationId xmlns:a16="http://schemas.microsoft.com/office/drawing/2014/main" id="{7F003E2F-D467-4F40-A27F-B86672E78594}"/>
              </a:ext>
            </a:extLst>
          </p:cNvPr>
          <p:cNvSpPr>
            <a:spLocks noGrp="1"/>
          </p:cNvSpPr>
          <p:nvPr>
            <p:ph type="body" idx="1"/>
          </p:nvPr>
        </p:nvSpPr>
        <p:spPr>
          <a:xfrm>
            <a:off x="1078624" y="1484779"/>
            <a:ext cx="11099800" cy="6784041"/>
          </a:xfrm>
        </p:spPr>
        <p:txBody>
          <a:bodyPr>
            <a:normAutofit/>
          </a:bodyPr>
          <a:lstStyle/>
          <a:p>
            <a:pPr marL="0" indent="0">
              <a:buNone/>
            </a:pPr>
            <a:r>
              <a:rPr lang="en-US" sz="4600" b="1" dirty="0">
                <a:solidFill>
                  <a:srgbClr val="F47932"/>
                </a:solidFill>
                <a:latin typeface="Univers LT Std 67 Bold Condensed"/>
                <a:sym typeface="Univers LT Std 67 Bold Condensed"/>
              </a:rPr>
              <a:t>Redefining Student Success</a:t>
            </a:r>
          </a:p>
          <a:p>
            <a:pPr marL="0" indent="0">
              <a:buNone/>
            </a:pPr>
            <a:endParaRPr lang="en-US" sz="3200" dirty="0">
              <a:solidFill>
                <a:srgbClr val="F47932"/>
              </a:solidFill>
              <a:latin typeface="Univers LT Std 67 Bold Condensed"/>
              <a:sym typeface="Univers LT Std 67 Bold Condensed"/>
            </a:endParaRPr>
          </a:p>
          <a:p>
            <a:pPr marL="0" indent="0">
              <a:buNone/>
            </a:pPr>
            <a:r>
              <a:rPr lang="en-US" sz="4200" dirty="0">
                <a:solidFill>
                  <a:srgbClr val="F47932"/>
                </a:solidFill>
                <a:latin typeface="Univers LT Std 67 Bold Condensed"/>
                <a:sym typeface="Univers LT Std 67 Bold Condensed"/>
              </a:rPr>
              <a:t>“Provide undergraduate and graduate students (traditional and post-traditional) a demonstrably superior and innovative learning experience that intentionally prepares them to lead meaningful and productive lives.” Objective 1</a:t>
            </a:r>
          </a:p>
          <a:p>
            <a:pPr marL="0" indent="0">
              <a:buNone/>
            </a:pPr>
            <a:endParaRPr lang="en-US" sz="4200" dirty="0">
              <a:solidFill>
                <a:srgbClr val="F47932"/>
              </a:solidFill>
              <a:latin typeface="Univers LT Std 67 Bold Condensed"/>
              <a:sym typeface="Univers LT Std 67 Bold Condensed"/>
            </a:endParaRPr>
          </a:p>
        </p:txBody>
      </p:sp>
    </p:spTree>
    <p:extLst>
      <p:ext uri="{BB962C8B-B14F-4D97-AF65-F5344CB8AC3E}">
        <p14:creationId xmlns:p14="http://schemas.microsoft.com/office/powerpoint/2010/main" val="289080520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99E8A-E3FF-8947-82AD-6AAE37B3535F}"/>
              </a:ext>
            </a:extLst>
          </p:cNvPr>
          <p:cNvSpPr>
            <a:spLocks noGrp="1"/>
          </p:cNvSpPr>
          <p:nvPr>
            <p:ph type="title"/>
          </p:nvPr>
        </p:nvSpPr>
        <p:spPr/>
        <p:txBody>
          <a:bodyPr/>
          <a:lstStyle/>
          <a:p>
            <a:r>
              <a:rPr lang="en-US" dirty="0"/>
              <a:t>Redefining Student Success</a:t>
            </a:r>
          </a:p>
        </p:txBody>
      </p:sp>
      <p:sp>
        <p:nvSpPr>
          <p:cNvPr id="3" name="Text Placeholder 2">
            <a:extLst>
              <a:ext uri="{FF2B5EF4-FFF2-40B4-BE49-F238E27FC236}">
                <a16:creationId xmlns:a16="http://schemas.microsoft.com/office/drawing/2014/main" id="{34783856-43B6-0445-A04B-D40930D171D7}"/>
              </a:ext>
            </a:extLst>
          </p:cNvPr>
          <p:cNvSpPr>
            <a:spLocks noGrp="1"/>
          </p:cNvSpPr>
          <p:nvPr>
            <p:ph type="body" idx="1"/>
          </p:nvPr>
        </p:nvSpPr>
        <p:spPr/>
        <p:txBody>
          <a:bodyPr>
            <a:normAutofit fontScale="92500"/>
          </a:bodyPr>
          <a:lstStyle/>
          <a:p>
            <a:pPr marL="0" indent="0">
              <a:buNone/>
            </a:pPr>
            <a:r>
              <a:rPr lang="en-US" sz="3000" i="1" dirty="0"/>
              <a:t>”A. We will review all programs to ensure that we are intentionally (not passively) preparing students to achieve competencies appropriate for personal and career success. We will ensure that our learning outcomes are focused on both the mastery (knowing) and competencies (doing) of content knowledge. With a focus on “doing,” we will further leverage BGSU’s strength in providing </a:t>
            </a:r>
            <a:r>
              <a:rPr lang="en-US" sz="3900" dirty="0">
                <a:solidFill>
                  <a:srgbClr val="F47932"/>
                </a:solidFill>
                <a:latin typeface="Univers LT Std 67 Bold Condensed"/>
              </a:rPr>
              <a:t>high-impact practices, such as study abroad, internships and co-ops, undergraduate research, service-learning and learning communities. </a:t>
            </a:r>
            <a:r>
              <a:rPr lang="en-US" i="1" dirty="0"/>
              <a:t>Additionally, we will expand experiential education by requiring every student to </a:t>
            </a:r>
            <a:r>
              <a:rPr lang="en-US" sz="3900" dirty="0">
                <a:solidFill>
                  <a:srgbClr val="F47932"/>
                </a:solidFill>
                <a:latin typeface="Univers LT Std 67 Bold Condensed"/>
                <a:sym typeface="Univers LT Std 67 Bold Condensed"/>
              </a:rPr>
              <a:t>complete an interdisciplinary signature project that addresses an important societal issue. </a:t>
            </a:r>
            <a:r>
              <a:rPr lang="en-US" sz="3000" i="1" dirty="0"/>
              <a:t>This builds on the work of our Center for Civic and Community Engagement and the Vital Communities Initiative and aligns with BGSU’s mission to create public good through our students, faculty, staff, and graduates.” Objective 1 1.a</a:t>
            </a:r>
          </a:p>
        </p:txBody>
      </p:sp>
    </p:spTree>
    <p:extLst>
      <p:ext uri="{BB962C8B-B14F-4D97-AF65-F5344CB8AC3E}">
        <p14:creationId xmlns:p14="http://schemas.microsoft.com/office/powerpoint/2010/main" val="942298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B46E0-8C1D-0749-9645-36C07178A4E4}"/>
              </a:ext>
            </a:extLst>
          </p:cNvPr>
          <p:cNvSpPr>
            <a:spLocks noGrp="1"/>
          </p:cNvSpPr>
          <p:nvPr>
            <p:ph type="title"/>
          </p:nvPr>
        </p:nvSpPr>
        <p:spPr/>
        <p:txBody>
          <a:bodyPr/>
          <a:lstStyle/>
          <a:p>
            <a:r>
              <a:rPr lang="en-US" dirty="0"/>
              <a:t>Focus on the Future</a:t>
            </a:r>
          </a:p>
        </p:txBody>
      </p:sp>
      <p:sp>
        <p:nvSpPr>
          <p:cNvPr id="3" name="Text Placeholder 2">
            <a:extLst>
              <a:ext uri="{FF2B5EF4-FFF2-40B4-BE49-F238E27FC236}">
                <a16:creationId xmlns:a16="http://schemas.microsoft.com/office/drawing/2014/main" id="{9AC9BB9D-D98B-F847-9D33-480A9740F8CF}"/>
              </a:ext>
            </a:extLst>
          </p:cNvPr>
          <p:cNvSpPr>
            <a:spLocks noGrp="1"/>
          </p:cNvSpPr>
          <p:nvPr>
            <p:ph type="body" idx="1"/>
          </p:nvPr>
        </p:nvSpPr>
        <p:spPr/>
        <p:txBody>
          <a:bodyPr/>
          <a:lstStyle/>
          <a:p>
            <a:pPr marL="0" indent="0">
              <a:buNone/>
            </a:pPr>
            <a:r>
              <a:rPr lang="en-US" sz="4600" b="1" dirty="0">
                <a:solidFill>
                  <a:srgbClr val="F47932"/>
                </a:solidFill>
                <a:latin typeface="Univers LT Std 67 Bold Condensed"/>
              </a:rPr>
              <a:t>Objective 3: Empowering Our People</a:t>
            </a:r>
          </a:p>
          <a:p>
            <a:endParaRPr lang="en-US" dirty="0"/>
          </a:p>
          <a:p>
            <a:pPr marL="0" indent="0">
              <a:buNone/>
            </a:pPr>
            <a:r>
              <a:rPr lang="en-US" sz="4200" dirty="0">
                <a:solidFill>
                  <a:srgbClr val="F47932"/>
                </a:solidFill>
                <a:latin typeface="Univers LT Std 67 Bold Condensed"/>
              </a:rPr>
              <a:t>“We will significantly improve the quality of teaching and learning by implementing student-centered initiatives that ensure our learning environment sets clear expectations, supports one another, intellectually engages and involves students, and provides feedback and assessment.” Objective 3.2</a:t>
            </a:r>
          </a:p>
        </p:txBody>
      </p:sp>
    </p:spTree>
    <p:extLst>
      <p:ext uri="{BB962C8B-B14F-4D97-AF65-F5344CB8AC3E}">
        <p14:creationId xmlns:p14="http://schemas.microsoft.com/office/powerpoint/2010/main" val="429377507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882CF-27DB-0B4E-8069-236B30BB7A57}"/>
              </a:ext>
            </a:extLst>
          </p:cNvPr>
          <p:cNvSpPr>
            <a:spLocks noGrp="1"/>
          </p:cNvSpPr>
          <p:nvPr>
            <p:ph type="title"/>
          </p:nvPr>
        </p:nvSpPr>
        <p:spPr/>
        <p:txBody>
          <a:bodyPr/>
          <a:lstStyle/>
          <a:p>
            <a:r>
              <a:rPr lang="en-US" dirty="0"/>
              <a:t>What is LEAP?</a:t>
            </a:r>
          </a:p>
        </p:txBody>
      </p:sp>
      <p:sp>
        <p:nvSpPr>
          <p:cNvPr id="3" name="Text Placeholder 2">
            <a:extLst>
              <a:ext uri="{FF2B5EF4-FFF2-40B4-BE49-F238E27FC236}">
                <a16:creationId xmlns:a16="http://schemas.microsoft.com/office/drawing/2014/main" id="{F32EBDE3-DCE6-724C-99F3-EEED2DB58145}"/>
              </a:ext>
            </a:extLst>
          </p:cNvPr>
          <p:cNvSpPr>
            <a:spLocks noGrp="1"/>
          </p:cNvSpPr>
          <p:nvPr>
            <p:ph type="body" idx="1"/>
          </p:nvPr>
        </p:nvSpPr>
        <p:spPr/>
        <p:txBody>
          <a:bodyPr/>
          <a:lstStyle/>
          <a:p>
            <a:pPr marL="0" indent="0" algn="ctr">
              <a:buNone/>
            </a:pPr>
            <a:r>
              <a:rPr lang="en-US" dirty="0"/>
              <a:t>Liberal Education and America’s Promise</a:t>
            </a:r>
          </a:p>
          <a:p>
            <a:pPr marL="0" indent="0" algn="ctr">
              <a:buNone/>
            </a:pPr>
            <a:endParaRPr lang="en-US" dirty="0"/>
          </a:p>
          <a:p>
            <a:pPr marL="0" indent="0" algn="ctr">
              <a:buNone/>
            </a:pPr>
            <a:endParaRPr lang="en-US" dirty="0"/>
          </a:p>
          <a:p>
            <a:pPr marL="0" indent="0">
              <a:buNone/>
            </a:pPr>
            <a:r>
              <a:rPr lang="en-US" dirty="0"/>
              <a:t>LEAP: AAC&amp;U’s national advocacy program promoting liberal education—focused on “broad knowledge, higher order capacities, and real-world experience” for graduates to “thrive in the economy and in a globally engaged democracy.” (AAC&amp;U, 2005)</a:t>
            </a:r>
          </a:p>
        </p:txBody>
      </p:sp>
    </p:spTree>
    <p:extLst>
      <p:ext uri="{BB962C8B-B14F-4D97-AF65-F5344CB8AC3E}">
        <p14:creationId xmlns:p14="http://schemas.microsoft.com/office/powerpoint/2010/main" val="5023782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9B075-E403-7D48-9B53-FEF547145ED0}"/>
              </a:ext>
            </a:extLst>
          </p:cNvPr>
          <p:cNvSpPr>
            <a:spLocks noGrp="1"/>
          </p:cNvSpPr>
          <p:nvPr>
            <p:ph type="title"/>
          </p:nvPr>
        </p:nvSpPr>
        <p:spPr/>
        <p:txBody>
          <a:bodyPr/>
          <a:lstStyle/>
          <a:p>
            <a:r>
              <a:rPr lang="en-US" dirty="0"/>
              <a:t>Origins of LEAP</a:t>
            </a:r>
          </a:p>
        </p:txBody>
      </p:sp>
      <p:sp>
        <p:nvSpPr>
          <p:cNvPr id="3" name="Text Placeholder 2">
            <a:extLst>
              <a:ext uri="{FF2B5EF4-FFF2-40B4-BE49-F238E27FC236}">
                <a16:creationId xmlns:a16="http://schemas.microsoft.com/office/drawing/2014/main" id="{12DB9FD7-212C-E54C-9432-C8FAAA37AD22}"/>
              </a:ext>
            </a:extLst>
          </p:cNvPr>
          <p:cNvSpPr>
            <a:spLocks noGrp="1"/>
          </p:cNvSpPr>
          <p:nvPr>
            <p:ph type="body" idx="1"/>
          </p:nvPr>
        </p:nvSpPr>
        <p:spPr/>
        <p:txBody>
          <a:bodyPr/>
          <a:lstStyle/>
          <a:p>
            <a:r>
              <a:rPr lang="en-US" dirty="0"/>
              <a:t>Blends many recent approaches to learning:</a:t>
            </a:r>
          </a:p>
          <a:p>
            <a:pPr lvl="1"/>
            <a:r>
              <a:rPr lang="en-US" dirty="0"/>
              <a:t>Authentic Learning</a:t>
            </a:r>
          </a:p>
          <a:p>
            <a:pPr lvl="1"/>
            <a:r>
              <a:rPr lang="en-US" dirty="0"/>
              <a:t>Experiential Learning</a:t>
            </a:r>
          </a:p>
          <a:p>
            <a:pPr lvl="1"/>
            <a:r>
              <a:rPr lang="en-US" dirty="0"/>
              <a:t>Problem-Based Learning</a:t>
            </a:r>
          </a:p>
          <a:p>
            <a:pPr lvl="1"/>
            <a:r>
              <a:rPr lang="en-US" dirty="0"/>
              <a:t>Project-Based Learning</a:t>
            </a:r>
          </a:p>
          <a:p>
            <a:pPr lvl="1"/>
            <a:r>
              <a:rPr lang="en-US" dirty="0"/>
              <a:t>Service Learning</a:t>
            </a:r>
          </a:p>
          <a:p>
            <a:pPr lvl="1"/>
            <a:r>
              <a:rPr lang="en-US" dirty="0"/>
              <a:t>Learning Communities</a:t>
            </a:r>
          </a:p>
          <a:p>
            <a:pPr lvl="1"/>
            <a:r>
              <a:rPr lang="en-US" dirty="0"/>
              <a:t>Collaborative Learning</a:t>
            </a:r>
          </a:p>
          <a:p>
            <a:pPr lvl="1"/>
            <a:r>
              <a:rPr lang="en-US" dirty="0"/>
              <a:t>“Deep Learning”</a:t>
            </a:r>
          </a:p>
          <a:p>
            <a:pPr lvl="1"/>
            <a:r>
              <a:rPr lang="en-US" dirty="0"/>
              <a:t>Habits of Mind</a:t>
            </a:r>
          </a:p>
        </p:txBody>
      </p:sp>
    </p:spTree>
    <p:extLst>
      <p:ext uri="{BB962C8B-B14F-4D97-AF65-F5344CB8AC3E}">
        <p14:creationId xmlns:p14="http://schemas.microsoft.com/office/powerpoint/2010/main" val="280883632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DEE86-A9CF-4B42-B1FB-5E53B50F0901}"/>
              </a:ext>
            </a:extLst>
          </p:cNvPr>
          <p:cNvSpPr>
            <a:spLocks noGrp="1"/>
          </p:cNvSpPr>
          <p:nvPr>
            <p:ph type="title"/>
          </p:nvPr>
        </p:nvSpPr>
        <p:spPr>
          <a:xfrm>
            <a:off x="133960" y="241300"/>
            <a:ext cx="10019033" cy="1498600"/>
          </a:xfrm>
        </p:spPr>
        <p:txBody>
          <a:bodyPr>
            <a:normAutofit/>
          </a:bodyPr>
          <a:lstStyle/>
          <a:p>
            <a:r>
              <a:rPr lang="en-US" dirty="0"/>
              <a:t>What is Integrative Learning?</a:t>
            </a:r>
          </a:p>
        </p:txBody>
      </p:sp>
      <p:sp>
        <p:nvSpPr>
          <p:cNvPr id="3" name="Text Placeholder 2">
            <a:extLst>
              <a:ext uri="{FF2B5EF4-FFF2-40B4-BE49-F238E27FC236}">
                <a16:creationId xmlns:a16="http://schemas.microsoft.com/office/drawing/2014/main" id="{0BB50535-70DC-9146-B100-F6C6FC94F8D0}"/>
              </a:ext>
            </a:extLst>
          </p:cNvPr>
          <p:cNvSpPr>
            <a:spLocks noGrp="1"/>
          </p:cNvSpPr>
          <p:nvPr>
            <p:ph type="body" idx="1"/>
          </p:nvPr>
        </p:nvSpPr>
        <p:spPr/>
        <p:txBody>
          <a:bodyPr/>
          <a:lstStyle/>
          <a:p>
            <a:pPr marL="0" indent="0">
              <a:buNone/>
            </a:pPr>
            <a:endParaRPr lang="en-US" dirty="0"/>
          </a:p>
          <a:p>
            <a:pPr marL="0" indent="0">
              <a:buNone/>
            </a:pPr>
            <a:endParaRPr lang="en-US" dirty="0"/>
          </a:p>
          <a:p>
            <a:pPr marL="0" indent="0">
              <a:buNone/>
            </a:pPr>
            <a:r>
              <a:rPr lang="en-US" dirty="0"/>
              <a:t>"Integrative learning is an understanding and a disposition that a student builds across the curriculum and co-curriculum, from making simple connections among ideas and experiences to synthesizing and transferring learning to new, complex situations within and beyond the campus." (Rhodes, AAC&amp;U 2009).</a:t>
            </a:r>
          </a:p>
        </p:txBody>
      </p:sp>
    </p:spTree>
    <p:extLst>
      <p:ext uri="{BB962C8B-B14F-4D97-AF65-F5344CB8AC3E}">
        <p14:creationId xmlns:p14="http://schemas.microsoft.com/office/powerpoint/2010/main" val="263011041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CF73F-F603-7642-95CE-5DE6948C9EFE}"/>
              </a:ext>
            </a:extLst>
          </p:cNvPr>
          <p:cNvSpPr>
            <a:spLocks noGrp="1"/>
          </p:cNvSpPr>
          <p:nvPr>
            <p:ph type="title"/>
          </p:nvPr>
        </p:nvSpPr>
        <p:spPr/>
        <p:txBody>
          <a:bodyPr/>
          <a:lstStyle/>
          <a:p>
            <a:r>
              <a:rPr lang="en-US" dirty="0"/>
              <a:t>What is Signature Work?</a:t>
            </a:r>
          </a:p>
        </p:txBody>
      </p:sp>
      <p:sp>
        <p:nvSpPr>
          <p:cNvPr id="3" name="Text Placeholder 2">
            <a:extLst>
              <a:ext uri="{FF2B5EF4-FFF2-40B4-BE49-F238E27FC236}">
                <a16:creationId xmlns:a16="http://schemas.microsoft.com/office/drawing/2014/main" id="{593D3E15-BBD7-E247-B490-9E4A3BFCCF76}"/>
              </a:ext>
            </a:extLst>
          </p:cNvPr>
          <p:cNvSpPr>
            <a:spLocks noGrp="1"/>
          </p:cNvSpPr>
          <p:nvPr>
            <p:ph type="body" idx="1"/>
          </p:nvPr>
        </p:nvSpPr>
        <p:spPr>
          <a:xfrm>
            <a:off x="952500" y="2028825"/>
            <a:ext cx="11099800" cy="6475374"/>
          </a:xfrm>
        </p:spPr>
        <p:txBody>
          <a:bodyPr/>
          <a:lstStyle/>
          <a:p>
            <a:pPr marL="0" indent="0">
              <a:buNone/>
            </a:pPr>
            <a:r>
              <a:rPr lang="en-US" dirty="0"/>
              <a:t>A student-defined project in which students use their cumulative learning to pursue a significant project related to a relevant societal problem they define. In the work conducted throughout at least one semester, students take the lead and produce work that expresses insights and learning gained from the inquiry and demonstrates the skills and knowledge they acquire. Programmatic requirements should ensure that students can demonstrate the Essential Learning Outcomes in a culminating Signature Work course or experience. (Gaston, AAC&amp;U, 2015)</a:t>
            </a:r>
          </a:p>
        </p:txBody>
      </p:sp>
    </p:spTree>
    <p:extLst>
      <p:ext uri="{BB962C8B-B14F-4D97-AF65-F5344CB8AC3E}">
        <p14:creationId xmlns:p14="http://schemas.microsoft.com/office/powerpoint/2010/main" val="2830642310"/>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A&amp;S-Template-PPT (1)" id="{F481C8C9-E836-9246-9320-4DF3C0510359}" vid="{60420B9D-464E-4947-A809-E0366D85D912}"/>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69623384135046BAFCF2CB5EF94B76" ma:contentTypeVersion="6" ma:contentTypeDescription="Create a new document." ma:contentTypeScope="" ma:versionID="bf03999cdd82b9d2283c167cd246eab0">
  <xsd:schema xmlns:xsd="http://www.w3.org/2001/XMLSchema" xmlns:xs="http://www.w3.org/2001/XMLSchema" xmlns:p="http://schemas.microsoft.com/office/2006/metadata/properties" xmlns:ns2="d4dbd204-c22b-4958-a43e-9915f9f5be96" xmlns:ns3="76234c24-9d88-41bf-8b2b-e29c97ace753" targetNamespace="http://schemas.microsoft.com/office/2006/metadata/properties" ma:root="true" ma:fieldsID="cd530ef8c0c6226d17562a331a517426" ns2:_="" ns3:_="">
    <xsd:import namespace="d4dbd204-c22b-4958-a43e-9915f9f5be96"/>
    <xsd:import namespace="76234c24-9d88-41bf-8b2b-e29c97ace75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dbd204-c22b-4958-a43e-9915f9f5be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6234c24-9d88-41bf-8b2b-e29c97ace75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8E13E11-8891-4838-AE48-42819978C2EA}">
  <ds:schemaRefs>
    <ds:schemaRef ds:uri="http://schemas.microsoft.com/sharepoint/v3/contenttype/forms"/>
  </ds:schemaRefs>
</ds:datastoreItem>
</file>

<file path=customXml/itemProps2.xml><?xml version="1.0" encoding="utf-8"?>
<ds:datastoreItem xmlns:ds="http://schemas.openxmlformats.org/officeDocument/2006/customXml" ds:itemID="{1D6BDB27-229F-4E91-B48E-BA9F2348B4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dbd204-c22b-4958-a43e-9915f9f5be96"/>
    <ds:schemaRef ds:uri="76234c24-9d88-41bf-8b2b-e29c97ace7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667AAB-0729-486E-AB8D-5D47515493C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White</Template>
  <TotalTime>833</TotalTime>
  <Words>1219</Words>
  <Application>Microsoft Office PowerPoint</Application>
  <PresentationFormat>Custom</PresentationFormat>
  <Paragraphs>129</Paragraphs>
  <Slides>21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Helvetica Light</vt:lpstr>
      <vt:lpstr>Helvetica Neue</vt:lpstr>
      <vt:lpstr>Univers LT Std 45 Light</vt:lpstr>
      <vt:lpstr>Univers LT Std 67 Bold Condensed</vt:lpstr>
      <vt:lpstr>White</vt:lpstr>
      <vt:lpstr>Focus on the Future:  Integrative Learning &amp; Signature Work</vt:lpstr>
      <vt:lpstr>Ultimate Objectives</vt:lpstr>
      <vt:lpstr>Focus on the Future</vt:lpstr>
      <vt:lpstr>Redefining Student Success</vt:lpstr>
      <vt:lpstr>Focus on the Future</vt:lpstr>
      <vt:lpstr>What is LEAP?</vt:lpstr>
      <vt:lpstr>Origins of LEAP</vt:lpstr>
      <vt:lpstr>What is Integrative Learning?</vt:lpstr>
      <vt:lpstr>What is Signature Work?</vt:lpstr>
      <vt:lpstr>Signature Work 2</vt:lpstr>
      <vt:lpstr>Learning Outcomes 1-3</vt:lpstr>
      <vt:lpstr>Learning Outcomes 4-5</vt:lpstr>
      <vt:lpstr>Initiative Objectives: SW</vt:lpstr>
      <vt:lpstr>Initiative Objectives: IL</vt:lpstr>
      <vt:lpstr>Communication in Context</vt:lpstr>
      <vt:lpstr>Learning Environment</vt:lpstr>
      <vt:lpstr>Professional Development</vt:lpstr>
      <vt:lpstr>Pedagogical Practices</vt:lpstr>
      <vt:lpstr>Assessment</vt:lpstr>
      <vt:lpstr>Curricular Engagement</vt:lpstr>
      <vt:lpstr>Learning Design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Raymond A Craig</dc:creator>
  <cp:lastModifiedBy>Weena Isabelle  Gaulin</cp:lastModifiedBy>
  <cp:revision>29</cp:revision>
  <dcterms:created xsi:type="dcterms:W3CDTF">2020-11-22T21:49:21Z</dcterms:created>
  <dcterms:modified xsi:type="dcterms:W3CDTF">2021-07-22T15:08:39Z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0x0101002E69623384135046BAFCF2CB5EF94B76</vt:lpwstr>
  </property>
</Properties>
</file>