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57" r:id="rId17"/>
    <p:sldId id="267" r:id="rId18"/>
    <p:sldId id="268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1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7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B0A4-D10D-481C-988A-8B64E6F40515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E87E-D70B-49C3-B1F5-F713A258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reenbg@bgsu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Slide </a:t>
            </a:r>
            <a:r>
              <a:rPr lang="en-US" altLang="en-US" dirty="0" smtClean="0"/>
              <a:t>Information</a:t>
            </a:r>
            <a:br>
              <a:rPr lang="en-US" altLang="en-US" dirty="0" smtClean="0"/>
            </a:br>
            <a:r>
              <a:rPr lang="en-US" altLang="en-US" sz="3100" dirty="0" smtClean="0"/>
              <a:t>(Not to be posted with bulletin board)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Thanks for using these pre-made slides!</a:t>
            </a:r>
          </a:p>
          <a:p>
            <a:r>
              <a:rPr lang="en-US" altLang="en-US" sz="2400" dirty="0"/>
              <a:t>You can obviously change the design of the slides and color scheme if you desire </a:t>
            </a:r>
          </a:p>
          <a:p>
            <a:r>
              <a:rPr lang="en-US" altLang="en-US" sz="2400" dirty="0"/>
              <a:t>If you need any more info about anything on this slide, go to the website bgsu.edu/sustainability because there is tons more info there</a:t>
            </a:r>
          </a:p>
          <a:p>
            <a:r>
              <a:rPr lang="en-US" altLang="en-US" sz="2400" dirty="0"/>
              <a:t>If you have any questions please just ask!</a:t>
            </a:r>
          </a:p>
          <a:p>
            <a:r>
              <a:rPr lang="en-US" altLang="en-US" sz="2400" dirty="0"/>
              <a:t>Contact BG Sustainability:</a:t>
            </a:r>
          </a:p>
          <a:p>
            <a:pPr lvl="1"/>
            <a:r>
              <a:rPr lang="en-US" altLang="en-US" sz="2200" dirty="0"/>
              <a:t>Dr. Nick Hennessey</a:t>
            </a:r>
          </a:p>
          <a:p>
            <a:pPr lvl="1"/>
            <a:r>
              <a:rPr lang="en-US" altLang="en-US" sz="2200" dirty="0">
                <a:hlinkClick r:id="rId2"/>
              </a:rPr>
              <a:t>greenbg@bgsu.edu</a:t>
            </a:r>
            <a:endParaRPr lang="en-US" altLang="en-US" sz="2200" dirty="0"/>
          </a:p>
          <a:p>
            <a:pPr lvl="1"/>
            <a:r>
              <a:rPr lang="en-US" altLang="en-US" sz="2200" dirty="0"/>
              <a:t>419-372-9949</a:t>
            </a:r>
          </a:p>
          <a:p>
            <a:pPr lvl="1"/>
            <a:endParaRPr lang="en-US" altLang="en-US" sz="2200" dirty="0"/>
          </a:p>
          <a:p>
            <a:r>
              <a:rPr lang="en-US" altLang="en-US" dirty="0"/>
              <a:t>I hope you enjoy our resources!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6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Bottled Water Fun Facts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Last year, the average American used </a:t>
            </a:r>
            <a:r>
              <a:rPr lang="en-US" sz="3600" b="1" u="sng" dirty="0">
                <a:latin typeface="Bradley Hand ITC" panose="03070402050302030203" pitchFamily="66" charset="0"/>
              </a:rPr>
              <a:t>167</a:t>
            </a:r>
            <a:r>
              <a:rPr lang="en-US" sz="3600" b="1" dirty="0">
                <a:latin typeface="Bradley Hand ITC" panose="03070402050302030203" pitchFamily="66" charset="0"/>
              </a:rPr>
              <a:t> disposable water bottles, but only recycled </a:t>
            </a:r>
            <a:r>
              <a:rPr lang="en-US" sz="3600" b="1" u="sng" dirty="0">
                <a:latin typeface="Bradley Hand ITC" panose="03070402050302030203" pitchFamily="66" charset="0"/>
              </a:rPr>
              <a:t>38</a:t>
            </a:r>
            <a:r>
              <a:rPr lang="en-US" sz="3600" b="1" dirty="0">
                <a:latin typeface="Bradley Hand ITC" panose="03070402050302030203" pitchFamily="66" charset="0"/>
              </a:rPr>
              <a:t>.</a:t>
            </a:r>
          </a:p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One water pitcher filter can effectively replace as much as 300 standard 16.9-ounce bottles. So you can get great-tasting water without so much waste.</a:t>
            </a:r>
            <a:endParaRPr lang="en-US" sz="3600" b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0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Cut out facts and place around board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Fact #1. </a:t>
            </a:r>
            <a:r>
              <a:rPr lang="en-US" sz="3600" dirty="0">
                <a:latin typeface="Bradley Hand ITC" panose="03070402050302030203" pitchFamily="66" charset="0"/>
              </a:rPr>
              <a:t> Bottles used to package water take over 1,000 years to bio-degrade and if incinerated, they produce toxic fumes. It is estimated that over 80% of all single-use water bottles used in the U.S. simply become "litter." </a:t>
            </a:r>
          </a:p>
        </p:txBody>
      </p:sp>
    </p:spTree>
    <p:extLst>
      <p:ext uri="{BB962C8B-B14F-4D97-AF65-F5344CB8AC3E}">
        <p14:creationId xmlns:p14="http://schemas.microsoft.com/office/powerpoint/2010/main" val="399505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Cut out facts and place around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Fact #2.  </a:t>
            </a:r>
            <a:r>
              <a:rPr lang="en-US" sz="3600" dirty="0">
                <a:latin typeface="Bradley Hand ITC" panose="03070402050302030203" pitchFamily="66" charset="0"/>
              </a:rPr>
              <a:t>Recycling is only feasible in limited circumstances because only PET bottles can be recycled. All other bottles are discarded. Only 1 out of 5 bottles are sent to the recycle bin. </a:t>
            </a:r>
          </a:p>
        </p:txBody>
      </p:sp>
    </p:spTree>
    <p:extLst>
      <p:ext uri="{BB962C8B-B14F-4D97-AF65-F5344CB8AC3E}">
        <p14:creationId xmlns:p14="http://schemas.microsoft.com/office/powerpoint/2010/main" val="257355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Cut out facts and place around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Fact #3.</a:t>
            </a:r>
            <a:r>
              <a:rPr lang="en-US" sz="3600" dirty="0">
                <a:latin typeface="Bradley Hand ITC" panose="03070402050302030203" pitchFamily="66" charset="0"/>
              </a:rPr>
              <a:t>  U.S. landfills are overflowing with 2 million tons of discarded water </a:t>
            </a:r>
            <a:r>
              <a:rPr lang="en-US" sz="3600" dirty="0" smtClean="0">
                <a:latin typeface="Bradley Hand ITC" panose="03070402050302030203" pitchFamily="66" charset="0"/>
              </a:rPr>
              <a:t>bottles </a:t>
            </a:r>
            <a:r>
              <a:rPr lang="en-US" sz="3600" dirty="0">
                <a:latin typeface="Bradley Hand ITC" panose="03070402050302030203" pitchFamily="66" charset="0"/>
              </a:rPr>
              <a:t>alone</a:t>
            </a:r>
            <a:r>
              <a:rPr lang="en-US" sz="3600" dirty="0" smtClean="0">
                <a:latin typeface="Bradley Hand ITC" panose="03070402050302030203" pitchFamily="66" charset="0"/>
              </a:rPr>
              <a:t>.</a:t>
            </a:r>
          </a:p>
          <a:p>
            <a:pPr marL="0" indent="0" algn="ctr">
              <a:buNone/>
            </a:pPr>
            <a:endParaRPr lang="en-US" sz="3600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Fact #5.  </a:t>
            </a:r>
            <a:r>
              <a:rPr lang="en-US" sz="3600" dirty="0">
                <a:latin typeface="Bradley Hand ITC" panose="03070402050302030203" pitchFamily="66" charset="0"/>
              </a:rPr>
              <a:t>It is estimated that actually 3 liters of water is used to package 1 liter of bottled water.  </a:t>
            </a:r>
          </a:p>
        </p:txBody>
      </p:sp>
    </p:spTree>
    <p:extLst>
      <p:ext uri="{BB962C8B-B14F-4D97-AF65-F5344CB8AC3E}">
        <p14:creationId xmlns:p14="http://schemas.microsoft.com/office/powerpoint/2010/main" val="189270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Cut out facts and place around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Fact #1. </a:t>
            </a:r>
            <a:r>
              <a:rPr lang="en-US" sz="3600" dirty="0">
                <a:latin typeface="Bradley Hand ITC" panose="03070402050302030203" pitchFamily="66" charset="0"/>
              </a:rPr>
              <a:t> Bottles used to package water take over 1,000 years to bio-degrade and if incinerated, they produce toxic fumes. It is estimated that over 80% of all single-use water bottles used in the U.S. simply become "litter." </a:t>
            </a:r>
          </a:p>
        </p:txBody>
      </p:sp>
    </p:spTree>
    <p:extLst>
      <p:ext uri="{BB962C8B-B14F-4D97-AF65-F5344CB8AC3E}">
        <p14:creationId xmlns:p14="http://schemas.microsoft.com/office/powerpoint/2010/main" val="178974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Cut out facts and place around board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Fact #4.  </a:t>
            </a:r>
            <a:r>
              <a:rPr lang="en-US" sz="3600" dirty="0">
                <a:latin typeface="Bradley Hand ITC" panose="03070402050302030203" pitchFamily="66" charset="0"/>
              </a:rPr>
              <a:t>It takes over 1.5 million barrels of oil to meet the demand of U.S. water bottle manufacturing. This amount of oil far exceeds the amount needed to power 100,000 for a year, which does not include fossil fuel and emissions costs of green house gases needed to transport the final product to market. </a:t>
            </a:r>
          </a:p>
        </p:txBody>
      </p:sp>
    </p:spTree>
    <p:extLst>
      <p:ext uri="{BB962C8B-B14F-4D97-AF65-F5344CB8AC3E}">
        <p14:creationId xmlns:p14="http://schemas.microsoft.com/office/powerpoint/2010/main" val="174916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Bottle Filling Stations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15240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Falcon Heights lobby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5178920"/>
            <a:ext cx="16764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Harshman A/B lobby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3692494"/>
            <a:ext cx="16764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Kreischer A/B lobby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315200" y="1869489"/>
            <a:ext cx="16764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Perry Field House lobby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4453910"/>
            <a:ext cx="16764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Kreischer C/D lobby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700633" y="5455919"/>
            <a:ext cx="1081167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Conklin lobby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4788" y="5478111"/>
            <a:ext cx="1272541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Centennial lobby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7163" y="5478112"/>
            <a:ext cx="8763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Kohl lobby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933699" y="1585559"/>
            <a:ext cx="12192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Hayes Hall lobby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200" y="2743200"/>
            <a:ext cx="1676400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Rec Center @ every water fountain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388985" y="5478112"/>
            <a:ext cx="1184429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Founders lobby</a:t>
            </a:r>
            <a:endParaRPr lang="en-US" sz="1200" dirty="0"/>
          </a:p>
        </p:txBody>
      </p:sp>
      <p:pic>
        <p:nvPicPr>
          <p:cNvPr id="1027" name="Picture 3" descr="C:\Users\scottv\Downloads\RefillStation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0" t="14943" r="8885" b="74444"/>
          <a:stretch/>
        </p:blipFill>
        <p:spPr bwMode="auto">
          <a:xfrm>
            <a:off x="7158318" y="5616610"/>
            <a:ext cx="1586754" cy="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ottv\Downloads\RefillStation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26733" r="31699" b="4709"/>
          <a:stretch/>
        </p:blipFill>
        <p:spPr bwMode="auto">
          <a:xfrm>
            <a:off x="2021542" y="1922929"/>
            <a:ext cx="5136776" cy="34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Straight Arrow Connector 1023"/>
          <p:cNvCxnSpPr/>
          <p:nvPr/>
        </p:nvCxnSpPr>
        <p:spPr>
          <a:xfrm>
            <a:off x="2933699" y="1862557"/>
            <a:ext cx="266702" cy="20236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/>
          <p:nvPr/>
        </p:nvCxnSpPr>
        <p:spPr>
          <a:xfrm flipH="1">
            <a:off x="6324600" y="1869489"/>
            <a:ext cx="990600" cy="4927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2458" y="1585558"/>
            <a:ext cx="1729742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Olscamp</a:t>
            </a:r>
            <a:r>
              <a:rPr lang="en-US" sz="1200" dirty="0" smtClean="0"/>
              <a:t> near bathroom</a:t>
            </a:r>
            <a:endParaRPr lang="en-US" sz="1200" dirty="0"/>
          </a:p>
        </p:txBody>
      </p:sp>
      <p:cxnSp>
        <p:nvCxnSpPr>
          <p:cNvPr id="1032" name="Straight Arrow Connector 1031"/>
          <p:cNvCxnSpPr/>
          <p:nvPr/>
        </p:nvCxnSpPr>
        <p:spPr>
          <a:xfrm flipH="1">
            <a:off x="3962400" y="1869489"/>
            <a:ext cx="480058" cy="2238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>
            <a:off x="1752600" y="2029599"/>
            <a:ext cx="609600" cy="5634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8600" y="2514600"/>
            <a:ext cx="15240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Offenhauer lobby</a:t>
            </a:r>
            <a:endParaRPr lang="en-US" sz="1200" dirty="0"/>
          </a:p>
        </p:txBody>
      </p:sp>
      <p:cxnSp>
        <p:nvCxnSpPr>
          <p:cNvPr id="1036" name="Straight Arrow Connector 1035"/>
          <p:cNvCxnSpPr/>
          <p:nvPr/>
        </p:nvCxnSpPr>
        <p:spPr>
          <a:xfrm>
            <a:off x="1752600" y="2791599"/>
            <a:ext cx="457200" cy="1936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8600" y="3276600"/>
            <a:ext cx="15240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McDonald lobby</a:t>
            </a:r>
            <a:endParaRPr lang="en-US" sz="1200" dirty="0"/>
          </a:p>
        </p:txBody>
      </p:sp>
      <p:cxnSp>
        <p:nvCxnSpPr>
          <p:cNvPr id="1038" name="Straight Arrow Connector 1037"/>
          <p:cNvCxnSpPr/>
          <p:nvPr/>
        </p:nvCxnSpPr>
        <p:spPr>
          <a:xfrm flipV="1">
            <a:off x="2977163" y="5178920"/>
            <a:ext cx="876300" cy="2991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/>
          <p:cNvCxnSpPr/>
          <p:nvPr/>
        </p:nvCxnSpPr>
        <p:spPr>
          <a:xfrm flipV="1">
            <a:off x="4034788" y="5105400"/>
            <a:ext cx="407670" cy="3727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/>
          <p:cNvCxnSpPr/>
          <p:nvPr/>
        </p:nvCxnSpPr>
        <p:spPr>
          <a:xfrm flipH="1" flipV="1">
            <a:off x="5486400" y="4861462"/>
            <a:ext cx="214233" cy="5944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/>
          <p:cNvCxnSpPr/>
          <p:nvPr/>
        </p:nvCxnSpPr>
        <p:spPr>
          <a:xfrm flipH="1">
            <a:off x="6172200" y="3692494"/>
            <a:ext cx="1143000" cy="4985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/>
          <p:cNvCxnSpPr/>
          <p:nvPr/>
        </p:nvCxnSpPr>
        <p:spPr>
          <a:xfrm flipH="1" flipV="1">
            <a:off x="6567568" y="4343401"/>
            <a:ext cx="747632" cy="1105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/>
          <p:cNvCxnSpPr/>
          <p:nvPr/>
        </p:nvCxnSpPr>
        <p:spPr>
          <a:xfrm flipH="1" flipV="1">
            <a:off x="6248400" y="5105400"/>
            <a:ext cx="1066800" cy="735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/>
          <p:nvPr/>
        </p:nvCxnSpPr>
        <p:spPr>
          <a:xfrm flipH="1">
            <a:off x="6400800" y="2743200"/>
            <a:ext cx="914400" cy="9036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Arrow Connector 1054"/>
          <p:cNvCxnSpPr/>
          <p:nvPr/>
        </p:nvCxnSpPr>
        <p:spPr>
          <a:xfrm flipV="1">
            <a:off x="1388985" y="5204459"/>
            <a:ext cx="820815" cy="2736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8600" y="4052500"/>
            <a:ext cx="15240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BTSU Across from Info Desk and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floor near theater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52600" y="4246492"/>
            <a:ext cx="914400" cy="4523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8600" y="4861462"/>
            <a:ext cx="152400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Business Admin 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752600" y="4343400"/>
            <a:ext cx="2282188" cy="7950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752600" y="3276600"/>
            <a:ext cx="685800" cy="2769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ottv\AppData\Local\Microsoft\Windows\Temporary Internet Files\Content.IE5\LRQAK0EG\MP9003867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v\AppData\Local\Microsoft\Windows\Temporary Internet Files\Content.IE5\FZND6Q9F\MC9003196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2660"/>
            <a:ext cx="1771193" cy="18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ottv\AppData\Local\Microsoft\Windows\Temporary Internet Files\Content.IE5\LRQAK0EG\MC9003897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1805940" cy="14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ottv\AppData\Local\Microsoft\Windows\Temporary Internet Files\Content.IE5\L8B1ZYUH\MC90043163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5749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ottv\AppData\Local\Microsoft\Windows\Temporary Internet Files\Content.IE5\LRQAK0EG\MC9003841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4" y="4571999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85" y="5029200"/>
            <a:ext cx="1528115" cy="15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cottv\AppData\Local\Microsoft\Windows\Temporary Internet Files\Content.IE5\LRQAK0EG\MC9003893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42513"/>
            <a:ext cx="1524000" cy="16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cottv\AppData\Local\Microsoft\Windows\Temporary Internet Files\Content.IE5\QCLHXDQE\MC9002153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86110"/>
            <a:ext cx="1588883" cy="15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cottv\AppData\Local\Microsoft\Windows\Temporary Internet Files\Content.IE5\FZND6Q9F\MP90040010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53" y="3887950"/>
            <a:ext cx="1937817" cy="23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7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162800" cy="61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33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Sources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http://www.collegefashion.net/uncategorized/special-earth-day-feature-the-truth-about-bottled-water</a:t>
            </a:r>
            <a:r>
              <a:rPr lang="en-US" sz="2800" dirty="0" smtClean="0"/>
              <a:t>/ </a:t>
            </a:r>
          </a:p>
          <a:p>
            <a:r>
              <a:rPr lang="en-US" sz="2800" dirty="0"/>
              <a:t>http://www.banthebottle.net/bottled-water-facts/</a:t>
            </a:r>
            <a:endParaRPr lang="en-US" sz="2800" dirty="0" smtClean="0"/>
          </a:p>
          <a:p>
            <a:r>
              <a:rPr lang="en-US" sz="2800" dirty="0"/>
              <a:t>http://</a:t>
            </a:r>
            <a:r>
              <a:rPr lang="en-US" sz="2800" dirty="0" smtClean="0"/>
              <a:t>thewaterproject.org/bottled_water_wasteful</a:t>
            </a:r>
          </a:p>
          <a:p>
            <a:r>
              <a:rPr lang="en-US" sz="2800" dirty="0"/>
              <a:t>http://www.businessinsider.com/facts-bottled-water-industry-2011-10?op=1</a:t>
            </a:r>
          </a:p>
        </p:txBody>
      </p:sp>
    </p:spTree>
    <p:extLst>
      <p:ext uri="{BB962C8B-B14F-4D97-AF65-F5344CB8AC3E}">
        <p14:creationId xmlns:p14="http://schemas.microsoft.com/office/powerpoint/2010/main" val="75587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019800"/>
          </a:xfrm>
        </p:spPr>
        <p:txBody>
          <a:bodyPr>
            <a:noAutofit/>
          </a:bodyPr>
          <a:lstStyle/>
          <a:p>
            <a:r>
              <a:rPr lang="en-US" sz="13800" b="1" spc="600" dirty="0" smtClean="0">
                <a:latin typeface="Bradley Hand ITC" panose="03070402050302030203" pitchFamily="66" charset="0"/>
                <a:cs typeface="Adobe Arabic" pitchFamily="18" charset="-78"/>
              </a:rPr>
              <a:t>DITCH THE BOTTLE</a:t>
            </a:r>
            <a:endParaRPr lang="en-US" sz="13800" b="1" spc="600" dirty="0">
              <a:latin typeface="Bradley Hand ITC" panose="03070402050302030203" pitchFamily="66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136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8" y="533400"/>
            <a:ext cx="82611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6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The True Cost of Bottled Water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On average, bottled water costs about </a:t>
            </a:r>
            <a:r>
              <a:rPr lang="en-US" b="1" u="sng" dirty="0">
                <a:latin typeface="Bradley Hand ITC" panose="03070402050302030203" pitchFamily="66" charset="0"/>
              </a:rPr>
              <a:t>$10 per gallon</a:t>
            </a:r>
            <a:r>
              <a:rPr lang="en-US" b="1" dirty="0">
                <a:latin typeface="Bradley Hand ITC" panose="03070402050302030203" pitchFamily="66" charset="0"/>
              </a:rPr>
              <a:t>.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Tap water costs less than </a:t>
            </a:r>
            <a:r>
              <a:rPr lang="en-US" b="1" u="sng" dirty="0">
                <a:latin typeface="Bradley Hand ITC" panose="03070402050302030203" pitchFamily="66" charset="0"/>
              </a:rPr>
              <a:t>$0.01 per gallon</a:t>
            </a:r>
            <a:r>
              <a:rPr lang="en-US" b="1" dirty="0">
                <a:latin typeface="Bradley Hand ITC" panose="03070402050302030203" pitchFamily="66" charset="0"/>
              </a:rPr>
              <a:t>.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Do the math: Bottled water is, on average, </a:t>
            </a:r>
            <a:r>
              <a:rPr lang="en-US" b="1" u="sng" dirty="0">
                <a:latin typeface="Bradley Hand ITC" panose="03070402050302030203" pitchFamily="66" charset="0"/>
              </a:rPr>
              <a:t>1,000 times more expensive </a:t>
            </a:r>
            <a:r>
              <a:rPr lang="en-US" b="1" dirty="0">
                <a:latin typeface="Bradley Hand ITC" panose="03070402050302030203" pitchFamily="66" charset="0"/>
              </a:rPr>
              <a:t>than tap water!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For about $10 each, you can purchase a 16-ounce or 32-ounce Nalgene bottle, saving you hundreds of dollars a year on bottled water.</a:t>
            </a:r>
          </a:p>
        </p:txBody>
      </p:sp>
    </p:spTree>
    <p:extLst>
      <p:ext uri="{BB962C8B-B14F-4D97-AF65-F5344CB8AC3E}">
        <p14:creationId xmlns:p14="http://schemas.microsoft.com/office/powerpoint/2010/main" val="337173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Bottled Water is Safer… FALSE!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A report by Food And Water Watch says that almost </a:t>
            </a:r>
            <a:r>
              <a:rPr lang="en-US" sz="3600" b="1" u="sng" dirty="0">
                <a:latin typeface="Bradley Hand ITC" panose="03070402050302030203" pitchFamily="66" charset="0"/>
              </a:rPr>
              <a:t>half</a:t>
            </a:r>
            <a:r>
              <a:rPr lang="en-US" sz="3600" b="1" dirty="0">
                <a:latin typeface="Bradley Hand ITC" panose="03070402050302030203" pitchFamily="66" charset="0"/>
              </a:rPr>
              <a:t> of all bottled water is derived from </a:t>
            </a:r>
            <a:r>
              <a:rPr lang="en-US" sz="3600" b="1" u="sng" dirty="0">
                <a:latin typeface="Bradley Hand ITC" panose="03070402050302030203" pitchFamily="66" charset="0"/>
              </a:rPr>
              <a:t>tap </a:t>
            </a:r>
            <a:r>
              <a:rPr lang="en-US" sz="3600" b="1" u="sng" dirty="0" smtClean="0">
                <a:latin typeface="Bradley Hand ITC" panose="03070402050302030203" pitchFamily="66" charset="0"/>
              </a:rPr>
              <a:t>water 47.8</a:t>
            </a:r>
            <a:r>
              <a:rPr lang="en-US" sz="3600" b="1" u="sng" dirty="0">
                <a:latin typeface="Bradley Hand ITC" panose="03070402050302030203" pitchFamily="66" charset="0"/>
              </a:rPr>
              <a:t>% </a:t>
            </a:r>
            <a:r>
              <a:rPr lang="en-US" sz="3600" b="1" dirty="0">
                <a:latin typeface="Bradley Hand ITC" panose="03070402050302030203" pitchFamily="66" charset="0"/>
              </a:rPr>
              <a:t>(in 2009), to be exact</a:t>
            </a:r>
            <a:r>
              <a:rPr lang="en-US" sz="3600" b="1" dirty="0" smtClean="0">
                <a:latin typeface="Bradley Hand ITC" panose="03070402050302030203" pitchFamily="66" charset="0"/>
              </a:rPr>
              <a:t>.</a:t>
            </a:r>
          </a:p>
          <a:p>
            <a:pPr marL="0" indent="0" algn="ctr">
              <a:buNone/>
            </a:pPr>
            <a:endParaRPr lang="en-US" sz="36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Heavy hitters like Pepsi's Aquafina (in 2001, 13 percent of the market) and Nestle Pure Life were forced to change their labels a few years ago to accurately describe where their water came from: </a:t>
            </a:r>
            <a:r>
              <a:rPr lang="en-US" sz="3600" b="1" u="sng" dirty="0">
                <a:latin typeface="Bradley Hand ITC" panose="03070402050302030203" pitchFamily="66" charset="0"/>
              </a:rPr>
              <a:t>public water sources</a:t>
            </a:r>
            <a:r>
              <a:rPr lang="en-US" sz="3600" b="1" dirty="0" smtClean="0">
                <a:latin typeface="Bradley Hand ITC" panose="03070402050302030203" pitchFamily="66" charset="0"/>
              </a:rPr>
              <a:t>.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2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Bottled Water is Safer… FALSE!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In the U.S., public water is regulated by the Environmental Protection Agency (EPA), which requires </a:t>
            </a:r>
            <a:r>
              <a:rPr lang="en-US" sz="3600" b="1" u="sng" dirty="0">
                <a:latin typeface="Bradley Hand ITC" panose="03070402050302030203" pitchFamily="66" charset="0"/>
              </a:rPr>
              <a:t>multiple daily tests </a:t>
            </a:r>
            <a:r>
              <a:rPr lang="en-US" sz="3600" b="1" dirty="0">
                <a:latin typeface="Bradley Hand ITC" panose="03070402050302030203" pitchFamily="66" charset="0"/>
              </a:rPr>
              <a:t>for bacteria and makes results available to the public. The Food and Drug Administration, which regulates bottled water, only requires </a:t>
            </a:r>
            <a:r>
              <a:rPr lang="en-US" sz="3600" b="1" u="sng" dirty="0">
                <a:latin typeface="Bradley Hand ITC" panose="03070402050302030203" pitchFamily="66" charset="0"/>
              </a:rPr>
              <a:t>weekly testing </a:t>
            </a:r>
            <a:r>
              <a:rPr lang="en-US" sz="3600" b="1" dirty="0">
                <a:latin typeface="Bradley Hand ITC" panose="03070402050302030203" pitchFamily="66" charset="0"/>
              </a:rPr>
              <a:t>and does not share its findings with the EPA or the public</a:t>
            </a:r>
          </a:p>
        </p:txBody>
      </p:sp>
    </p:spTree>
    <p:extLst>
      <p:ext uri="{BB962C8B-B14F-4D97-AF65-F5344CB8AC3E}">
        <p14:creationId xmlns:p14="http://schemas.microsoft.com/office/powerpoint/2010/main" val="228712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Bottled Water Fun Facts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Making bottles to meet America’s demand for bottled water uses more than </a:t>
            </a:r>
            <a:r>
              <a:rPr lang="en-US" sz="3600" b="1" u="sng" dirty="0">
                <a:latin typeface="Bradley Hand ITC" panose="03070402050302030203" pitchFamily="66" charset="0"/>
              </a:rPr>
              <a:t>17 million barrels </a:t>
            </a:r>
            <a:r>
              <a:rPr lang="en-US" sz="3600" b="1" dirty="0">
                <a:latin typeface="Bradley Hand ITC" panose="03070402050302030203" pitchFamily="66" charset="0"/>
              </a:rPr>
              <a:t>of oil annually, enough to fuel 1.3 million cars for a </a:t>
            </a:r>
            <a:r>
              <a:rPr lang="en-US" sz="3600" b="1" dirty="0" smtClean="0">
                <a:latin typeface="Bradley Hand ITC" panose="03070402050302030203" pitchFamily="66" charset="0"/>
              </a:rPr>
              <a:t>year. </a:t>
            </a:r>
          </a:p>
          <a:p>
            <a:pPr marL="0" indent="0" algn="ctr">
              <a:buNone/>
            </a:pPr>
            <a:endParaRPr lang="en-US" sz="36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Bradley Hand ITC" panose="03070402050302030203" pitchFamily="66" charset="0"/>
              </a:rPr>
              <a:t>And </a:t>
            </a:r>
            <a:r>
              <a:rPr lang="en-US" sz="3600" b="1" dirty="0">
                <a:latin typeface="Bradley Hand ITC" panose="03070402050302030203" pitchFamily="66" charset="0"/>
              </a:rPr>
              <a:t>that’s not even including the oil used for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275694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Bottled Water Fun Facts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The recommended eight glasses of water a day, at U.S. tap rates equals about </a:t>
            </a:r>
            <a:r>
              <a:rPr lang="en-US" sz="3600" b="1" u="sng" dirty="0">
                <a:latin typeface="Bradley Hand ITC" panose="03070402050302030203" pitchFamily="66" charset="0"/>
              </a:rPr>
              <a:t>$.49 per year</a:t>
            </a:r>
            <a:r>
              <a:rPr lang="en-US" sz="3600" b="1" dirty="0">
                <a:latin typeface="Bradley Hand ITC" panose="03070402050302030203" pitchFamily="66" charset="0"/>
              </a:rPr>
              <a:t>; that same amount of bottled water is about </a:t>
            </a:r>
            <a:r>
              <a:rPr lang="en-US" sz="3600" b="1" u="sng" dirty="0">
                <a:latin typeface="Bradley Hand ITC" panose="03070402050302030203" pitchFamily="66" charset="0"/>
              </a:rPr>
              <a:t>$1,400</a:t>
            </a:r>
            <a:r>
              <a:rPr lang="en-US" sz="3600" b="1" dirty="0" smtClean="0">
                <a:latin typeface="Bradley Hand ITC" panose="03070402050302030203" pitchFamily="66" charset="0"/>
              </a:rPr>
              <a:t>.</a:t>
            </a:r>
          </a:p>
          <a:p>
            <a:pPr marL="0" indent="0" algn="ctr">
              <a:buNone/>
            </a:pPr>
            <a:endParaRPr lang="en-US" sz="36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Bradley Hand ITC" panose="03070402050302030203" pitchFamily="66" charset="0"/>
              </a:rPr>
              <a:t>The energy we waste using bottled water would be enough to power 190,000 </a:t>
            </a:r>
            <a:r>
              <a:rPr lang="en-US" sz="3600" b="1" dirty="0" smtClean="0">
                <a:latin typeface="Bradley Hand ITC" panose="03070402050302030203" pitchFamily="66" charset="0"/>
              </a:rPr>
              <a:t>homes.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7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Bottled Water Fun Facts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Bradley Hand ITC" panose="03070402050302030203" pitchFamily="66" charset="0"/>
              </a:rPr>
              <a:t>Americans </a:t>
            </a:r>
            <a:r>
              <a:rPr lang="en-US" sz="3600" b="1" dirty="0">
                <a:latin typeface="Bradley Hand ITC" panose="03070402050302030203" pitchFamily="66" charset="0"/>
              </a:rPr>
              <a:t>used about </a:t>
            </a:r>
            <a:r>
              <a:rPr lang="en-US" sz="3600" b="1" u="sng" dirty="0">
                <a:latin typeface="Bradley Hand ITC" panose="03070402050302030203" pitchFamily="66" charset="0"/>
              </a:rPr>
              <a:t>50 billion </a:t>
            </a:r>
            <a:r>
              <a:rPr lang="en-US" sz="3600" b="1" dirty="0">
                <a:latin typeface="Bradley Hand ITC" panose="03070402050302030203" pitchFamily="66" charset="0"/>
              </a:rPr>
              <a:t>plastic water bottles last year. However, the U.S.’s recycling rate for plastic is only 23 percent, which means </a:t>
            </a:r>
            <a:r>
              <a:rPr lang="en-US" sz="3600" b="1" u="sng" dirty="0">
                <a:latin typeface="Bradley Hand ITC" panose="03070402050302030203" pitchFamily="66" charset="0"/>
              </a:rPr>
              <a:t>38 billion </a:t>
            </a:r>
            <a:r>
              <a:rPr lang="en-US" sz="3600" b="1" dirty="0">
                <a:latin typeface="Bradley Hand ITC" panose="03070402050302030203" pitchFamily="66" charset="0"/>
              </a:rPr>
              <a:t>water bottles – more than $1 billion worth of plastic – are wasted each </a:t>
            </a:r>
            <a:r>
              <a:rPr lang="en-US" sz="3600" b="1" dirty="0" smtClean="0">
                <a:latin typeface="Bradley Hand ITC" panose="03070402050302030203" pitchFamily="66" charset="0"/>
              </a:rPr>
              <a:t>year.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36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742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Information (Not to be posted with bulletin board)</vt:lpstr>
      <vt:lpstr>DITCH THE BOTTLE</vt:lpstr>
      <vt:lpstr>PowerPoint Presentation</vt:lpstr>
      <vt:lpstr>The True Cost of Bottled Water</vt:lpstr>
      <vt:lpstr>Bottled Water is Safer… FALSE!</vt:lpstr>
      <vt:lpstr>Bottled Water is Safer… FALSE!</vt:lpstr>
      <vt:lpstr>Bottled Water Fun Facts</vt:lpstr>
      <vt:lpstr>Bottled Water Fun Facts</vt:lpstr>
      <vt:lpstr>Bottled Water Fun Facts</vt:lpstr>
      <vt:lpstr>Bottled Water Fun Facts</vt:lpstr>
      <vt:lpstr>Cut out facts and place around board</vt:lpstr>
      <vt:lpstr>Cut out facts and place around board</vt:lpstr>
      <vt:lpstr>Cut out facts and place around board</vt:lpstr>
      <vt:lpstr>Cut out facts and place around board</vt:lpstr>
      <vt:lpstr>Cut out facts and place around board</vt:lpstr>
      <vt:lpstr>Bottle Filling Stations</vt:lpstr>
      <vt:lpstr>PowerPoint Presentation</vt:lpstr>
      <vt:lpstr>PowerPoint Presentation</vt:lpstr>
      <vt:lpstr>Sources</vt:lpstr>
    </vt:vector>
  </TitlesOfParts>
  <Company>Bowling Green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2014-10-31T19:23:23Z</dcterms:created>
  <dcterms:modified xsi:type="dcterms:W3CDTF">2014-11-21T16:43:35Z</dcterms:modified>
</cp:coreProperties>
</file>